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3"/>
  </p:sldMasterIdLst>
  <p:notesMasterIdLst>
    <p:notesMasterId r:id="rId5"/>
  </p:notesMasterIdLst>
  <p:sldIdLst>
    <p:sldId id="336" r:id="rId4"/>
    <p:sldId id="363" r:id="rId6"/>
    <p:sldId id="418" r:id="rId7"/>
    <p:sldId id="500" r:id="rId8"/>
    <p:sldId id="501" r:id="rId9"/>
    <p:sldId id="513" r:id="rId10"/>
    <p:sldId id="502" r:id="rId11"/>
    <p:sldId id="503" r:id="rId12"/>
    <p:sldId id="505" r:id="rId13"/>
    <p:sldId id="507" r:id="rId14"/>
    <p:sldId id="509" r:id="rId15"/>
    <p:sldId id="511" r:id="rId16"/>
    <p:sldId id="512" r:id="rId17"/>
  </p:sldIdLst>
  <p:sldSz cx="9144000" cy="5143500" type="screen16x9"/>
  <p:notesSz cx="6858000" cy="9144000"/>
  <p:custDataLst>
    <p:tags r:id="rId2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 userDrawn="1">
          <p15:clr>
            <a:srgbClr val="A4A3A4"/>
          </p15:clr>
        </p15:guide>
        <p15:guide id="2" pos="287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W" initials="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86CC"/>
    <a:srgbClr val="266599"/>
    <a:srgbClr val="C00000"/>
    <a:srgbClr val="2A3C86"/>
    <a:srgbClr val="10305E"/>
    <a:srgbClr val="C2272E"/>
    <a:srgbClr val="E7868A"/>
    <a:srgbClr val="BF181F"/>
    <a:srgbClr val="95BBED"/>
    <a:srgbClr val="4385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3" d="100"/>
          <a:sy n="83" d="100"/>
        </p:scale>
        <p:origin x="800" y="60"/>
      </p:cViewPr>
      <p:guideLst>
        <p:guide orient="horz" pos="1621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2" Type="http://schemas.openxmlformats.org/officeDocument/2006/relationships/tags" Target="tags/tag40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05T10:42:17.973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97737B-D2EB-4782-B599-AC20EB54A0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5AFD1-41F6-4578-AB4A-44B030E0084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AFD1-41F6-4578-AB4A-44B030E008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AFD1-41F6-4578-AB4A-44B030E008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AFD1-41F6-4578-AB4A-44B030E008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AFD1-41F6-4578-AB4A-44B030E008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AFD1-41F6-4578-AB4A-44B030E008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AFD1-41F6-4578-AB4A-44B030E008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AFD1-41F6-4578-AB4A-44B030E008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AFD1-41F6-4578-AB4A-44B030E008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AFD1-41F6-4578-AB4A-44B030E008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AFD1-41F6-4578-AB4A-44B030E008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AFD1-41F6-4578-AB4A-44B030E008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AFD1-41F6-4578-AB4A-44B030E008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AFD1-41F6-4578-AB4A-44B030E008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C628-D6AD-4FF5-9813-DF18F02061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A492-D554-4C0A-9388-DBBDD4A7BF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Tm="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 l="-48000" r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C628-D6AD-4FF5-9813-DF18F02061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A492-D554-4C0A-9388-DBBDD4A7BF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Tm="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 l="-48000" r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1271991" y="1452213"/>
            <a:ext cx="6768211" cy="2239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版权声明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zh-CN" altLang="en-US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感谢您下载觅知网平台上提供的</a:t>
            </a:r>
            <a:r>
              <a:rPr lang="en-US" altLang="zh-CN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作品，为了您和觅知网以及原创作者的利益，请勿复制、传播、销售，否则将承担法律责任！觅知网将对作品进行维权，按照传播下载次数进行十倍的索取赔偿！</a:t>
            </a:r>
            <a:endParaRPr lang="en-US" altLang="zh-CN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zh-CN" altLang="en-US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在觅知网出售的</a:t>
            </a:r>
            <a:r>
              <a:rPr lang="en-US" altLang="zh-CN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模板是免版税类（</a:t>
            </a:r>
            <a:r>
              <a:rPr lang="en-US" altLang="zh-CN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RF</a:t>
            </a: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Royalty-Free</a:t>
            </a: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）正版受</a:t>
            </a:r>
            <a:r>
              <a:rPr lang="en-US" altLang="zh-CN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中国人民共和国著作法</a:t>
            </a:r>
            <a:r>
              <a:rPr lang="en-US" altLang="zh-CN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世界版权公约</a:t>
            </a:r>
            <a:r>
              <a:rPr lang="en-US" altLang="zh-CN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的保护，作品的所有权、版权和著作权归觅知网所有，您下载的是</a:t>
            </a:r>
            <a:r>
              <a:rPr lang="en-US" altLang="zh-CN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模板素材的使用权。</a:t>
            </a:r>
            <a:endParaRPr lang="zh-CN" altLang="en-US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不得将觅知网的</a:t>
            </a:r>
            <a:r>
              <a:rPr lang="en-US" altLang="zh-CN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endParaRPr lang="zh-CN" altLang="en-US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Tm="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9C628-D6AD-4FF5-9813-DF18F02061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4A492-D554-4C0A-9388-DBBDD4A7BF7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 advTm="0">
    <p:wipe dir="r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9C628-D6AD-4FF5-9813-DF18F02061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4A492-D554-4C0A-9388-DBBDD4A7BF7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ransition spd="med" advTm="0">
    <p:wipe dir="r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3" Type="http://schemas.openxmlformats.org/officeDocument/2006/relationships/image" Target="../media/image2.jpeg"/><Relationship Id="rId2" Type="http://schemas.openxmlformats.org/officeDocument/2006/relationships/tags" Target="../tags/tag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0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6" Type="http://schemas.openxmlformats.org/officeDocument/2006/relationships/tags" Target="../tags/tag30.xml"/><Relationship Id="rId5" Type="http://schemas.openxmlformats.org/officeDocument/2006/relationships/image" Target="../media/image17.png"/><Relationship Id="rId4" Type="http://schemas.openxmlformats.org/officeDocument/2006/relationships/image" Target="../media/image5.png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5.png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5.png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3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5.png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5.xml"/><Relationship Id="rId5" Type="http://schemas.openxmlformats.org/officeDocument/2006/relationships/image" Target="../media/image5.png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comments" Target="../comments/comment1.xml"/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5.png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5.png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5.png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5.png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5.png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48000" r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组合 54"/>
          <p:cNvGrpSpPr/>
          <p:nvPr/>
        </p:nvGrpSpPr>
        <p:grpSpPr>
          <a:xfrm>
            <a:off x="513431" y="3490158"/>
            <a:ext cx="1144965" cy="822662"/>
            <a:chOff x="1422400" y="4838204"/>
            <a:chExt cx="1378857" cy="990714"/>
          </a:xfrm>
        </p:grpSpPr>
        <p:sp>
          <p:nvSpPr>
            <p:cNvPr id="56" name="矩形 55"/>
            <p:cNvSpPr/>
            <p:nvPr/>
          </p:nvSpPr>
          <p:spPr>
            <a:xfrm>
              <a:off x="1422400" y="4838204"/>
              <a:ext cx="366630" cy="366630"/>
            </a:xfrm>
            <a:prstGeom prst="rect">
              <a:avLst/>
            </a:prstGeom>
            <a:no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2002100" y="5234331"/>
              <a:ext cx="594587" cy="594587"/>
            </a:xfrm>
            <a:prstGeom prst="rect">
              <a:avLst/>
            </a:prstGeom>
            <a:noFill/>
            <a:ln w="571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2421188" y="5019518"/>
              <a:ext cx="380069" cy="380069"/>
            </a:xfrm>
            <a:prstGeom prst="rect">
              <a:avLst/>
            </a:prstGeom>
            <a:no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52" name="图片 51" descr="图片包含 天空, 户外&#10;&#10;已生成高可信度的说明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86"/>
          <a:stretch>
            <a:fillRect/>
          </a:stretch>
        </p:blipFill>
        <p:spPr>
          <a:xfrm>
            <a:off x="47625" y="3404625"/>
            <a:ext cx="9144000" cy="1791027"/>
          </a:xfrm>
          <a:prstGeom prst="rect">
            <a:avLst/>
          </a:prstGeom>
          <a:effectLst/>
        </p:spPr>
      </p:pic>
      <p:pic>
        <p:nvPicPr>
          <p:cNvPr id="5" name="图片占位符 16" descr="E:\衡骏工作文件\公司宣传资料\卫生应急PPT-装备公司版221025\图片\中国卫生接收检验.jpg中国卫生接收检验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09090" y="1504315"/>
            <a:ext cx="2399665" cy="165100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占位符 27" descr="E:\衡骏工作文件\公司宣传资料\卫生应急PPT-装备公司版221025\图片\IMG_20180919_122029R.jpgIMG_20180919_122029R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057140" y="1504950"/>
            <a:ext cx="2423160" cy="164973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3" name="文本框 42"/>
          <p:cNvSpPr txBox="1"/>
          <p:nvPr/>
        </p:nvSpPr>
        <p:spPr>
          <a:xfrm>
            <a:off x="2953385" y="4265930"/>
            <a:ext cx="3331845" cy="721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pitchFamily="34" charset="-122"/>
                <a:cs typeface="+mn-cs"/>
              </a:rPr>
              <a:t>新疆维吾尔自治区卫健委</a:t>
            </a:r>
            <a:r>
              <a:rPr kumimoji="0" lang="en-US" altLang="zh-CN" sz="16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2023</a:t>
            </a:r>
            <a:r>
              <a:rPr kumimoji="0" lang="zh-CN" altLang="en-US" sz="16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kumimoji="0" lang="en-US" altLang="zh-CN" sz="16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11</a:t>
            </a:r>
            <a:r>
              <a:rPr kumimoji="0" lang="zh-CN" altLang="en-US" sz="16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endParaRPr kumimoji="0" lang="zh-CN" altLang="en-US" sz="1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1423670" y="3404870"/>
            <a:ext cx="6816725" cy="721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F181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微软雅黑" panose="020B0503020204020204" pitchFamily="34" charset="-122"/>
                <a:cs typeface="+mn-cs"/>
              </a:rPr>
              <a:t>新疆卫健委卫生应急服外观标识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BF181F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ury Gothic" panose="020B0502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53" name="直接连接符 52"/>
          <p:cNvCxnSpPr/>
          <p:nvPr/>
        </p:nvCxnSpPr>
        <p:spPr>
          <a:xfrm flipV="1">
            <a:off x="1858136" y="4148374"/>
            <a:ext cx="5474970" cy="571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Tm="0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3"/>
          <p:cNvSpPr txBox="1"/>
          <p:nvPr>
            <p:custDataLst>
              <p:tags r:id="rId1"/>
            </p:custDataLst>
          </p:nvPr>
        </p:nvSpPr>
        <p:spPr>
          <a:xfrm>
            <a:off x="1021979" y="352143"/>
            <a:ext cx="2737485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应急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恤</a:t>
            </a: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衫（卫生应急队伍）</a:t>
            </a:r>
            <a:endParaRPr 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>
            <p:custDataLst>
              <p:tags r:id="rId2"/>
            </p:custDataLst>
          </p:nvPr>
        </p:nvCxnSpPr>
        <p:spPr>
          <a:xfrm>
            <a:off x="781781" y="666016"/>
            <a:ext cx="1673288" cy="0"/>
          </a:xfrm>
          <a:prstGeom prst="line">
            <a:avLst/>
          </a:prstGeom>
          <a:ln w="15875">
            <a:solidFill>
              <a:srgbClr val="BF18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22885" y="294640"/>
            <a:ext cx="495300" cy="44958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185" y="904875"/>
            <a:ext cx="4826000" cy="388112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767705" y="417830"/>
            <a:ext cx="2711450" cy="3676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注：国旗图案为长方形，其长与高之比为3：2。颜色为红色 C：0，M：100，Y：100，K：0；黄色：C：0 M：0 Y：100 K：0；蓝色（英文字样）：C：100， M：80，Y：0，K：0。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非国家应急队无须英文字样，国家队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“CHINA MEDICAL TEAM”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英文字母字体为四号 Times New Roman（新罗马字体），颜色为蓝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色：C：100， M：80，Y：0，K：0。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1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097270" y="3500120"/>
            <a:ext cx="1953260" cy="1359535"/>
          </a:xfrm>
          <a:prstGeom prst="rect">
            <a:avLst/>
          </a:prstGeom>
        </p:spPr>
      </p:pic>
    </p:spTree>
  </p:cSld>
  <p:clrMapOvr>
    <a:masterClrMapping/>
  </p:clrMapOvr>
  <p:transition spd="med" advTm="0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3"/>
          <p:cNvSpPr txBox="1"/>
          <p:nvPr>
            <p:custDataLst>
              <p:tags r:id="rId1"/>
            </p:custDataLst>
          </p:nvPr>
        </p:nvSpPr>
        <p:spPr>
          <a:xfrm>
            <a:off x="781949" y="352143"/>
            <a:ext cx="16052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长款应急羽绒服</a:t>
            </a:r>
            <a:endParaRPr 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>
            <p:custDataLst>
              <p:tags r:id="rId2"/>
            </p:custDataLst>
          </p:nvPr>
        </p:nvCxnSpPr>
        <p:spPr>
          <a:xfrm>
            <a:off x="781781" y="666016"/>
            <a:ext cx="1673288" cy="0"/>
          </a:xfrm>
          <a:prstGeom prst="line">
            <a:avLst/>
          </a:prstGeom>
          <a:ln w="15875">
            <a:solidFill>
              <a:srgbClr val="BF18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22885" y="294640"/>
            <a:ext cx="495300" cy="44958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025005" y="934085"/>
            <a:ext cx="1754505" cy="2999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/>
              <a:t>特点：</a:t>
            </a:r>
            <a:endParaRPr lang="zh-CN" altLang="en-US" sz="1400"/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en-US" altLang="zh-CN" sz="1400"/>
              <a:t>面料防水、防风、透气，耐用</a:t>
            </a:r>
            <a:r>
              <a:rPr lang="zh-CN" altLang="en-US" sz="1400"/>
              <a:t>；</a:t>
            </a:r>
            <a:endParaRPr lang="zh-CN" altLang="en-US" sz="1400"/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1400"/>
              <a:t>里料：石墨烯条纹尼龙面料，抑菌防静电，不钻绒，透气性好；</a:t>
            </a:r>
            <a:endParaRPr lang="zh-CN" altLang="en-US" sz="1400"/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1400"/>
              <a:t>保暖絮料：95%白鹅绒。</a:t>
            </a:r>
            <a:endParaRPr lang="zh-CN" altLang="en-US" sz="14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065" y="855980"/>
            <a:ext cx="6201410" cy="3792220"/>
          </a:xfrm>
          <a:prstGeom prst="rect">
            <a:avLst/>
          </a:prstGeom>
        </p:spPr>
      </p:pic>
    </p:spTree>
  </p:cSld>
  <p:clrMapOvr>
    <a:masterClrMapping/>
  </p:clrMapOvr>
  <p:transition spd="med" advTm="0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3"/>
          <p:cNvSpPr txBox="1"/>
          <p:nvPr>
            <p:custDataLst>
              <p:tags r:id="rId1"/>
            </p:custDataLst>
          </p:nvPr>
        </p:nvSpPr>
        <p:spPr>
          <a:xfrm>
            <a:off x="781949" y="352143"/>
            <a:ext cx="16052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长款应急羽绒服</a:t>
            </a:r>
            <a:endParaRPr 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>
            <p:custDataLst>
              <p:tags r:id="rId2"/>
            </p:custDataLst>
          </p:nvPr>
        </p:nvCxnSpPr>
        <p:spPr>
          <a:xfrm>
            <a:off x="781781" y="666016"/>
            <a:ext cx="1673288" cy="0"/>
          </a:xfrm>
          <a:prstGeom prst="line">
            <a:avLst/>
          </a:prstGeom>
          <a:ln w="15875">
            <a:solidFill>
              <a:srgbClr val="BF18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22885" y="294640"/>
            <a:ext cx="495300" cy="4495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9370" y="744220"/>
            <a:ext cx="5577840" cy="4022090"/>
          </a:xfrm>
          <a:prstGeom prst="rect">
            <a:avLst/>
          </a:prstGeom>
        </p:spPr>
      </p:pic>
    </p:spTree>
  </p:cSld>
  <p:clrMapOvr>
    <a:masterClrMapping/>
  </p:clrMapOvr>
  <p:transition spd="med" advTm="0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3"/>
          <p:cNvSpPr txBox="1"/>
          <p:nvPr>
            <p:custDataLst>
              <p:tags r:id="rId1"/>
            </p:custDataLst>
          </p:nvPr>
        </p:nvSpPr>
        <p:spPr>
          <a:xfrm>
            <a:off x="781949" y="352143"/>
            <a:ext cx="16052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长款应急羽绒服</a:t>
            </a:r>
            <a:endParaRPr 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>
            <p:custDataLst>
              <p:tags r:id="rId2"/>
            </p:custDataLst>
          </p:nvPr>
        </p:nvCxnSpPr>
        <p:spPr>
          <a:xfrm>
            <a:off x="781781" y="666016"/>
            <a:ext cx="1673288" cy="0"/>
          </a:xfrm>
          <a:prstGeom prst="line">
            <a:avLst/>
          </a:prstGeom>
          <a:ln w="15875">
            <a:solidFill>
              <a:srgbClr val="BF18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22885" y="294640"/>
            <a:ext cx="495300" cy="44958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50" y="834390"/>
            <a:ext cx="8953500" cy="3810000"/>
          </a:xfrm>
          <a:prstGeom prst="rect">
            <a:avLst/>
          </a:prstGeom>
        </p:spPr>
      </p:pic>
    </p:spTree>
  </p:cSld>
  <p:clrMapOvr>
    <a:masterClrMapping/>
  </p:clrMapOvr>
  <p:transition spd="med" advTm="0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48000" r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/>
          <p:cNvSpPr/>
          <p:nvPr/>
        </p:nvSpPr>
        <p:spPr>
          <a:xfrm>
            <a:off x="869950" y="1207135"/>
            <a:ext cx="7593965" cy="86169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 fontAlgn="auto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defRPr/>
            </a:pP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依据</a:t>
            </a:r>
            <a:r>
              <a:rPr 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《国家卫生应急移动处置中心标识（试行）》</a:t>
            </a: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《中国卫生应急服装技术规范（试行）》、</a:t>
            </a:r>
            <a:r>
              <a:rPr 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《卫生部关于统筹管理卫生系统标识的通知》</a:t>
            </a: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进行外观设计和服装制作（必备选项）。</a:t>
            </a:r>
            <a:endParaRPr 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 algn="just" fontAlgn="auto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charset="0"/>
              <a:buChar char="l"/>
              <a:defRPr/>
            </a:pPr>
            <a:endParaRPr 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8" name="Object 404"/>
          <p:cNvSpPr txBox="1"/>
          <p:nvPr/>
        </p:nvSpPr>
        <p:spPr>
          <a:xfrm>
            <a:off x="1464310" y="758190"/>
            <a:ext cx="2403475" cy="22225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83000"/>
              </a:lnSpc>
            </a:pPr>
            <a:endParaRPr lang="en-US" altLang="zh-CN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 rot="16200000">
            <a:off x="7576185" y="-1490980"/>
            <a:ext cx="76200" cy="3058160"/>
            <a:chOff x="12" y="1606"/>
            <a:chExt cx="120" cy="4816"/>
          </a:xfrm>
        </p:grpSpPr>
        <p:sp>
          <p:nvSpPr>
            <p:cNvPr id="26" name="矩形 25"/>
            <p:cNvSpPr/>
            <p:nvPr/>
          </p:nvSpPr>
          <p:spPr>
            <a:xfrm>
              <a:off x="12" y="1606"/>
              <a:ext cx="120" cy="2408"/>
            </a:xfrm>
            <a:prstGeom prst="rect">
              <a:avLst/>
            </a:prstGeom>
            <a:solidFill>
              <a:srgbClr val="C2272E"/>
            </a:solidFill>
            <a:ln>
              <a:solidFill>
                <a:srgbClr val="C227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12" y="4014"/>
              <a:ext cx="120" cy="2408"/>
            </a:xfrm>
            <a:prstGeom prst="rect">
              <a:avLst/>
            </a:prstGeom>
            <a:solidFill>
              <a:srgbClr val="2A3C86"/>
            </a:solidFill>
            <a:ln>
              <a:solidFill>
                <a:srgbClr val="2A3C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0" name="TextBox 13"/>
          <p:cNvSpPr txBox="1"/>
          <p:nvPr>
            <p:custDataLst>
              <p:tags r:id="rId2"/>
            </p:custDataLst>
          </p:nvPr>
        </p:nvSpPr>
        <p:spPr>
          <a:xfrm>
            <a:off x="1343924" y="561693"/>
            <a:ext cx="24180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服装款式及标识设计依据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2" name="直接连接符 31"/>
          <p:cNvCxnSpPr/>
          <p:nvPr>
            <p:custDataLst>
              <p:tags r:id="rId3"/>
            </p:custDataLst>
          </p:nvPr>
        </p:nvCxnSpPr>
        <p:spPr>
          <a:xfrm>
            <a:off x="1435196" y="875566"/>
            <a:ext cx="1673288" cy="0"/>
          </a:xfrm>
          <a:prstGeom prst="line">
            <a:avLst/>
          </a:prstGeom>
          <a:ln w="15875">
            <a:solidFill>
              <a:srgbClr val="BF18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图片 3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76300" y="504190"/>
            <a:ext cx="495300" cy="44958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171575" y="2259965"/>
            <a:ext cx="2182495" cy="272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fontAlgn="auto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charset="0"/>
              <a:buChar char="l"/>
              <a:defRPr/>
            </a:pP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冲锋衣上衣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indent="-285750" algn="just" fontAlgn="auto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charset="0"/>
              <a:buChar char="l"/>
              <a:defRPr/>
            </a:pP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抓绒内胆</a:t>
            </a:r>
            <a:endParaRPr 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 algn="just" fontAlgn="auto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charset="0"/>
              <a:buChar char="l"/>
              <a:defRPr/>
            </a:pP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羽绒内胆</a:t>
            </a:r>
            <a:endParaRPr 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 algn="just" fontAlgn="auto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charset="0"/>
              <a:buChar char="l"/>
              <a:defRPr/>
            </a:pP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夏装裤子</a:t>
            </a:r>
            <a:endParaRPr 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 algn="just" fontAlgn="auto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charset="0"/>
              <a:buChar char="l"/>
              <a:defRPr/>
            </a:pP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应急多功能马甲</a:t>
            </a:r>
            <a:endParaRPr 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/>
          </a:p>
        </p:txBody>
      </p:sp>
      <p:sp>
        <p:nvSpPr>
          <p:cNvPr id="4" name="文本框 3"/>
          <p:cNvSpPr txBox="1"/>
          <p:nvPr>
            <p:custDataLst>
              <p:tags r:id="rId6"/>
            </p:custDataLst>
          </p:nvPr>
        </p:nvSpPr>
        <p:spPr>
          <a:xfrm>
            <a:off x="4308475" y="2242185"/>
            <a:ext cx="2182495" cy="272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fontAlgn="auto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charset="0"/>
              <a:buChar char="l"/>
              <a:defRPr/>
            </a:pP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应急臂章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indent="-285750" algn="just" fontAlgn="auto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charset="0"/>
              <a:buChar char="l"/>
              <a:defRPr/>
            </a:pP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应急圆领衫</a:t>
            </a:r>
            <a:endParaRPr 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 algn="just" fontAlgn="auto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charset="0"/>
              <a:buChar char="l"/>
              <a:defRPr/>
            </a:pP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应急户外帽</a:t>
            </a:r>
            <a:endParaRPr 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 algn="just" fontAlgn="auto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charset="0"/>
              <a:buChar char="l"/>
              <a:defRPr/>
            </a:pP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长款应急羽绒服</a:t>
            </a:r>
            <a:endParaRPr 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indent="-285750" algn="just" fontAlgn="auto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charset="0"/>
              <a:buChar char="l"/>
              <a:defRPr/>
            </a:pP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应急作训鞋</a:t>
            </a:r>
            <a:endParaRPr 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/>
          </a:p>
        </p:txBody>
      </p:sp>
    </p:spTree>
  </p:cSld>
  <p:clrMapOvr>
    <a:masterClrMapping/>
  </p:clrMapOvr>
  <p:transition spd="med" advTm="0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3"/>
          <p:cNvSpPr txBox="1"/>
          <p:nvPr>
            <p:custDataLst>
              <p:tags r:id="rId1"/>
            </p:custDataLst>
          </p:nvPr>
        </p:nvSpPr>
        <p:spPr>
          <a:xfrm>
            <a:off x="1021979" y="352143"/>
            <a:ext cx="995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标识说明</a:t>
            </a:r>
            <a:endParaRPr 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>
            <p:custDataLst>
              <p:tags r:id="rId2"/>
            </p:custDataLst>
          </p:nvPr>
        </p:nvCxnSpPr>
        <p:spPr>
          <a:xfrm>
            <a:off x="781781" y="666016"/>
            <a:ext cx="1673288" cy="0"/>
          </a:xfrm>
          <a:prstGeom prst="line">
            <a:avLst/>
          </a:prstGeom>
          <a:ln w="15875">
            <a:solidFill>
              <a:srgbClr val="BF18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22885" y="294640"/>
            <a:ext cx="495300" cy="44958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36550" y="828675"/>
            <a:ext cx="5481955" cy="2999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“卫生系统统一形象标识”分为</a:t>
            </a:r>
            <a:r>
              <a:rPr lang="zh-CN" altLang="en-US" sz="1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横向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和</a:t>
            </a:r>
            <a:r>
              <a:rPr lang="zh-CN" altLang="en-US" sz="1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竖向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两种标准组合图案式样。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“卫生系统统一形象标识”是由“白边的四颗红心围绕着白十字图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形 ”、“中国卫生”和“CHINA HEALTH" 三个元素组成的一个整体图案。 四颗红心分别代表卫生人员对病人、对服务对象的爱心、耐心、细心、责任心，表示以保护和增进人民健康为中心；“中国卫生”突出卫生系统整体形象识别；“CHINA HEALTH”是“中国卫生”的英文译文。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“中国卫生”和“CHINA HEALTH”采用方正大黑简体字体，颜色采用红色（C: 0 ，M: 100 ，Y: 100 ，K: 0） 。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rcRect l="13159" r="5487"/>
          <a:stretch>
            <a:fillRect/>
          </a:stretch>
        </p:blipFill>
        <p:spPr>
          <a:xfrm>
            <a:off x="6047740" y="744220"/>
            <a:ext cx="2861945" cy="14605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8430" y="2721610"/>
            <a:ext cx="1981200" cy="2038350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7178675" y="4624705"/>
            <a:ext cx="30480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/>
              <a:t>胸前</a:t>
            </a:r>
            <a:endParaRPr lang="zh-CN" altLang="en-US" sz="1400"/>
          </a:p>
        </p:txBody>
      </p:sp>
      <p:sp>
        <p:nvSpPr>
          <p:cNvPr id="27" name="文本框 26"/>
          <p:cNvSpPr txBox="1"/>
          <p:nvPr/>
        </p:nvSpPr>
        <p:spPr>
          <a:xfrm>
            <a:off x="7178675" y="2191385"/>
            <a:ext cx="109156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/>
              <a:t>后背</a:t>
            </a:r>
            <a:endParaRPr lang="zh-CN" altLang="en-US" sz="1400"/>
          </a:p>
        </p:txBody>
      </p:sp>
    </p:spTree>
  </p:cSld>
  <p:clrMapOvr>
    <a:masterClrMapping/>
  </p:clrMapOvr>
  <p:transition spd="med" advTm="0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3"/>
          <p:cNvSpPr txBox="1"/>
          <p:nvPr>
            <p:custDataLst>
              <p:tags r:id="rId1"/>
            </p:custDataLst>
          </p:nvPr>
        </p:nvSpPr>
        <p:spPr>
          <a:xfrm>
            <a:off x="1021979" y="352143"/>
            <a:ext cx="11988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冲锋衣上衣</a:t>
            </a:r>
            <a:endParaRPr 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>
            <p:custDataLst>
              <p:tags r:id="rId2"/>
            </p:custDataLst>
          </p:nvPr>
        </p:nvCxnSpPr>
        <p:spPr>
          <a:xfrm>
            <a:off x="781781" y="666016"/>
            <a:ext cx="1673288" cy="0"/>
          </a:xfrm>
          <a:prstGeom prst="line">
            <a:avLst/>
          </a:prstGeom>
          <a:ln w="15875">
            <a:solidFill>
              <a:srgbClr val="BF18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22885" y="294640"/>
            <a:ext cx="495300" cy="4495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0745" y="1184275"/>
            <a:ext cx="1198245" cy="303403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505" y="1010285"/>
            <a:ext cx="6422390" cy="3352800"/>
          </a:xfrm>
          <a:prstGeom prst="rect">
            <a:avLst/>
          </a:prstGeom>
        </p:spPr>
      </p:pic>
    </p:spTree>
  </p:cSld>
  <p:clrMapOvr>
    <a:masterClrMapping/>
  </p:clrMapOvr>
  <p:transition spd="med" advTm="0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3"/>
          <p:cNvSpPr txBox="1"/>
          <p:nvPr>
            <p:custDataLst>
              <p:tags r:id="rId1"/>
            </p:custDataLst>
          </p:nvPr>
        </p:nvSpPr>
        <p:spPr>
          <a:xfrm>
            <a:off x="1021979" y="352143"/>
            <a:ext cx="995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抓绒内胆</a:t>
            </a:r>
            <a:endParaRPr 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>
            <p:custDataLst>
              <p:tags r:id="rId2"/>
            </p:custDataLst>
          </p:nvPr>
        </p:nvCxnSpPr>
        <p:spPr>
          <a:xfrm>
            <a:off x="781781" y="666016"/>
            <a:ext cx="1673288" cy="0"/>
          </a:xfrm>
          <a:prstGeom prst="line">
            <a:avLst/>
          </a:prstGeom>
          <a:ln w="15875">
            <a:solidFill>
              <a:srgbClr val="BF18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22885" y="294640"/>
            <a:ext cx="495300" cy="4495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185" y="854710"/>
            <a:ext cx="7664450" cy="3442970"/>
          </a:xfrm>
          <a:prstGeom prst="rect">
            <a:avLst/>
          </a:prstGeom>
        </p:spPr>
      </p:pic>
    </p:spTree>
  </p:cSld>
  <p:clrMapOvr>
    <a:masterClrMapping/>
  </p:clrMapOvr>
  <p:transition spd="med" advTm="0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3"/>
          <p:cNvSpPr txBox="1"/>
          <p:nvPr>
            <p:custDataLst>
              <p:tags r:id="rId1"/>
            </p:custDataLst>
          </p:nvPr>
        </p:nvSpPr>
        <p:spPr>
          <a:xfrm>
            <a:off x="1021979" y="352143"/>
            <a:ext cx="995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羽绒内胆</a:t>
            </a:r>
            <a:endParaRPr 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>
            <p:custDataLst>
              <p:tags r:id="rId2"/>
            </p:custDataLst>
          </p:nvPr>
        </p:nvCxnSpPr>
        <p:spPr>
          <a:xfrm>
            <a:off x="781781" y="666016"/>
            <a:ext cx="1673288" cy="0"/>
          </a:xfrm>
          <a:prstGeom prst="line">
            <a:avLst/>
          </a:prstGeom>
          <a:ln w="15875">
            <a:solidFill>
              <a:srgbClr val="BF18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22885" y="294640"/>
            <a:ext cx="495300" cy="44958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185" y="941070"/>
            <a:ext cx="7153910" cy="3422015"/>
          </a:xfrm>
          <a:prstGeom prst="rect">
            <a:avLst/>
          </a:prstGeom>
        </p:spPr>
      </p:pic>
    </p:spTree>
  </p:cSld>
  <p:clrMapOvr>
    <a:masterClrMapping/>
  </p:clrMapOvr>
  <p:transition spd="med" advTm="0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3"/>
          <p:cNvSpPr txBox="1"/>
          <p:nvPr>
            <p:custDataLst>
              <p:tags r:id="rId1"/>
            </p:custDataLst>
          </p:nvPr>
        </p:nvSpPr>
        <p:spPr>
          <a:xfrm>
            <a:off x="1021979" y="352143"/>
            <a:ext cx="995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夏装裤子</a:t>
            </a:r>
            <a:endParaRPr 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>
            <p:custDataLst>
              <p:tags r:id="rId2"/>
            </p:custDataLst>
          </p:nvPr>
        </p:nvCxnSpPr>
        <p:spPr>
          <a:xfrm>
            <a:off x="781781" y="666016"/>
            <a:ext cx="1673288" cy="0"/>
          </a:xfrm>
          <a:prstGeom prst="line">
            <a:avLst/>
          </a:prstGeom>
          <a:ln w="15875">
            <a:solidFill>
              <a:srgbClr val="BF18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22885" y="294640"/>
            <a:ext cx="495300" cy="44958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5710" y="949325"/>
            <a:ext cx="5993130" cy="3655695"/>
          </a:xfrm>
          <a:prstGeom prst="rect">
            <a:avLst/>
          </a:prstGeom>
        </p:spPr>
      </p:pic>
    </p:spTree>
  </p:cSld>
  <p:clrMapOvr>
    <a:masterClrMapping/>
  </p:clrMapOvr>
  <p:transition spd="med" advTm="0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3"/>
          <p:cNvSpPr txBox="1"/>
          <p:nvPr>
            <p:custDataLst>
              <p:tags r:id="rId1"/>
            </p:custDataLst>
          </p:nvPr>
        </p:nvSpPr>
        <p:spPr>
          <a:xfrm>
            <a:off x="1021979" y="352143"/>
            <a:ext cx="995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应急马甲</a:t>
            </a:r>
            <a:endParaRPr 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>
            <p:custDataLst>
              <p:tags r:id="rId2"/>
            </p:custDataLst>
          </p:nvPr>
        </p:nvCxnSpPr>
        <p:spPr>
          <a:xfrm>
            <a:off x="781781" y="666016"/>
            <a:ext cx="1673288" cy="0"/>
          </a:xfrm>
          <a:prstGeom prst="line">
            <a:avLst/>
          </a:prstGeom>
          <a:ln w="15875">
            <a:solidFill>
              <a:srgbClr val="BF18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22885" y="294640"/>
            <a:ext cx="495300" cy="4495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9240" y="2967990"/>
            <a:ext cx="1447800" cy="20129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800" y="915035"/>
            <a:ext cx="5840095" cy="34848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5965" y="459105"/>
            <a:ext cx="2844800" cy="1854200"/>
          </a:xfrm>
          <a:prstGeom prst="rect">
            <a:avLst/>
          </a:prstGeom>
        </p:spPr>
      </p:pic>
    </p:spTree>
  </p:cSld>
  <p:clrMapOvr>
    <a:masterClrMapping/>
  </p:clrMapOvr>
  <p:transition spd="med" advTm="0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3"/>
          <p:cNvSpPr txBox="1"/>
          <p:nvPr>
            <p:custDataLst>
              <p:tags r:id="rId1"/>
            </p:custDataLst>
          </p:nvPr>
        </p:nvSpPr>
        <p:spPr>
          <a:xfrm>
            <a:off x="1021979" y="352143"/>
            <a:ext cx="11988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臂章、帽子</a:t>
            </a:r>
            <a:endParaRPr 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>
            <p:custDataLst>
              <p:tags r:id="rId2"/>
            </p:custDataLst>
          </p:nvPr>
        </p:nvCxnSpPr>
        <p:spPr>
          <a:xfrm>
            <a:off x="781781" y="666016"/>
            <a:ext cx="1673288" cy="0"/>
          </a:xfrm>
          <a:prstGeom prst="line">
            <a:avLst/>
          </a:prstGeom>
          <a:ln w="15875">
            <a:solidFill>
              <a:srgbClr val="BF18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22885" y="294640"/>
            <a:ext cx="495300" cy="44958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165" y="890270"/>
            <a:ext cx="5928995" cy="3914140"/>
          </a:xfrm>
          <a:prstGeom prst="rect">
            <a:avLst/>
          </a:prstGeom>
        </p:spPr>
      </p:pic>
    </p:spTree>
  </p:cSld>
  <p:clrMapOvr>
    <a:masterClrMapping/>
  </p:clrMapOvr>
  <p:transition spd="med" advTm="0">
    <p:wipe dir="r"/>
  </p:transition>
</p:sld>
</file>

<file path=ppt/tags/tag1.xml><?xml version="1.0" encoding="utf-8"?>
<p:tagLst xmlns:p="http://schemas.openxmlformats.org/presentationml/2006/main">
  <p:tag name="KSO_WM_UNIT_PLACING_PICTURE_USER_VIEWPORT" val="{&quot;height&quot;:2820.514960629921,&quot;width&quot;:14400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ISPRING_PRESENTATION_TITLE" val="PowerPoint 演示文稿"/>
  <p:tag name="KSO_WPP_MARK_KEY" val="8dc57785-1f90-4642-931e-b2af73a93122"/>
  <p:tag name="COMMONDATA" val="eyJoZGlkIjoiOWIwODJiYmYwNjBmMDYwNWU4YzZmY2I5OWZiOWE1N2IifQ==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764</Words>
  <Application>WPS 演示</Application>
  <PresentationFormat>全屏显示(16:9)</PresentationFormat>
  <Paragraphs>65</Paragraphs>
  <Slides>13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Arial</vt:lpstr>
      <vt:lpstr>Century Gothic</vt:lpstr>
      <vt:lpstr>Wingdings</vt:lpstr>
      <vt:lpstr>Arial Unicode MS</vt:lpstr>
      <vt:lpstr>等线 Light</vt:lpstr>
      <vt:lpstr>Calibri Light</vt:lpstr>
      <vt:lpstr>等线</vt:lpstr>
      <vt:lpstr>Calibri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YJ Gao</dc:creator>
  <cp:lastModifiedBy>BW</cp:lastModifiedBy>
  <cp:revision>158</cp:revision>
  <dcterms:created xsi:type="dcterms:W3CDTF">2018-02-26T14:30:00Z</dcterms:created>
  <dcterms:modified xsi:type="dcterms:W3CDTF">2023-11-16T12:35:29Z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815E13869E394B2E8C939B265468F4ED_12</vt:lpwstr>
  </property>
  <property fmtid="{D5CDD505-2E9C-101B-9397-08002B2CF9AE}" pid="3" name="KSOProductBuildVer">
    <vt:lpwstr>2052-12.1.0.15712</vt:lpwstr>
  </property>
</Properties>
</file>