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283" r:id="rId5"/>
    <p:sldId id="264" r:id="rId6"/>
    <p:sldId id="304" r:id="rId7"/>
    <p:sldId id="306" r:id="rId8"/>
    <p:sldId id="290" r:id="rId9"/>
    <p:sldId id="272" r:id="rId10"/>
    <p:sldId id="274" r:id="rId11"/>
    <p:sldId id="286" r:id="rId12"/>
    <p:sldId id="288" r:id="rId13"/>
    <p:sldId id="277" r:id="rId14"/>
    <p:sldId id="262" r:id="rId15"/>
  </p:sldIdLst>
  <p:sldSz cx="6858000" cy="9144000" type="screen4x3"/>
  <p:notesSz cx="6807200" cy="9939020"/>
  <p:custDataLst>
    <p:tags r:id="rId19"/>
  </p:custDataLst>
  <p:defaultTextStyle>
    <a:defPPr>
      <a:defRPr lang="zh-CN"/>
    </a:defPPr>
    <a:lvl1pPr algn="ctr" rtl="0" fontAlgn="base">
      <a:spcBef>
        <a:spcPct val="20000"/>
      </a:spcBef>
      <a:spcAft>
        <a:spcPct val="0"/>
      </a:spcAft>
      <a:defRPr kern="1200">
        <a:solidFill>
          <a:schemeClr val="tx1"/>
        </a:solidFill>
        <a:latin typeface="楷体_GB2312" pitchFamily="49" charset="-122"/>
        <a:ea typeface="楷体_GB2312" pitchFamily="49" charset="-122"/>
        <a:cs typeface="+mn-cs"/>
      </a:defRPr>
    </a:lvl1pPr>
    <a:lvl2pPr marL="457200" algn="ctr" rtl="0" fontAlgn="base">
      <a:spcBef>
        <a:spcPct val="20000"/>
      </a:spcBef>
      <a:spcAft>
        <a:spcPct val="0"/>
      </a:spcAft>
      <a:defRPr kern="1200">
        <a:solidFill>
          <a:schemeClr val="tx1"/>
        </a:solidFill>
        <a:latin typeface="楷体_GB2312" pitchFamily="49" charset="-122"/>
        <a:ea typeface="楷体_GB2312" pitchFamily="49" charset="-122"/>
        <a:cs typeface="+mn-cs"/>
      </a:defRPr>
    </a:lvl2pPr>
    <a:lvl3pPr marL="914400" algn="ctr" rtl="0" fontAlgn="base">
      <a:spcBef>
        <a:spcPct val="20000"/>
      </a:spcBef>
      <a:spcAft>
        <a:spcPct val="0"/>
      </a:spcAft>
      <a:defRPr kern="1200">
        <a:solidFill>
          <a:schemeClr val="tx1"/>
        </a:solidFill>
        <a:latin typeface="楷体_GB2312" pitchFamily="49" charset="-122"/>
        <a:ea typeface="楷体_GB2312" pitchFamily="49" charset="-122"/>
        <a:cs typeface="+mn-cs"/>
      </a:defRPr>
    </a:lvl3pPr>
    <a:lvl4pPr marL="1371600" algn="ctr" rtl="0" fontAlgn="base">
      <a:spcBef>
        <a:spcPct val="20000"/>
      </a:spcBef>
      <a:spcAft>
        <a:spcPct val="0"/>
      </a:spcAft>
      <a:defRPr kern="1200">
        <a:solidFill>
          <a:schemeClr val="tx1"/>
        </a:solidFill>
        <a:latin typeface="楷体_GB2312" pitchFamily="49" charset="-122"/>
        <a:ea typeface="楷体_GB2312" pitchFamily="49" charset="-122"/>
        <a:cs typeface="+mn-cs"/>
      </a:defRPr>
    </a:lvl4pPr>
    <a:lvl5pPr marL="1828800" algn="ctr" rtl="0" fontAlgn="base">
      <a:spcBef>
        <a:spcPct val="20000"/>
      </a:spcBef>
      <a:spcAft>
        <a:spcPct val="0"/>
      </a:spcAft>
      <a:defRPr kern="1200">
        <a:solidFill>
          <a:schemeClr val="tx1"/>
        </a:solidFill>
        <a:latin typeface="楷体_GB2312" pitchFamily="49" charset="-122"/>
        <a:ea typeface="楷体_GB2312" pitchFamily="49" charset="-122"/>
        <a:cs typeface="+mn-cs"/>
      </a:defRPr>
    </a:lvl5pPr>
    <a:lvl6pPr marL="2286000" algn="l" defTabSz="914400" rtl="0" eaLnBrk="1" latinLnBrk="0" hangingPunct="1">
      <a:defRPr kern="1200">
        <a:solidFill>
          <a:schemeClr val="tx1"/>
        </a:solidFill>
        <a:latin typeface="楷体_GB2312" pitchFamily="49" charset="-122"/>
        <a:ea typeface="楷体_GB2312" pitchFamily="49" charset="-122"/>
        <a:cs typeface="+mn-cs"/>
      </a:defRPr>
    </a:lvl6pPr>
    <a:lvl7pPr marL="2743200" algn="l" defTabSz="914400" rtl="0" eaLnBrk="1" latinLnBrk="0" hangingPunct="1">
      <a:defRPr kern="1200">
        <a:solidFill>
          <a:schemeClr val="tx1"/>
        </a:solidFill>
        <a:latin typeface="楷体_GB2312" pitchFamily="49" charset="-122"/>
        <a:ea typeface="楷体_GB2312" pitchFamily="49" charset="-122"/>
        <a:cs typeface="+mn-cs"/>
      </a:defRPr>
    </a:lvl7pPr>
    <a:lvl8pPr marL="3200400" algn="l" defTabSz="914400" rtl="0" eaLnBrk="1" latinLnBrk="0" hangingPunct="1">
      <a:defRPr kern="1200">
        <a:solidFill>
          <a:schemeClr val="tx1"/>
        </a:solidFill>
        <a:latin typeface="楷体_GB2312" pitchFamily="49" charset="-122"/>
        <a:ea typeface="楷体_GB2312" pitchFamily="49" charset="-122"/>
        <a:cs typeface="+mn-cs"/>
      </a:defRPr>
    </a:lvl8pPr>
    <a:lvl9pPr marL="3657600" algn="l" defTabSz="914400" rtl="0" eaLnBrk="1" latinLnBrk="0" hangingPunct="1">
      <a:defRPr kern="1200">
        <a:solidFill>
          <a:schemeClr val="tx1"/>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880"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4A13"/>
    <a:srgbClr val="FF6600"/>
    <a:srgbClr val="C0C0C0"/>
    <a:srgbClr val="B2B2B2"/>
    <a:srgbClr val="3399FF"/>
    <a:srgbClr val="FF99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8113" autoAdjust="0"/>
  </p:normalViewPr>
  <p:slideViewPr>
    <p:cSldViewPr showGuides="1">
      <p:cViewPr varScale="1">
        <p:scale>
          <a:sx n="83" d="100"/>
          <a:sy n="83" d="100"/>
        </p:scale>
        <p:origin x="3222" y="84"/>
      </p:cViewPr>
      <p:guideLst>
        <p:guide orient="horz" pos="2880"/>
        <p:guide pos="21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9787" cy="496967"/>
          </a:xfrm>
          <a:prstGeom prst="rect">
            <a:avLst/>
          </a:prstGeom>
          <a:noFill/>
          <a:ln w="9525">
            <a:noFill/>
            <a:miter lim="800000"/>
          </a:ln>
          <a:effectLst/>
        </p:spPr>
        <p:txBody>
          <a:bodyPr vert="horz" wrap="square" lIns="91486" tIns="45743" rIns="91486" bIns="45743" numCol="1" anchor="t" anchorCtr="0" compatLnSpc="1"/>
          <a:lstStyle>
            <a:lvl1pPr algn="l">
              <a:spcBef>
                <a:spcPct val="0"/>
              </a:spcBef>
              <a:defRPr sz="1200">
                <a:latin typeface="Arial" panose="020B0604020202020204" pitchFamily="34" charset="0"/>
                <a:ea typeface="宋体" panose="02010600030101010101" pitchFamily="2" charset="-122"/>
              </a:defRPr>
            </a:lvl1pPr>
          </a:lstStyle>
          <a:p>
            <a:pPr>
              <a:defRPr/>
            </a:pPr>
            <a:endParaRPr lang="en-US" altLang="zh-CN"/>
          </a:p>
        </p:txBody>
      </p:sp>
      <p:sp>
        <p:nvSpPr>
          <p:cNvPr id="37891" name="Rectangle 3"/>
          <p:cNvSpPr>
            <a:spLocks noGrp="1" noChangeArrowheads="1"/>
          </p:cNvSpPr>
          <p:nvPr>
            <p:ph type="dt" idx="1"/>
          </p:nvPr>
        </p:nvSpPr>
        <p:spPr bwMode="auto">
          <a:xfrm>
            <a:off x="3855839" y="1"/>
            <a:ext cx="2949787" cy="496967"/>
          </a:xfrm>
          <a:prstGeom prst="rect">
            <a:avLst/>
          </a:prstGeom>
          <a:noFill/>
          <a:ln w="9525">
            <a:noFill/>
            <a:miter lim="800000"/>
          </a:ln>
          <a:effectLst/>
        </p:spPr>
        <p:txBody>
          <a:bodyPr vert="horz" wrap="square" lIns="91486" tIns="45743" rIns="91486" bIns="45743" numCol="1" anchor="t" anchorCtr="0" compatLnSpc="1"/>
          <a:lstStyle>
            <a:lvl1pPr algn="r">
              <a:spcBef>
                <a:spcPct val="0"/>
              </a:spcBef>
              <a:defRPr sz="1200">
                <a:latin typeface="Arial" panose="020B0604020202020204" pitchFamily="34" charset="0"/>
                <a:ea typeface="宋体" panose="02010600030101010101" pitchFamily="2" charset="-122"/>
              </a:defRPr>
            </a:lvl1pPr>
          </a:lstStyle>
          <a:p>
            <a:pPr>
              <a:defRPr/>
            </a:pPr>
            <a:endParaRPr lang="en-US" altLang="zh-CN"/>
          </a:p>
        </p:txBody>
      </p:sp>
      <p:sp>
        <p:nvSpPr>
          <p:cNvPr id="16388" name="Rectangle 4"/>
          <p:cNvSpPr>
            <a:spLocks noGrp="1" noRot="1" noChangeAspect="1" noChangeArrowheads="1" noTextEdit="1"/>
          </p:cNvSpPr>
          <p:nvPr>
            <p:ph type="sldImg" idx="2"/>
          </p:nvPr>
        </p:nvSpPr>
        <p:spPr bwMode="auto">
          <a:xfrm>
            <a:off x="2006600" y="744538"/>
            <a:ext cx="2794000" cy="3727450"/>
          </a:xfrm>
          <a:prstGeom prst="rect">
            <a:avLst/>
          </a:prstGeom>
          <a:noFill/>
          <a:ln w="9525">
            <a:solidFill>
              <a:srgbClr val="000000"/>
            </a:solidFill>
            <a:miter lim="800000"/>
          </a:ln>
        </p:spPr>
      </p:sp>
      <p:sp>
        <p:nvSpPr>
          <p:cNvPr id="37893" name="Rectangle 5"/>
          <p:cNvSpPr>
            <a:spLocks noGrp="1" noChangeArrowheads="1"/>
          </p:cNvSpPr>
          <p:nvPr>
            <p:ph type="body" sz="quarter" idx="3"/>
          </p:nvPr>
        </p:nvSpPr>
        <p:spPr bwMode="auto">
          <a:xfrm>
            <a:off x="680720" y="4721186"/>
            <a:ext cx="5445760" cy="4472702"/>
          </a:xfrm>
          <a:prstGeom prst="rect">
            <a:avLst/>
          </a:prstGeom>
          <a:noFill/>
          <a:ln w="9525">
            <a:noFill/>
            <a:miter lim="800000"/>
          </a:ln>
          <a:effectLst/>
        </p:spPr>
        <p:txBody>
          <a:bodyPr vert="horz" wrap="square" lIns="91486" tIns="45743" rIns="91486" bIns="45743"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7894" name="Rectangle 6"/>
          <p:cNvSpPr>
            <a:spLocks noGrp="1" noChangeArrowheads="1"/>
          </p:cNvSpPr>
          <p:nvPr>
            <p:ph type="ftr" sz="quarter" idx="4"/>
          </p:nvPr>
        </p:nvSpPr>
        <p:spPr bwMode="auto">
          <a:xfrm>
            <a:off x="0" y="9440647"/>
            <a:ext cx="2949787" cy="496967"/>
          </a:xfrm>
          <a:prstGeom prst="rect">
            <a:avLst/>
          </a:prstGeom>
          <a:noFill/>
          <a:ln w="9525">
            <a:noFill/>
            <a:miter lim="800000"/>
          </a:ln>
          <a:effectLst/>
        </p:spPr>
        <p:txBody>
          <a:bodyPr vert="horz" wrap="square" lIns="91486" tIns="45743" rIns="91486" bIns="45743" numCol="1" anchor="b" anchorCtr="0" compatLnSpc="1"/>
          <a:lstStyle>
            <a:lvl1pPr algn="l">
              <a:spcBef>
                <a:spcPct val="0"/>
              </a:spcBef>
              <a:defRPr sz="1200">
                <a:latin typeface="Arial" panose="020B0604020202020204" pitchFamily="34" charset="0"/>
                <a:ea typeface="宋体" panose="02010600030101010101" pitchFamily="2" charset="-122"/>
              </a:defRPr>
            </a:lvl1pPr>
          </a:lstStyle>
          <a:p>
            <a:pPr>
              <a:defRPr/>
            </a:pPr>
            <a:endParaRPr lang="en-US" altLang="zh-CN"/>
          </a:p>
        </p:txBody>
      </p:sp>
      <p:sp>
        <p:nvSpPr>
          <p:cNvPr id="37895" name="Rectangle 7"/>
          <p:cNvSpPr>
            <a:spLocks noGrp="1" noChangeArrowheads="1"/>
          </p:cNvSpPr>
          <p:nvPr>
            <p:ph type="sldNum" sz="quarter" idx="5"/>
          </p:nvPr>
        </p:nvSpPr>
        <p:spPr bwMode="auto">
          <a:xfrm>
            <a:off x="3855839" y="9440647"/>
            <a:ext cx="2949787" cy="496967"/>
          </a:xfrm>
          <a:prstGeom prst="rect">
            <a:avLst/>
          </a:prstGeom>
          <a:noFill/>
          <a:ln w="9525">
            <a:noFill/>
            <a:miter lim="800000"/>
          </a:ln>
          <a:effectLst/>
        </p:spPr>
        <p:txBody>
          <a:bodyPr vert="horz" wrap="square" lIns="91486" tIns="45743" rIns="91486" bIns="45743" numCol="1" anchor="b" anchorCtr="0" compatLnSpc="1"/>
          <a:lstStyle>
            <a:lvl1pPr algn="r">
              <a:spcBef>
                <a:spcPct val="0"/>
              </a:spcBef>
              <a:defRPr sz="1200">
                <a:latin typeface="Arial" panose="020B0604020202020204" pitchFamily="34" charset="0"/>
                <a:ea typeface="宋体" panose="02010600030101010101" pitchFamily="2" charset="-122"/>
              </a:defRPr>
            </a:lvl1pPr>
          </a:lstStyle>
          <a:p>
            <a:pPr>
              <a:defRPr/>
            </a:pPr>
            <a:fld id="{3826EAE3-CD1E-41E6-A585-00BB5B9AE015}"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a:noFill/>
        </p:spPr>
        <p:txBody>
          <a:bodyPr/>
          <a:lstStyle/>
          <a:p>
            <a:endParaRPr lang="zh-CN" altLang="en-US"/>
          </a:p>
        </p:txBody>
      </p:sp>
      <p:sp>
        <p:nvSpPr>
          <p:cNvPr id="17412" name="灯片编号占位符 3"/>
          <p:cNvSpPr>
            <a:spLocks noGrp="1"/>
          </p:cNvSpPr>
          <p:nvPr>
            <p:ph type="sldNum" sz="quarter" idx="5"/>
          </p:nvPr>
        </p:nvSpPr>
        <p:spPr>
          <a:noFill/>
        </p:spPr>
        <p:txBody>
          <a:bodyPr/>
          <a:lstStyle/>
          <a:p>
            <a:fld id="{EEF2EA8A-4891-4C65-BA98-3FCAB4BDA8E8}"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038"/>
            <a:ext cx="5829300" cy="1960562"/>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342900" y="2133600"/>
            <a:ext cx="6172200" cy="60340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713"/>
            <a:ext cx="1543050" cy="780097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42900" y="366713"/>
            <a:ext cx="4476750" cy="780097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文本与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342900" y="2133600"/>
            <a:ext cx="3009900" cy="60340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505200" y="2133600"/>
            <a:ext cx="3009900" cy="60340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713"/>
            <a:ext cx="6172200" cy="1524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342900" y="2133600"/>
            <a:ext cx="6172200" cy="6034088"/>
          </a:xfrm>
          <a:prstGeom prst="rect">
            <a:avLst/>
          </a:prstGeom>
        </p:spPr>
        <p:txBody>
          <a:bodyPr/>
          <a:lstStyle/>
          <a:p>
            <a:pPr lvl="0"/>
            <a:endParaRPr lang="zh-CN" alt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1_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713"/>
            <a:ext cx="6172200" cy="1524000"/>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342900" y="2133600"/>
            <a:ext cx="3009900" cy="60340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505200" y="2133600"/>
            <a:ext cx="3009900" cy="60340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713"/>
            <a:ext cx="6172200" cy="1524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342900" y="2133600"/>
            <a:ext cx="6172200" cy="60340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713"/>
            <a:ext cx="6172200" cy="1524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713"/>
            <a:ext cx="6172200" cy="1524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713"/>
            <a:ext cx="6172200" cy="1524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3538"/>
            <a:ext cx="2255838" cy="154940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2362200" y="1828800"/>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613" y="6400800"/>
            <a:ext cx="4114800" cy="7556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print">
            <a:lum bright="40000" contrast="-100000"/>
          </a:blip>
          <a:srcRect b="46227"/>
          <a:stretch>
            <a:fillRect/>
          </a:stretch>
        </p:blipFill>
        <p:spPr bwMode="auto">
          <a:xfrm>
            <a:off x="304800" y="358775"/>
            <a:ext cx="2819400" cy="250825"/>
          </a:xfrm>
          <a:prstGeom prst="rect">
            <a:avLst/>
          </a:prstGeom>
          <a:noFill/>
          <a:ln w="9525">
            <a:noFill/>
            <a:miter lim="800000"/>
            <a:headEnd/>
            <a:tailEnd/>
          </a:ln>
        </p:spPr>
      </p:pic>
      <p:sp>
        <p:nvSpPr>
          <p:cNvPr id="1027" name="Line 14"/>
          <p:cNvSpPr>
            <a:spLocks noChangeShapeType="1"/>
          </p:cNvSpPr>
          <p:nvPr userDrawn="1"/>
        </p:nvSpPr>
        <p:spPr bwMode="auto">
          <a:xfrm>
            <a:off x="228600" y="762000"/>
            <a:ext cx="6248400" cy="0"/>
          </a:xfrm>
          <a:prstGeom prst="line">
            <a:avLst/>
          </a:prstGeom>
          <a:noFill/>
          <a:ln w="28575">
            <a:solidFill>
              <a:schemeClr val="tx1"/>
            </a:solidFill>
            <a:round/>
          </a:ln>
        </p:spPr>
        <p:txBody>
          <a:bodyPr/>
          <a:lstStyle/>
          <a:p>
            <a:endParaRPr lang="zh-CN" altLang="en-US"/>
          </a:p>
        </p:txBody>
      </p:sp>
      <p:sp>
        <p:nvSpPr>
          <p:cNvPr id="1028" name="Text Box 15"/>
          <p:cNvSpPr txBox="1">
            <a:spLocks noChangeArrowheads="1"/>
          </p:cNvSpPr>
          <p:nvPr userDrawn="1"/>
        </p:nvSpPr>
        <p:spPr bwMode="auto">
          <a:xfrm>
            <a:off x="4191000" y="3810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楷体_GB2312" pitchFamily="49" charset="-122"/>
                <a:ea typeface="楷体_GB2312" pitchFamily="49" charset="-122"/>
              </a:defRPr>
            </a:lvl1pPr>
            <a:lvl2pPr marL="742950" indent="-285750" eaLnBrk="0" hangingPunct="0">
              <a:defRPr>
                <a:solidFill>
                  <a:schemeClr val="tx1"/>
                </a:solidFill>
                <a:latin typeface="楷体_GB2312" pitchFamily="49" charset="-122"/>
                <a:ea typeface="楷体_GB2312" pitchFamily="49" charset="-122"/>
              </a:defRPr>
            </a:lvl2pPr>
            <a:lvl3pPr marL="1143000" indent="-228600" eaLnBrk="0" hangingPunct="0">
              <a:defRPr>
                <a:solidFill>
                  <a:schemeClr val="tx1"/>
                </a:solidFill>
                <a:latin typeface="楷体_GB2312" pitchFamily="49" charset="-122"/>
                <a:ea typeface="楷体_GB2312" pitchFamily="49" charset="-122"/>
              </a:defRPr>
            </a:lvl3pPr>
            <a:lvl4pPr marL="1600200" indent="-228600" eaLnBrk="0" hangingPunct="0">
              <a:defRPr>
                <a:solidFill>
                  <a:schemeClr val="tx1"/>
                </a:solidFill>
                <a:latin typeface="楷体_GB2312" pitchFamily="49" charset="-122"/>
                <a:ea typeface="楷体_GB2312" pitchFamily="49" charset="-122"/>
              </a:defRPr>
            </a:lvl4pPr>
            <a:lvl5pPr marL="2057400" indent="-228600" eaLnBrk="0" hangingPunct="0">
              <a:defRPr>
                <a:solidFill>
                  <a:schemeClr val="tx1"/>
                </a:solidFill>
                <a:latin typeface="楷体_GB2312" pitchFamily="49" charset="-122"/>
                <a:ea typeface="楷体_GB2312" pitchFamily="49" charset="-122"/>
              </a:defRPr>
            </a:lvl5pPr>
            <a:lvl6pPr marL="25146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6pPr>
            <a:lvl7pPr marL="29718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7pPr>
            <a:lvl8pPr marL="34290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8pPr>
            <a:lvl9pPr marL="38862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9pPr>
          </a:lstStyle>
          <a:p>
            <a:pPr algn="l" eaLnBrk="1" hangingPunct="1">
              <a:spcBef>
                <a:spcPct val="50000"/>
              </a:spcBef>
              <a:defRPr/>
            </a:pPr>
            <a:r>
              <a:rPr lang="zh-CN" altLang="en-US" sz="1400" dirty="0">
                <a:solidFill>
                  <a:srgbClr val="B2B2B2"/>
                </a:solidFill>
                <a:latin typeface="华文新魏" panose="02010800040101010101" pitchFamily="2" charset="-122"/>
                <a:ea typeface="华文新魏" panose="02010800040101010101" pitchFamily="2" charset="-122"/>
              </a:rPr>
              <a:t>全国统一服务热线：</a:t>
            </a:r>
            <a:r>
              <a:rPr lang="en-US" altLang="zh-CN" sz="1400" dirty="0">
                <a:solidFill>
                  <a:srgbClr val="B2B2B2"/>
                </a:solidFill>
                <a:latin typeface="华文新魏" panose="02010800040101010101" pitchFamily="2" charset="-122"/>
                <a:ea typeface="华文新魏" panose="02010800040101010101" pitchFamily="2" charset="-122"/>
              </a:rPr>
              <a:t>95511</a:t>
            </a:r>
            <a:endParaRPr lang="en-US" altLang="zh-CN" sz="1400" dirty="0">
              <a:solidFill>
                <a:srgbClr val="B2B2B2"/>
              </a:solidFill>
              <a:latin typeface="华文新魏" panose="02010800040101010101" pitchFamily="2" charset="-122"/>
              <a:ea typeface="华文新魏" panose="02010800040101010101" pitchFamily="2" charset="-122"/>
            </a:endParaRPr>
          </a:p>
        </p:txBody>
      </p:sp>
      <p:pic>
        <p:nvPicPr>
          <p:cNvPr id="1029" name="Picture 12"/>
          <p:cNvPicPr>
            <a:picLocks noChangeAspect="1" noChangeArrowheads="1"/>
          </p:cNvPicPr>
          <p:nvPr userDrawn="1"/>
        </p:nvPicPr>
        <p:blipFill>
          <a:blip r:embed="rId16" cstate="print"/>
          <a:srcRect/>
          <a:stretch>
            <a:fillRect/>
          </a:stretch>
        </p:blipFill>
        <p:spPr bwMode="auto">
          <a:xfrm>
            <a:off x="0" y="8832850"/>
            <a:ext cx="6858000" cy="311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b="46124"/>
          <a:stretch>
            <a:fillRect/>
          </a:stretch>
        </p:blipFill>
        <p:spPr bwMode="auto">
          <a:xfrm>
            <a:off x="304800" y="7696200"/>
            <a:ext cx="3810000" cy="338138"/>
          </a:xfrm>
          <a:prstGeom prst="rect">
            <a:avLst/>
          </a:prstGeom>
          <a:noFill/>
          <a:ln w="9525">
            <a:noFill/>
            <a:miter lim="800000"/>
            <a:headEnd/>
            <a:tailEnd/>
          </a:ln>
        </p:spPr>
      </p:pic>
      <p:sp>
        <p:nvSpPr>
          <p:cNvPr id="4113" name="Text Box 17"/>
          <p:cNvSpPr txBox="1">
            <a:spLocks noChangeArrowheads="1"/>
          </p:cNvSpPr>
          <p:nvPr/>
        </p:nvSpPr>
        <p:spPr bwMode="auto">
          <a:xfrm>
            <a:off x="152400" y="457200"/>
            <a:ext cx="6477000" cy="460375"/>
          </a:xfrm>
          <a:prstGeom prst="rect">
            <a:avLst/>
          </a:prstGeom>
          <a:noFill/>
          <a:ln w="9525">
            <a:noFill/>
            <a:miter lim="800000"/>
          </a:ln>
          <a:effectLst/>
        </p:spPr>
        <p:txBody>
          <a:bodyPr>
            <a:spAutoFit/>
          </a:bodyPr>
          <a:lstStyle/>
          <a:p>
            <a:pPr>
              <a:spcBef>
                <a:spcPct val="50000"/>
              </a:spcBef>
              <a:defRPr/>
            </a:pPr>
            <a:r>
              <a:rPr lang="zh-CN" altLang="en-US" sz="2400" b="1">
                <a:effectLst>
                  <a:outerShdw blurRad="38100" dist="38100" dir="2700000" algn="tl">
                    <a:srgbClr val="C0C0C0"/>
                  </a:outerShdw>
                </a:effectLst>
                <a:latin typeface="Arial" panose="020B0604020202020204" pitchFamily="34" charset="0"/>
                <a:ea typeface="黑体" panose="02010609060101010101" pitchFamily="2" charset="-122"/>
              </a:rPr>
              <a:t>哈密中等职业学校意外保险竞价服务书</a:t>
            </a:r>
            <a:endParaRPr lang="zh-CN" altLang="en-US" sz="2400" b="1" dirty="0">
              <a:effectLst>
                <a:outerShdw blurRad="38100" dist="38100" dir="2700000" algn="tl">
                  <a:srgbClr val="C0C0C0"/>
                </a:outerShdw>
              </a:effectLst>
              <a:latin typeface="Arial" panose="020B0604020202020204" pitchFamily="34" charset="0"/>
              <a:ea typeface="黑体" panose="02010609060101010101" pitchFamily="2" charset="-122"/>
            </a:endParaRPr>
          </a:p>
        </p:txBody>
      </p:sp>
      <p:pic>
        <p:nvPicPr>
          <p:cNvPr id="2054" name="Picture 106"/>
          <p:cNvPicPr>
            <a:picLocks noChangeAspect="1" noChangeArrowheads="1"/>
          </p:cNvPicPr>
          <p:nvPr/>
        </p:nvPicPr>
        <p:blipFill>
          <a:blip r:embed="rId2" cstate="print"/>
          <a:srcRect/>
          <a:stretch>
            <a:fillRect/>
          </a:stretch>
        </p:blipFill>
        <p:spPr bwMode="auto">
          <a:xfrm>
            <a:off x="0" y="1752600"/>
            <a:ext cx="6858000" cy="5470525"/>
          </a:xfrm>
          <a:prstGeom prst="rect">
            <a:avLst/>
          </a:prstGeom>
          <a:noFill/>
          <a:ln w="9525">
            <a:noFill/>
            <a:miter lim="800000"/>
            <a:headEnd/>
            <a:tailEnd/>
          </a:ln>
        </p:spPr>
      </p:pic>
      <p:sp>
        <p:nvSpPr>
          <p:cNvPr id="2055" name="Text Box 107"/>
          <p:cNvSpPr txBox="1">
            <a:spLocks noChangeArrowheads="1"/>
          </p:cNvSpPr>
          <p:nvPr/>
        </p:nvSpPr>
        <p:spPr bwMode="auto">
          <a:xfrm>
            <a:off x="4320540" y="8378825"/>
            <a:ext cx="2286000" cy="630942"/>
          </a:xfrm>
          <a:prstGeom prst="rect">
            <a:avLst/>
          </a:prstGeom>
          <a:noFill/>
          <a:ln w="9525" algn="ctr">
            <a:noFill/>
            <a:miter lim="800000"/>
          </a:ln>
        </p:spPr>
        <p:txBody>
          <a:bodyPr>
            <a:spAutoFit/>
          </a:bodyPr>
          <a:lstStyle/>
          <a:p>
            <a:pPr marL="342900" indent="-342900" algn="l">
              <a:spcBef>
                <a:spcPct val="50000"/>
              </a:spcBef>
            </a:pPr>
            <a:r>
              <a:rPr lang="zh-CN" altLang="en-US" sz="1400" dirty="0">
                <a:latin typeface="微软雅黑" panose="020B0503020204020204" pitchFamily="34" charset="-122"/>
                <a:ea typeface="微软雅黑" panose="020B0503020204020204" pitchFamily="34" charset="-122"/>
              </a:rPr>
              <a:t>服务人员</a:t>
            </a:r>
            <a:r>
              <a:rPr lang="zh-CN" altLang="en-US" sz="1400">
                <a:latin typeface="微软雅黑" panose="020B0503020204020204" pitchFamily="34" charset="-122"/>
                <a:ea typeface="微软雅黑" panose="020B0503020204020204" pitchFamily="34" charset="-122"/>
              </a:rPr>
              <a:t>：    缪洪海</a:t>
            </a:r>
            <a:endParaRPr lang="en-US" altLang="zh-CN" sz="1400">
              <a:latin typeface="微软雅黑" panose="020B0503020204020204" pitchFamily="34" charset="-122"/>
              <a:ea typeface="微软雅黑" panose="020B0503020204020204" pitchFamily="34" charset="-122"/>
            </a:endParaRPr>
          </a:p>
          <a:p>
            <a:pPr marL="342900" indent="-342900" algn="l">
              <a:spcBef>
                <a:spcPct val="50000"/>
              </a:spcBef>
            </a:pPr>
            <a:r>
              <a:rPr lang="zh-CN" altLang="en-US" sz="1400">
                <a:latin typeface="微软雅黑" panose="020B0503020204020204" pitchFamily="34" charset="-122"/>
                <a:ea typeface="微软雅黑" panose="020B0503020204020204" pitchFamily="34" charset="-122"/>
              </a:rPr>
              <a:t>联系方式：</a:t>
            </a:r>
            <a:r>
              <a:rPr lang="en-US" altLang="zh-CN" sz="1400">
                <a:latin typeface="微软雅黑" panose="020B0503020204020204" pitchFamily="34" charset="-122"/>
                <a:ea typeface="微软雅黑" panose="020B0503020204020204" pitchFamily="34" charset="-122"/>
              </a:rPr>
              <a:t>13999681985</a:t>
            </a:r>
            <a:endParaRPr lang="zh-CN" altLang="en-US" sz="1400" dirty="0">
              <a:latin typeface="微软雅黑" panose="020B0503020204020204" pitchFamily="34" charset="-122"/>
              <a:ea typeface="微软雅黑" panose="020B0503020204020204" pitchFamily="34" charset="-122"/>
            </a:endParaRPr>
          </a:p>
        </p:txBody>
      </p:sp>
      <p:sp>
        <p:nvSpPr>
          <p:cNvPr id="2056" name="Line 108"/>
          <p:cNvSpPr>
            <a:spLocks noChangeShapeType="1"/>
          </p:cNvSpPr>
          <p:nvPr/>
        </p:nvSpPr>
        <p:spPr bwMode="auto">
          <a:xfrm>
            <a:off x="5257800" y="8686800"/>
            <a:ext cx="1295400" cy="0"/>
          </a:xfrm>
          <a:prstGeom prst="line">
            <a:avLst/>
          </a:prstGeom>
          <a:noFill/>
          <a:ln w="9525">
            <a:solidFill>
              <a:schemeClr val="tx1"/>
            </a:solidFill>
            <a:round/>
          </a:ln>
        </p:spPr>
        <p:txBody>
          <a:bodyPr/>
          <a:lstStyle/>
          <a:p>
            <a:endParaRPr lang="zh-CN" altLang="en-US"/>
          </a:p>
        </p:txBody>
      </p:sp>
      <p:sp>
        <p:nvSpPr>
          <p:cNvPr id="2057" name="Line 109"/>
          <p:cNvSpPr>
            <a:spLocks noChangeShapeType="1"/>
          </p:cNvSpPr>
          <p:nvPr/>
        </p:nvSpPr>
        <p:spPr bwMode="auto">
          <a:xfrm>
            <a:off x="5334000" y="8991600"/>
            <a:ext cx="1219200" cy="0"/>
          </a:xfrm>
          <a:prstGeom prst="line">
            <a:avLst/>
          </a:prstGeom>
          <a:noFill/>
          <a:ln w="9525">
            <a:solidFill>
              <a:schemeClr val="tx1"/>
            </a:solidFill>
            <a:round/>
          </a:ln>
        </p:spPr>
        <p:txBody>
          <a:bodyPr/>
          <a:lstStyle/>
          <a:p>
            <a:endParaRPr lang="zh-CN" altLang="en-US"/>
          </a:p>
        </p:txBody>
      </p:sp>
      <p:pic>
        <p:nvPicPr>
          <p:cNvPr id="2058" name="Picture 12"/>
          <p:cNvPicPr>
            <a:picLocks noChangeAspect="1" noChangeArrowheads="1"/>
          </p:cNvPicPr>
          <p:nvPr/>
        </p:nvPicPr>
        <p:blipFill>
          <a:blip r:embed="rId3" cstate="print"/>
          <a:srcRect/>
          <a:stretch>
            <a:fillRect/>
          </a:stretch>
        </p:blipFill>
        <p:spPr bwMode="auto">
          <a:xfrm>
            <a:off x="0" y="7162800"/>
            <a:ext cx="6858000" cy="3111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2513" y="746919"/>
            <a:ext cx="2209800" cy="461963"/>
          </a:xfrm>
          <a:prstGeom prst="rect">
            <a:avLst/>
          </a:prstGeom>
        </p:spPr>
        <p:txBody>
          <a:bodyPr>
            <a:spAutoFit/>
          </a:bodyPr>
          <a:lstStyle/>
          <a:p>
            <a:pPr>
              <a:defRPr/>
            </a:pPr>
            <a:r>
              <a:rPr lang="en-US" altLang="zh-CN" sz="2400" b="1" dirty="0">
                <a:latin typeface="微软雅黑" panose="020B0503020204020204" pitchFamily="34" charset="-122"/>
                <a:ea typeface="微软雅黑" panose="020B0503020204020204" pitchFamily="34" charset="-122"/>
              </a:rPr>
              <a:t>VIP</a:t>
            </a:r>
            <a:r>
              <a:rPr lang="zh-CN" altLang="zh-CN" sz="2400" b="1" dirty="0">
                <a:latin typeface="微软雅黑" panose="020B0503020204020204" pitchFamily="34" charset="-122"/>
                <a:ea typeface="微软雅黑" panose="020B0503020204020204" pitchFamily="34" charset="-122"/>
              </a:rPr>
              <a:t>服务承诺</a:t>
            </a:r>
            <a:endParaRPr lang="zh-CN" altLang="en-US" sz="2400" b="1" dirty="0">
              <a:latin typeface="微软雅黑" panose="020B0503020204020204" pitchFamily="34" charset="-122"/>
              <a:ea typeface="微软雅黑" panose="020B0503020204020204" pitchFamily="34" charset="-122"/>
            </a:endParaRPr>
          </a:p>
        </p:txBody>
      </p:sp>
      <p:sp>
        <p:nvSpPr>
          <p:cNvPr id="13316" name="矩形 2"/>
          <p:cNvSpPr>
            <a:spLocks noChangeArrowheads="1"/>
          </p:cNvSpPr>
          <p:nvPr/>
        </p:nvSpPr>
        <p:spPr bwMode="auto">
          <a:xfrm>
            <a:off x="609600" y="1676400"/>
            <a:ext cx="5638800" cy="369888"/>
          </a:xfrm>
          <a:prstGeom prst="rect">
            <a:avLst/>
          </a:prstGeom>
          <a:noFill/>
          <a:ln w="9525">
            <a:noFill/>
            <a:miter lim="800000"/>
          </a:ln>
        </p:spPr>
        <p:txBody>
          <a:bodyPr>
            <a:spAutoFit/>
          </a:bodyPr>
          <a:lstStyle/>
          <a:p>
            <a:r>
              <a:rPr lang="zh-CN" altLang="en-US"/>
              <a:t>	</a:t>
            </a:r>
            <a:endParaRPr lang="zh-CN" altLang="en-US"/>
          </a:p>
        </p:txBody>
      </p:sp>
      <p:sp>
        <p:nvSpPr>
          <p:cNvPr id="13317" name="TextBox 3"/>
          <p:cNvSpPr txBox="1">
            <a:spLocks noChangeArrowheads="1"/>
          </p:cNvSpPr>
          <p:nvPr/>
        </p:nvSpPr>
        <p:spPr bwMode="auto">
          <a:xfrm>
            <a:off x="311150" y="1237543"/>
            <a:ext cx="6232525" cy="9473363"/>
          </a:xfrm>
          <a:prstGeom prst="rect">
            <a:avLst/>
          </a:prstGeom>
          <a:noFill/>
          <a:ln w="9525">
            <a:noFill/>
            <a:miter lim="800000"/>
          </a:ln>
        </p:spPr>
        <p:txBody>
          <a:bodyPr>
            <a:spAutoFit/>
          </a:bodyPr>
          <a:lstStyle/>
          <a:p>
            <a:pPr algn="l"/>
            <a:r>
              <a:rPr lang="zh-CN" altLang="en-US" sz="1600" b="1" dirty="0">
                <a:latin typeface="微软雅黑" panose="020B0503020204020204" pitchFamily="34" charset="-122"/>
                <a:ea typeface="微软雅黑" panose="020B0503020204020204" pitchFamily="34" charset="-122"/>
              </a:rPr>
              <a:t>一、</a:t>
            </a:r>
            <a:r>
              <a:rPr lang="zh-CN" altLang="zh-CN" sz="1600" b="1" dirty="0">
                <a:latin typeface="微软雅黑" panose="020B0503020204020204" pitchFamily="34" charset="-122"/>
                <a:ea typeface="微软雅黑" panose="020B0503020204020204" pitchFamily="34" charset="-122"/>
              </a:rPr>
              <a:t>专属客户经理服务</a:t>
            </a:r>
            <a:endParaRPr lang="en-US" altLang="zh-CN" sz="1600" b="1"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指定专属客户经理进行投保、理赔全程服务，上门为客户办理投保，保单到期提前提醒，理赔资料代收、代办，定期报送投保理赔资料，让客户省心放心。</a:t>
            </a:r>
            <a:endParaRPr lang="en-US" altLang="zh-CN" sz="1400" dirty="0">
              <a:latin typeface="微软雅黑" panose="020B0503020204020204" pitchFamily="34" charset="-122"/>
              <a:ea typeface="微软雅黑" panose="020B0503020204020204" pitchFamily="34" charset="-122"/>
            </a:endParaRPr>
          </a:p>
          <a:p>
            <a:pPr algn="l"/>
            <a:r>
              <a:rPr lang="zh-CN" altLang="en-US" sz="1600" b="1" dirty="0">
                <a:latin typeface="微软雅黑" panose="020B0503020204020204" pitchFamily="34" charset="-122"/>
                <a:ea typeface="微软雅黑" panose="020B0503020204020204" pitchFamily="34" charset="-122"/>
              </a:rPr>
              <a:t>二、理赔服务</a:t>
            </a:r>
            <a:endParaRPr lang="zh-CN" altLang="zh-CN" sz="1600" b="1" dirty="0">
              <a:latin typeface="微软雅黑" panose="020B0503020204020204" pitchFamily="34" charset="-122"/>
              <a:ea typeface="微软雅黑" panose="020B0503020204020204" pitchFamily="34" charset="-122"/>
            </a:endParaRPr>
          </a:p>
          <a:p>
            <a:pPr algn="l"/>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小时标准化服务： 我单位承诺为被保险人提供</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天</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小时标准化服务，提供</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天</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小时</a:t>
            </a:r>
            <a:r>
              <a:rPr lang="en-US" altLang="zh-CN" sz="1400" dirty="0">
                <a:latin typeface="微软雅黑" panose="020B0503020204020204" pitchFamily="34" charset="-122"/>
                <a:ea typeface="微软雅黑" panose="020B0503020204020204" pitchFamily="34" charset="-122"/>
              </a:rPr>
              <a:t>95512</a:t>
            </a:r>
            <a:r>
              <a:rPr lang="zh-CN" altLang="en-US" sz="1400" dirty="0">
                <a:latin typeface="微软雅黑" panose="020B0503020204020204" pitchFamily="34" charset="-122"/>
                <a:ea typeface="微软雅黑" panose="020B0503020204020204" pitchFamily="34" charset="-122"/>
              </a:rPr>
              <a:t>热线服务，受理业务报案、客户投诉、业务咨询等业务；统一实行</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天</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小时事故查勘；统一实行</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天</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小时车辆救援服务；统一实行</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天</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小时理赔支付；让被保险人发生事故（无论是否属于保险责任）后，都能够得到我单位的全天侯优质服务。 </a:t>
            </a:r>
            <a:endParaRPr lang="en-US" altLang="zh-CN" sz="1400" dirty="0">
              <a:latin typeface="微软雅黑" panose="020B0503020204020204" pitchFamily="34" charset="-122"/>
              <a:ea typeface="微软雅黑" panose="020B0503020204020204" pitchFamily="34" charset="-122"/>
            </a:endParaRPr>
          </a:p>
          <a:p>
            <a:pPr algn="l"/>
            <a:r>
              <a:rPr lang="en-US" altLang="zh-CN" sz="1400" dirty="0">
                <a:latin typeface="微软雅黑" panose="020B0503020204020204" pitchFamily="34" charset="-122"/>
                <a:ea typeface="微软雅黑" panose="020B0503020204020204" pitchFamily="34" charset="-122"/>
              </a:rPr>
              <a:t>2)</a:t>
            </a:r>
            <a:r>
              <a:rPr lang="zh-CN" altLang="zh-CN" sz="1400" dirty="0">
                <a:latin typeface="微软雅黑" panose="020B0503020204020204" pitchFamily="34" charset="-122"/>
                <a:ea typeface="微软雅黑" panose="020B0503020204020204" pitchFamily="34" charset="-122"/>
              </a:rPr>
              <a:t>保险双方对赔偿金额达成一致意见后，我公司应立即以书面形式通知贵公司，并在以下规定的时限内结案、支付赔款并提供资料：</a:t>
            </a:r>
            <a:endParaRPr lang="zh-CN" altLang="zh-CN" sz="1400"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zh-CN" sz="1400" dirty="0">
                <a:latin typeface="微软雅黑" panose="020B0503020204020204" pitchFamily="34" charset="-122"/>
                <a:ea typeface="微软雅黑" panose="020B0503020204020204" pitchFamily="34" charset="-122"/>
              </a:rPr>
              <a:t>）赔偿金额在人民币</a:t>
            </a:r>
            <a:r>
              <a:rPr lang="en-US" altLang="zh-CN" sz="1400" dirty="0">
                <a:latin typeface="微软雅黑" panose="020B0503020204020204" pitchFamily="34" charset="-122"/>
                <a:ea typeface="微软雅黑" panose="020B0503020204020204" pitchFamily="34" charset="-122"/>
              </a:rPr>
              <a:t>5</a:t>
            </a:r>
            <a:r>
              <a:rPr lang="zh-CN" altLang="zh-CN" sz="1400" dirty="0">
                <a:latin typeface="微软雅黑" panose="020B0503020204020204" pitchFamily="34" charset="-122"/>
                <a:ea typeface="微软雅黑" panose="020B0503020204020204" pitchFamily="34" charset="-122"/>
              </a:rPr>
              <a:t>万元（或等值外币）以下的保险事故，我公司应在双方达成一致后</a:t>
            </a:r>
            <a:r>
              <a:rPr lang="en-US" altLang="zh-CN" sz="1400" dirty="0">
                <a:latin typeface="微软雅黑" panose="020B0503020204020204" pitchFamily="34" charset="-122"/>
                <a:ea typeface="微软雅黑" panose="020B0503020204020204" pitchFamily="34" charset="-122"/>
              </a:rPr>
              <a:t>4</a:t>
            </a:r>
            <a:r>
              <a:rPr lang="zh-CN" altLang="zh-CN" sz="1400" dirty="0">
                <a:latin typeface="微软雅黑" panose="020B0503020204020204" pitchFamily="34" charset="-122"/>
                <a:ea typeface="微软雅黑" panose="020B0503020204020204" pitchFamily="34" charset="-122"/>
              </a:rPr>
              <a:t>个工作日内结案，并在结案后立刻通知银行划款；</a:t>
            </a:r>
            <a:endParaRPr lang="zh-CN" altLang="zh-CN" sz="1400"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zh-CN" sz="1400" dirty="0">
                <a:latin typeface="微软雅黑" panose="020B0503020204020204" pitchFamily="34" charset="-122"/>
                <a:ea typeface="微软雅黑" panose="020B0503020204020204" pitchFamily="34" charset="-122"/>
              </a:rPr>
              <a:t>）赔偿金额在人民币</a:t>
            </a:r>
            <a:r>
              <a:rPr lang="en-US" altLang="zh-CN" sz="1400" dirty="0">
                <a:latin typeface="微软雅黑" panose="020B0503020204020204" pitchFamily="34" charset="-122"/>
                <a:ea typeface="微软雅黑" panose="020B0503020204020204" pitchFamily="34" charset="-122"/>
              </a:rPr>
              <a:t>5-50</a:t>
            </a:r>
            <a:r>
              <a:rPr lang="zh-CN" altLang="zh-CN" sz="1400" dirty="0">
                <a:latin typeface="微软雅黑" panose="020B0503020204020204" pitchFamily="34" charset="-122"/>
                <a:ea typeface="微软雅黑" panose="020B0503020204020204" pitchFamily="34" charset="-122"/>
              </a:rPr>
              <a:t>万元（或等值外币）的保险事故，我公司应在双方达成一致后</a:t>
            </a:r>
            <a:r>
              <a:rPr lang="en-US" altLang="zh-CN" sz="1400" dirty="0">
                <a:latin typeface="微软雅黑" panose="020B0503020204020204" pitchFamily="34" charset="-122"/>
                <a:ea typeface="微软雅黑" panose="020B0503020204020204" pitchFamily="34" charset="-122"/>
              </a:rPr>
              <a:t>6</a:t>
            </a:r>
            <a:r>
              <a:rPr lang="zh-CN" altLang="zh-CN" sz="1400" dirty="0">
                <a:latin typeface="微软雅黑" panose="020B0503020204020204" pitchFamily="34" charset="-122"/>
                <a:ea typeface="微软雅黑" panose="020B0503020204020204" pitchFamily="34" charset="-122"/>
              </a:rPr>
              <a:t>个工作日内结案，并在结案后立刻通知银行划款；</a:t>
            </a:r>
            <a:endParaRPr lang="zh-CN" altLang="zh-CN" sz="1400"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zh-CN" sz="1400" dirty="0">
                <a:latin typeface="微软雅黑" panose="020B0503020204020204" pitchFamily="34" charset="-122"/>
                <a:ea typeface="微软雅黑" panose="020B0503020204020204" pitchFamily="34" charset="-122"/>
              </a:rPr>
              <a:t>）赔偿金额在</a:t>
            </a:r>
            <a:r>
              <a:rPr lang="en-US" altLang="zh-CN" sz="1400" dirty="0">
                <a:latin typeface="微软雅黑" panose="020B0503020204020204" pitchFamily="34" charset="-122"/>
                <a:ea typeface="微软雅黑" panose="020B0503020204020204" pitchFamily="34" charset="-122"/>
              </a:rPr>
              <a:t>50-100</a:t>
            </a:r>
            <a:r>
              <a:rPr lang="zh-CN" altLang="zh-CN" sz="1400" dirty="0">
                <a:latin typeface="微软雅黑" panose="020B0503020204020204" pitchFamily="34" charset="-122"/>
                <a:ea typeface="微软雅黑" panose="020B0503020204020204" pitchFamily="34" charset="-122"/>
              </a:rPr>
              <a:t>万人民币（或等值外币）以上的保险事故，我公司应在双方达成一致后</a:t>
            </a:r>
            <a:r>
              <a:rPr lang="en-US" altLang="zh-CN" sz="1400" dirty="0">
                <a:latin typeface="微软雅黑" panose="020B0503020204020204" pitchFamily="34" charset="-122"/>
                <a:ea typeface="微软雅黑" panose="020B0503020204020204" pitchFamily="34" charset="-122"/>
              </a:rPr>
              <a:t>9</a:t>
            </a:r>
            <a:r>
              <a:rPr lang="zh-CN" altLang="zh-CN" sz="1400" dirty="0">
                <a:latin typeface="微软雅黑" panose="020B0503020204020204" pitchFamily="34" charset="-122"/>
                <a:ea typeface="微软雅黑" panose="020B0503020204020204" pitchFamily="34" charset="-122"/>
              </a:rPr>
              <a:t>个工作日内结案，并在结案后立刻通知银行划款；</a:t>
            </a:r>
            <a:endParaRPr lang="en-US" altLang="zh-CN" sz="1400" dirty="0">
              <a:latin typeface="微软雅黑" panose="020B0503020204020204" pitchFamily="34" charset="-122"/>
              <a:ea typeface="微软雅黑" panose="020B0503020204020204" pitchFamily="34" charset="-122"/>
            </a:endParaRPr>
          </a:p>
          <a:p>
            <a:pPr algn="l"/>
            <a:r>
              <a:rPr lang="zh-CN" altLang="en-US" sz="1600" b="1" dirty="0">
                <a:latin typeface="微软雅黑" panose="020B0503020204020204" pitchFamily="34" charset="-122"/>
                <a:ea typeface="微软雅黑" panose="020B0503020204020204" pitchFamily="34" charset="-122"/>
              </a:rPr>
              <a:t>三、</a:t>
            </a:r>
            <a:r>
              <a:rPr lang="zh-CN" altLang="zh-CN" sz="1600" b="1" dirty="0">
                <a:latin typeface="微软雅黑" panose="020B0503020204020204" pitchFamily="34" charset="-122"/>
                <a:ea typeface="微软雅黑" panose="020B0503020204020204" pitchFamily="34" charset="-122"/>
              </a:rPr>
              <a:t>小额案件绿色通道</a:t>
            </a:r>
            <a:endParaRPr lang="zh-CN" altLang="zh-CN" sz="1600" b="1"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万元以下小额案件，现场定损，三天赔付；</a:t>
            </a:r>
            <a:endParaRPr lang="en-US" altLang="zh-CN" sz="1400" dirty="0">
              <a:latin typeface="微软雅黑" panose="020B0503020204020204" pitchFamily="34" charset="-122"/>
              <a:ea typeface="微软雅黑" panose="020B0503020204020204" pitchFamily="34" charset="-122"/>
            </a:endParaRPr>
          </a:p>
          <a:p>
            <a:pPr algn="l"/>
            <a:r>
              <a:rPr lang="zh-CN" altLang="en-US" sz="1600" b="1" dirty="0">
                <a:latin typeface="微软雅黑" panose="020B0503020204020204" pitchFamily="34" charset="-122"/>
                <a:ea typeface="微软雅黑" panose="020B0503020204020204" pitchFamily="34" charset="-122"/>
              </a:rPr>
              <a:t>四、</a:t>
            </a:r>
            <a:r>
              <a:rPr lang="zh-CN" altLang="zh-CN" sz="1600" b="1" dirty="0">
                <a:latin typeface="微软雅黑" panose="020B0503020204020204" pitchFamily="34" charset="-122"/>
                <a:ea typeface="微软雅黑" panose="020B0503020204020204" pitchFamily="34" charset="-122"/>
              </a:rPr>
              <a:t>赔案信息</a:t>
            </a:r>
            <a:endParaRPr lang="zh-CN" altLang="zh-CN" sz="1600" b="1"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随时提供赔案进展情况，对</a:t>
            </a:r>
            <a:r>
              <a:rPr lang="en-US" altLang="zh-CN" sz="1400" dirty="0">
                <a:latin typeface="微软雅黑" panose="020B0503020204020204" pitchFamily="34" charset="-122"/>
                <a:ea typeface="微软雅黑" panose="020B0503020204020204" pitchFamily="34" charset="-122"/>
              </a:rPr>
              <a:t>100</a:t>
            </a:r>
            <a:r>
              <a:rPr lang="zh-CN" altLang="zh-CN" sz="1400" dirty="0">
                <a:latin typeface="微软雅黑" panose="020B0503020204020204" pitchFamily="34" charset="-122"/>
                <a:ea typeface="微软雅黑" panose="020B0503020204020204" pitchFamily="34" charset="-122"/>
              </a:rPr>
              <a:t>万以上重案提供过程报告及结案报告</a:t>
            </a:r>
            <a:endParaRPr lang="en-US" altLang="zh-CN" sz="1400" dirty="0">
              <a:latin typeface="微软雅黑" panose="020B0503020204020204" pitchFamily="34" charset="-122"/>
              <a:ea typeface="微软雅黑" panose="020B0503020204020204" pitchFamily="34" charset="-122"/>
            </a:endParaRPr>
          </a:p>
          <a:p>
            <a:pPr algn="l"/>
            <a:r>
              <a:rPr lang="zh-CN" altLang="en-US" sz="1600" b="1" dirty="0">
                <a:latin typeface="微软雅黑" panose="020B0503020204020204" pitchFamily="34" charset="-122"/>
                <a:ea typeface="微软雅黑" panose="020B0503020204020204" pitchFamily="34" charset="-122"/>
              </a:rPr>
              <a:t>五、</a:t>
            </a:r>
            <a:r>
              <a:rPr lang="zh-CN" altLang="zh-CN" sz="1600" b="1" dirty="0">
                <a:latin typeface="微软雅黑" panose="020B0503020204020204" pitchFamily="34" charset="-122"/>
                <a:ea typeface="微软雅黑" panose="020B0503020204020204" pitchFamily="34" charset="-122"/>
              </a:rPr>
              <a:t>风险提示</a:t>
            </a:r>
            <a:endParaRPr lang="zh-CN" altLang="zh-CN" sz="1600" b="1" dirty="0">
              <a:latin typeface="微软雅黑" panose="020B0503020204020204" pitchFamily="34" charset="-122"/>
              <a:ea typeface="微软雅黑" panose="020B0503020204020204" pitchFamily="34" charset="-122"/>
            </a:endParaRPr>
          </a:p>
          <a:p>
            <a:pPr algn="l"/>
            <a:r>
              <a:rPr lang="zh-CN" altLang="zh-CN" sz="1400" dirty="0">
                <a:latin typeface="微软雅黑" panose="020B0503020204020204" pitchFamily="34" charset="-122"/>
                <a:ea typeface="微软雅黑" panose="020B0503020204020204" pitchFamily="34" charset="-122"/>
              </a:rPr>
              <a:t>提供防灾防损、风险管控培训服务，通过回访为客户提出防灾防损的建议</a:t>
            </a:r>
            <a:endParaRPr lang="zh-CN" altLang="zh-CN" sz="1400" dirty="0">
              <a:latin typeface="微软雅黑" panose="020B0503020204020204" pitchFamily="34" charset="-122"/>
              <a:ea typeface="微软雅黑" panose="020B0503020204020204" pitchFamily="34" charset="-122"/>
            </a:endParaRPr>
          </a:p>
          <a:p>
            <a:pPr algn="l"/>
            <a:r>
              <a:rPr lang="zh-CN" altLang="en-US" sz="1600" b="1" dirty="0">
                <a:latin typeface="微软雅黑" panose="020B0503020204020204" pitchFamily="34" charset="-122"/>
                <a:ea typeface="微软雅黑" panose="020B0503020204020204" pitchFamily="34" charset="-122"/>
              </a:rPr>
              <a:t>六、其他</a:t>
            </a:r>
            <a:endParaRPr lang="en-US" altLang="zh-CN" sz="1600" b="1" dirty="0">
              <a:latin typeface="微软雅黑" panose="020B0503020204020204" pitchFamily="34" charset="-122"/>
              <a:ea typeface="微软雅黑" panose="020B0503020204020204" pitchFamily="34" charset="-122"/>
            </a:endParaRPr>
          </a:p>
          <a:p>
            <a:pPr algn="l"/>
            <a:r>
              <a:rPr lang="en-US" altLang="zh-CN" sz="1600" b="1">
                <a:latin typeface="微软雅黑" panose="020B0503020204020204" pitchFamily="34" charset="-122"/>
                <a:ea typeface="微软雅黑" panose="020B0503020204020204" pitchFamily="34" charset="-122"/>
              </a:rPr>
              <a:t>1</a:t>
            </a:r>
            <a:r>
              <a:rPr lang="zh-CN" altLang="en-US" sz="1600" b="1">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保单承保后，一个工作日送达</a:t>
            </a:r>
            <a:r>
              <a:rPr lang="zh-CN" altLang="en-US" sz="1400" dirty="0">
                <a:latin typeface="微软雅黑" panose="020B0503020204020204" pitchFamily="34" charset="-122"/>
                <a:ea typeface="微软雅黑" panose="020B0503020204020204" pitchFamily="34" charset="-122"/>
              </a:rPr>
              <a:t>保险合同</a:t>
            </a:r>
            <a:r>
              <a:rPr lang="zh-CN" altLang="en-US" sz="1400">
                <a:latin typeface="微软雅黑" panose="020B0503020204020204" pitchFamily="34" charset="-122"/>
                <a:ea typeface="微软雅黑" panose="020B0503020204020204" pitchFamily="34" charset="-122"/>
              </a:rPr>
              <a:t>及发票，贵单位安排支付保费。</a:t>
            </a:r>
            <a:endParaRPr lang="en-US" altLang="zh-CN" sz="1400" dirty="0">
              <a:latin typeface="微软雅黑" panose="020B0503020204020204" pitchFamily="34" charset="-122"/>
              <a:ea typeface="微软雅黑" panose="020B0503020204020204" pitchFamily="34" charset="-122"/>
            </a:endParaRPr>
          </a:p>
          <a:p>
            <a:pPr algn="l"/>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保险合同</a:t>
            </a:r>
            <a:r>
              <a:rPr lang="zh-CN" altLang="en-US" sz="1400">
                <a:latin typeface="微软雅黑" panose="020B0503020204020204" pitchFamily="34" charset="-122"/>
                <a:ea typeface="微软雅黑" panose="020B0503020204020204" pitchFamily="34" charset="-122"/>
              </a:rPr>
              <a:t>变更（人员替换）</a:t>
            </a:r>
            <a:r>
              <a:rPr lang="zh-CN" altLang="en-US" sz="1400" dirty="0">
                <a:latin typeface="微软雅黑" panose="020B0503020204020204" pitchFamily="34" charset="-122"/>
                <a:ea typeface="微软雅黑" panose="020B0503020204020204" pitchFamily="34" charset="-122"/>
              </a:rPr>
              <a:t>需在收到替换名单一个工作日内完成并提供批单。</a:t>
            </a:r>
            <a:endParaRPr lang="zh-CN" altLang="en-US"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en-US" altLang="zh-CN"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685800" y="2422525"/>
            <a:ext cx="5562600" cy="5577937"/>
          </a:xfrm>
          <a:prstGeom prst="rect">
            <a:avLst/>
          </a:prstGeom>
          <a:noFill/>
          <a:ln w="9525">
            <a:noFill/>
            <a:miter lim="800000"/>
          </a:ln>
        </p:spPr>
        <p:txBody>
          <a:bodyPr>
            <a:spAutoFit/>
          </a:bodyPr>
          <a:lstStyle/>
          <a:p>
            <a:pPr algn="l">
              <a:lnSpc>
                <a:spcPct val="150000"/>
              </a:lnSpc>
              <a:spcBef>
                <a:spcPct val="100000"/>
              </a:spcBef>
            </a:pPr>
            <a:r>
              <a:rPr lang="en-US" altLang="zh-CN" sz="2000" b="1">
                <a:solidFill>
                  <a:srgbClr val="000000"/>
                </a:solidFill>
                <a:latin typeface="微软雅黑" panose="020B0503020204020204" pitchFamily="34" charset="-122"/>
                <a:ea typeface="微软雅黑" panose="020B0503020204020204" pitchFamily="34" charset="-122"/>
              </a:rPr>
              <a:t>    </a:t>
            </a:r>
            <a:r>
              <a:rPr lang="zh-CN" altLang="en-US" sz="2000">
                <a:solidFill>
                  <a:srgbClr val="000000"/>
                </a:solidFill>
                <a:latin typeface="微软雅黑" panose="020B0503020204020204" pitchFamily="34" charset="-122"/>
                <a:ea typeface="微软雅黑" panose="020B0503020204020204" pitchFamily="34" charset="-122"/>
              </a:rPr>
              <a:t>我们将凭借公司实力为后盾，以自己的服务质量和信誉来赢得贵单位的信任和喜爱。我们谨希望</a:t>
            </a:r>
            <a:r>
              <a:rPr lang="zh-CN" altLang="en-US" sz="2000">
                <a:latin typeface="微软雅黑" panose="020B0503020204020204" pitchFamily="34" charset="-122"/>
                <a:ea typeface="微软雅黑" panose="020B0503020204020204" pitchFamily="34" charset="-122"/>
              </a:rPr>
              <a:t>各位领导充分考虑我们提出的承保方案</a:t>
            </a:r>
            <a:r>
              <a:rPr lang="en-US" altLang="zh-CN" sz="2000">
                <a:latin typeface="微软雅黑" panose="020B0503020204020204" pitchFamily="34" charset="-122"/>
                <a:ea typeface="微软雅黑" panose="020B0503020204020204" pitchFamily="34" charset="-122"/>
              </a:rPr>
              <a:t>,</a:t>
            </a:r>
            <a:r>
              <a:rPr lang="zh-CN" altLang="zh-CN" sz="2000">
                <a:latin typeface="微软雅黑" panose="020B0503020204020204" pitchFamily="34" charset="-122"/>
                <a:ea typeface="微软雅黑" panose="020B0503020204020204" pitchFamily="34" charset="-122"/>
              </a:rPr>
              <a:t>感谢您参阅本</a:t>
            </a:r>
            <a:r>
              <a:rPr lang="zh-CN" altLang="en-US" sz="2000">
                <a:latin typeface="微软雅黑" panose="020B0503020204020204" pitchFamily="34" charset="-122"/>
                <a:ea typeface="微软雅黑" panose="020B0503020204020204" pitchFamily="34" charset="-122"/>
              </a:rPr>
              <a:t>服务</a:t>
            </a:r>
            <a:r>
              <a:rPr lang="zh-CN" altLang="zh-CN" sz="2000">
                <a:latin typeface="微软雅黑" panose="020B0503020204020204" pitchFamily="34" charset="-122"/>
                <a:ea typeface="微软雅黑" panose="020B0503020204020204" pitchFamily="34" charset="-122"/>
              </a:rPr>
              <a:t>书并提出宝贵意见，</a:t>
            </a:r>
            <a:r>
              <a:rPr lang="zh-CN" altLang="en-US" sz="2000">
                <a:latin typeface="微软雅黑" panose="020B0503020204020204" pitchFamily="34" charset="-122"/>
                <a:ea typeface="微软雅黑" panose="020B0503020204020204" pitchFamily="34" charset="-122"/>
              </a:rPr>
              <a:t>我们将及时作修改和调整，以最大程度地满足贵单位的保险需求。</a:t>
            </a:r>
            <a:endParaRPr lang="zh-CN" altLang="zh-CN" sz="2000">
              <a:latin typeface="微软雅黑" panose="020B0503020204020204" pitchFamily="34" charset="-122"/>
              <a:ea typeface="微软雅黑" panose="020B0503020204020204" pitchFamily="34" charset="-122"/>
            </a:endParaRPr>
          </a:p>
          <a:p>
            <a:pPr algn="l">
              <a:lnSpc>
                <a:spcPct val="150000"/>
              </a:lnSpc>
              <a:spcBef>
                <a:spcPct val="100000"/>
              </a:spcBef>
            </a:pPr>
            <a:endParaRPr lang="zh-CN" altLang="en-US" sz="2000">
              <a:latin typeface="微软雅黑" panose="020B0503020204020204" pitchFamily="34" charset="-122"/>
              <a:ea typeface="微软雅黑" panose="020B0503020204020204" pitchFamily="34" charset="-122"/>
            </a:endParaRPr>
          </a:p>
          <a:p>
            <a:pPr algn="l">
              <a:lnSpc>
                <a:spcPct val="150000"/>
              </a:lnSpc>
              <a:spcBef>
                <a:spcPct val="100000"/>
              </a:spcBef>
            </a:pPr>
            <a:endParaRPr lang="zh-CN" altLang="en-US" sz="2000">
              <a:latin typeface="微软雅黑" panose="020B0503020204020204" pitchFamily="34" charset="-122"/>
              <a:ea typeface="微软雅黑" panose="020B0503020204020204" pitchFamily="34" charset="-122"/>
            </a:endParaRPr>
          </a:p>
          <a:p>
            <a:pPr algn="l">
              <a:lnSpc>
                <a:spcPct val="150000"/>
              </a:lnSpc>
              <a:spcBef>
                <a:spcPct val="100000"/>
              </a:spcBef>
            </a:pPr>
            <a:r>
              <a:rPr lang="zh-CN" altLang="en-US" sz="2000">
                <a:latin typeface="微软雅黑" panose="020B0503020204020204" pitchFamily="34" charset="-122"/>
                <a:ea typeface="微软雅黑" panose="020B0503020204020204" pitchFamily="34" charset="-122"/>
              </a:rPr>
              <a:t>                        中国平安财产保险股份有限公司</a:t>
            </a:r>
            <a:endParaRPr lang="zh-CN" altLang="en-US" sz="2000">
              <a:latin typeface="微软雅黑" panose="020B0503020204020204" pitchFamily="34" charset="-122"/>
              <a:ea typeface="微软雅黑" panose="020B0503020204020204" pitchFamily="34" charset="-122"/>
            </a:endParaRPr>
          </a:p>
          <a:p>
            <a:pPr>
              <a:lnSpc>
                <a:spcPct val="150000"/>
              </a:lnSpc>
              <a:spcBef>
                <a:spcPct val="0"/>
              </a:spcBef>
            </a:pP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哈密中心支公司</a:t>
            </a:r>
            <a:r>
              <a:rPr lang="en-US" altLang="zh-CN" sz="2000">
                <a:latin typeface="微软雅黑" panose="020B0503020204020204" pitchFamily="34" charset="-122"/>
                <a:ea typeface="微软雅黑" panose="020B0503020204020204" pitchFamily="34" charset="-122"/>
              </a:rPr>
              <a:t>    </a:t>
            </a:r>
            <a:endParaRPr lang="zh-CN" altLang="en-US" sz="2000">
              <a:latin typeface="微软雅黑" panose="020B0503020204020204" pitchFamily="34" charset="-122"/>
              <a:ea typeface="微软雅黑" panose="020B0503020204020204" pitchFamily="34" charset="-122"/>
            </a:endParaRPr>
          </a:p>
        </p:txBody>
      </p:sp>
      <p:sp>
        <p:nvSpPr>
          <p:cNvPr id="36870" name="AutoShape 6"/>
          <p:cNvSpPr>
            <a:spLocks noChangeArrowheads="1"/>
          </p:cNvSpPr>
          <p:nvPr/>
        </p:nvSpPr>
        <p:spPr bwMode="auto">
          <a:xfrm>
            <a:off x="1752600" y="990600"/>
            <a:ext cx="3352800" cy="609600"/>
          </a:xfrm>
          <a:prstGeom prst="roundRect">
            <a:avLst>
              <a:gd name="adj" fmla="val 16667"/>
            </a:avLst>
          </a:prstGeom>
          <a:solidFill>
            <a:srgbClr val="FF6600"/>
          </a:solidFill>
          <a:ln w="9525">
            <a:noFill/>
            <a:round/>
          </a:ln>
          <a:effectLst>
            <a:prstShdw prst="shdw17" dist="17961" dir="2700000">
              <a:srgbClr val="FF6600">
                <a:gamma/>
                <a:shade val="60000"/>
                <a:invGamma/>
              </a:srgbClr>
            </a:prstShdw>
          </a:effectLst>
        </p:spPr>
        <p:txBody>
          <a:bodyPr wrap="none" anchor="ctr"/>
          <a:lstStyle/>
          <a:p>
            <a:pPr>
              <a:spcBef>
                <a:spcPct val="0"/>
              </a:spcBef>
              <a:defRPr/>
            </a:pPr>
            <a:r>
              <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结束语</a:t>
            </a:r>
            <a:endPar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0" descr="MPj04330050000[1]"/>
          <p:cNvPicPr>
            <a:picLocks noChangeAspect="1" noChangeArrowheads="1"/>
          </p:cNvPicPr>
          <p:nvPr/>
        </p:nvPicPr>
        <p:blipFill>
          <a:blip r:embed="rId1" cstate="print"/>
          <a:srcRect/>
          <a:stretch>
            <a:fillRect/>
          </a:stretch>
        </p:blipFill>
        <p:spPr bwMode="auto">
          <a:xfrm>
            <a:off x="0" y="914400"/>
            <a:ext cx="6858000" cy="4551363"/>
          </a:xfrm>
          <a:prstGeom prst="rect">
            <a:avLst/>
          </a:prstGeom>
          <a:noFill/>
          <a:ln w="9525">
            <a:noFill/>
            <a:miter lim="800000"/>
            <a:headEnd/>
            <a:tailEnd/>
          </a:ln>
        </p:spPr>
      </p:pic>
      <p:pic>
        <p:nvPicPr>
          <p:cNvPr id="15363" name="Picture 2"/>
          <p:cNvPicPr>
            <a:picLocks noChangeAspect="1" noChangeArrowheads="1"/>
          </p:cNvPicPr>
          <p:nvPr/>
        </p:nvPicPr>
        <p:blipFill>
          <a:blip r:embed="rId2" cstate="print">
            <a:grayscl/>
            <a:lum bright="48000" contrast="56000"/>
          </a:blip>
          <a:srcRect/>
          <a:stretch>
            <a:fillRect/>
          </a:stretch>
        </p:blipFill>
        <p:spPr bwMode="auto">
          <a:xfrm>
            <a:off x="0" y="5703888"/>
            <a:ext cx="6858000" cy="3192462"/>
          </a:xfrm>
          <a:prstGeom prst="rect">
            <a:avLst/>
          </a:prstGeom>
          <a:noFill/>
          <a:ln w="9525">
            <a:noFill/>
            <a:miter lim="800000"/>
            <a:headEnd/>
            <a:tailEnd/>
          </a:ln>
        </p:spPr>
      </p:pic>
      <p:pic>
        <p:nvPicPr>
          <p:cNvPr id="15364" name="Picture 42"/>
          <p:cNvPicPr>
            <a:picLocks noChangeAspect="1" noChangeArrowheads="1"/>
          </p:cNvPicPr>
          <p:nvPr/>
        </p:nvPicPr>
        <p:blipFill>
          <a:blip r:embed="rId3" cstate="print"/>
          <a:srcRect/>
          <a:stretch>
            <a:fillRect/>
          </a:stretch>
        </p:blipFill>
        <p:spPr bwMode="auto">
          <a:xfrm>
            <a:off x="611188" y="7543800"/>
            <a:ext cx="968375" cy="990600"/>
          </a:xfrm>
          <a:prstGeom prst="rect">
            <a:avLst/>
          </a:prstGeom>
          <a:noFill/>
          <a:ln w="9525">
            <a:noFill/>
            <a:miter lim="800000"/>
            <a:headEnd/>
            <a:tailEnd/>
          </a:ln>
        </p:spPr>
      </p:pic>
      <p:grpSp>
        <p:nvGrpSpPr>
          <p:cNvPr id="15365" name="Group 55"/>
          <p:cNvGrpSpPr/>
          <p:nvPr/>
        </p:nvGrpSpPr>
        <p:grpSpPr bwMode="auto">
          <a:xfrm>
            <a:off x="304800" y="4448175"/>
            <a:ext cx="1828800" cy="1600200"/>
            <a:chOff x="432" y="2496"/>
            <a:chExt cx="1824" cy="1632"/>
          </a:xfrm>
        </p:grpSpPr>
        <p:sp>
          <p:nvSpPr>
            <p:cNvPr id="15372" name="WordArt 44"/>
            <p:cNvSpPr>
              <a:spLocks noChangeArrowheads="1" noChangeShapeType="1" noTextEdit="1"/>
            </p:cNvSpPr>
            <p:nvPr/>
          </p:nvSpPr>
          <p:spPr bwMode="auto">
            <a:xfrm>
              <a:off x="480" y="2592"/>
              <a:ext cx="1776" cy="1536"/>
            </a:xfrm>
            <a:prstGeom prst="rect">
              <a:avLst/>
            </a:prstGeom>
          </p:spPr>
          <p:txBody>
            <a:bodyPr wrap="none" fromWordArt="1">
              <a:prstTxWarp prst="textPlain">
                <a:avLst>
                  <a:gd name="adj" fmla="val 50000"/>
                </a:avLst>
              </a:prstTxWarp>
            </a:bodyPr>
            <a:lstStyle/>
            <a:p>
              <a:r>
                <a:rPr lang="zh-CN" altLang="en-US" sz="3600" kern="10">
                  <a:ln w="9525">
                    <a:noFill/>
                    <a:round/>
                  </a:ln>
                  <a:latin typeface="华文行楷" panose="02010800040101010101" pitchFamily="2" charset="-122"/>
                  <a:ea typeface="华文行楷" panose="02010800040101010101" pitchFamily="2" charset="-122"/>
                </a:rPr>
                <a:t>诚</a:t>
              </a:r>
              <a:endParaRPr lang="zh-CN" altLang="en-US" sz="3600" kern="10">
                <a:ln w="9525">
                  <a:noFill/>
                  <a:round/>
                </a:ln>
                <a:latin typeface="华文行楷" panose="02010800040101010101" pitchFamily="2" charset="-122"/>
                <a:ea typeface="华文行楷" panose="02010800040101010101" pitchFamily="2" charset="-122"/>
              </a:endParaRPr>
            </a:p>
          </p:txBody>
        </p:sp>
        <p:sp>
          <p:nvSpPr>
            <p:cNvPr id="15373" name="WordArt 30"/>
            <p:cNvSpPr>
              <a:spLocks noChangeArrowheads="1" noChangeShapeType="1" noTextEdit="1"/>
            </p:cNvSpPr>
            <p:nvPr/>
          </p:nvSpPr>
          <p:spPr bwMode="auto">
            <a:xfrm>
              <a:off x="432" y="2496"/>
              <a:ext cx="1776" cy="1536"/>
            </a:xfrm>
            <a:prstGeom prst="rect">
              <a:avLst/>
            </a:prstGeom>
          </p:spPr>
          <p:txBody>
            <a:bodyPr wrap="none" fromWordArt="1">
              <a:prstTxWarp prst="textPlain">
                <a:avLst>
                  <a:gd name="adj" fmla="val 50000"/>
                </a:avLst>
              </a:prstTxWarp>
            </a:bodyPr>
            <a:lstStyle/>
            <a:p>
              <a:r>
                <a:rPr lang="zh-CN" altLang="en-US" sz="3600" kern="10">
                  <a:ln w="9525">
                    <a:noFill/>
                    <a:round/>
                  </a:ln>
                  <a:solidFill>
                    <a:schemeClr val="bg1"/>
                  </a:solidFill>
                  <a:latin typeface="华文行楷" panose="02010800040101010101" pitchFamily="2" charset="-122"/>
                  <a:ea typeface="华文行楷" panose="02010800040101010101" pitchFamily="2" charset="-122"/>
                </a:rPr>
                <a:t>诚</a:t>
              </a:r>
              <a:endParaRPr lang="zh-CN" altLang="en-US" sz="3600" kern="10">
                <a:ln w="9525">
                  <a:noFill/>
                  <a:round/>
                </a:ln>
                <a:solidFill>
                  <a:schemeClr val="bg1"/>
                </a:solidFill>
                <a:latin typeface="华文行楷" panose="02010800040101010101" pitchFamily="2" charset="-122"/>
                <a:ea typeface="华文行楷" panose="02010800040101010101" pitchFamily="2" charset="-122"/>
              </a:endParaRPr>
            </a:p>
          </p:txBody>
        </p:sp>
      </p:grpSp>
      <p:grpSp>
        <p:nvGrpSpPr>
          <p:cNvPr id="15366" name="Group 59"/>
          <p:cNvGrpSpPr/>
          <p:nvPr/>
        </p:nvGrpSpPr>
        <p:grpSpPr bwMode="auto">
          <a:xfrm>
            <a:off x="2286000" y="5133975"/>
            <a:ext cx="2819400" cy="1038225"/>
            <a:chOff x="1776" y="3378"/>
            <a:chExt cx="1776" cy="654"/>
          </a:xfrm>
        </p:grpSpPr>
        <p:sp>
          <p:nvSpPr>
            <p:cNvPr id="15370" name="Text Box 57"/>
            <p:cNvSpPr txBox="1">
              <a:spLocks noChangeArrowheads="1"/>
            </p:cNvSpPr>
            <p:nvPr/>
          </p:nvSpPr>
          <p:spPr bwMode="auto">
            <a:xfrm>
              <a:off x="1776" y="3398"/>
              <a:ext cx="1728" cy="634"/>
            </a:xfrm>
            <a:prstGeom prst="rect">
              <a:avLst/>
            </a:prstGeom>
            <a:noFill/>
            <a:ln w="9525">
              <a:noFill/>
              <a:miter lim="800000"/>
            </a:ln>
          </p:spPr>
          <p:txBody>
            <a:bodyPr>
              <a:spAutoFit/>
            </a:bodyPr>
            <a:lstStyle/>
            <a:p>
              <a:pPr algn="l">
                <a:spcBef>
                  <a:spcPct val="50000"/>
                </a:spcBef>
              </a:pPr>
              <a:r>
                <a:rPr kumimoji="1" lang="zh-CN" altLang="en-US" sz="6000">
                  <a:solidFill>
                    <a:schemeClr val="bg1"/>
                  </a:solidFill>
                  <a:latin typeface="Times New Roman" panose="02020603050405020304" pitchFamily="18" charset="0"/>
                  <a:ea typeface="华文行楷" panose="02010800040101010101" pitchFamily="2" charset="-122"/>
                </a:rPr>
                <a:t>信为基</a:t>
              </a:r>
              <a:endParaRPr kumimoji="1" lang="zh-CN" altLang="en-US" sz="6000" b="1">
                <a:solidFill>
                  <a:schemeClr val="bg1"/>
                </a:solidFill>
                <a:latin typeface="Times New Roman" panose="02020603050405020304" pitchFamily="18" charset="0"/>
                <a:ea typeface="华文行楷" panose="02010800040101010101" pitchFamily="2" charset="-122"/>
              </a:endParaRPr>
            </a:p>
          </p:txBody>
        </p:sp>
        <p:sp>
          <p:nvSpPr>
            <p:cNvPr id="15371" name="Text Box 58"/>
            <p:cNvSpPr txBox="1">
              <a:spLocks noChangeArrowheads="1"/>
            </p:cNvSpPr>
            <p:nvPr/>
          </p:nvSpPr>
          <p:spPr bwMode="auto">
            <a:xfrm>
              <a:off x="1776" y="3378"/>
              <a:ext cx="1776" cy="634"/>
            </a:xfrm>
            <a:prstGeom prst="rect">
              <a:avLst/>
            </a:prstGeom>
            <a:noFill/>
            <a:ln w="9525">
              <a:noFill/>
              <a:miter lim="800000"/>
            </a:ln>
          </p:spPr>
          <p:txBody>
            <a:bodyPr>
              <a:spAutoFit/>
            </a:bodyPr>
            <a:lstStyle/>
            <a:p>
              <a:pPr algn="l">
                <a:spcBef>
                  <a:spcPct val="50000"/>
                </a:spcBef>
              </a:pPr>
              <a:r>
                <a:rPr kumimoji="1" lang="zh-CN" altLang="en-US" sz="6000">
                  <a:latin typeface="Times New Roman" panose="02020603050405020304" pitchFamily="18" charset="0"/>
                  <a:ea typeface="华文行楷" panose="02010800040101010101" pitchFamily="2" charset="-122"/>
                </a:rPr>
                <a:t>信为基</a:t>
              </a:r>
              <a:endParaRPr kumimoji="1" lang="zh-CN" altLang="en-US" sz="6000" b="1">
                <a:latin typeface="Times New Roman" panose="02020603050405020304" pitchFamily="18" charset="0"/>
                <a:ea typeface="华文行楷" panose="02010800040101010101" pitchFamily="2" charset="-122"/>
              </a:endParaRPr>
            </a:p>
          </p:txBody>
        </p:sp>
      </p:grpSp>
      <p:grpSp>
        <p:nvGrpSpPr>
          <p:cNvPr id="15367" name="Group 60"/>
          <p:cNvGrpSpPr/>
          <p:nvPr/>
        </p:nvGrpSpPr>
        <p:grpSpPr bwMode="auto">
          <a:xfrm>
            <a:off x="2819400" y="6375400"/>
            <a:ext cx="3873500" cy="1519238"/>
            <a:chOff x="1564" y="4112"/>
            <a:chExt cx="2440" cy="957"/>
          </a:xfrm>
        </p:grpSpPr>
        <p:sp>
          <p:nvSpPr>
            <p:cNvPr id="15368" name="Rectangle 61"/>
            <p:cNvSpPr>
              <a:spLocks noChangeArrowheads="1"/>
            </p:cNvSpPr>
            <p:nvPr/>
          </p:nvSpPr>
          <p:spPr bwMode="auto">
            <a:xfrm>
              <a:off x="1584" y="4320"/>
              <a:ext cx="2420" cy="749"/>
            </a:xfrm>
            <a:prstGeom prst="rect">
              <a:avLst/>
            </a:prstGeom>
            <a:noFill/>
            <a:ln w="9525">
              <a:noFill/>
              <a:miter lim="800000"/>
            </a:ln>
          </p:spPr>
          <p:txBody>
            <a:bodyPr wrap="none">
              <a:spAutoFit/>
            </a:bodyPr>
            <a:lstStyle/>
            <a:p>
              <a:pPr algn="l">
                <a:spcBef>
                  <a:spcPct val="0"/>
                </a:spcBef>
              </a:pPr>
              <a:r>
                <a:rPr kumimoji="1" lang="zh-CN" altLang="en-US" sz="7200">
                  <a:solidFill>
                    <a:srgbClr val="FFCC99"/>
                  </a:solidFill>
                  <a:latin typeface="Arial" panose="020B0604020202020204" pitchFamily="34" charset="0"/>
                  <a:ea typeface="华文行楷" panose="02010800040101010101" pitchFamily="2" charset="-122"/>
                </a:rPr>
                <a:t>平安相伴</a:t>
              </a:r>
              <a:endParaRPr kumimoji="1" lang="zh-CN" altLang="en-US" sz="7200">
                <a:solidFill>
                  <a:srgbClr val="FFCC99"/>
                </a:solidFill>
                <a:latin typeface="Arial" panose="020B0604020202020204" pitchFamily="34" charset="0"/>
                <a:ea typeface="华文行楷" panose="02010800040101010101" pitchFamily="2" charset="-122"/>
              </a:endParaRPr>
            </a:p>
          </p:txBody>
        </p:sp>
        <p:sp>
          <p:nvSpPr>
            <p:cNvPr id="15369" name="Rectangle 62"/>
            <p:cNvSpPr>
              <a:spLocks noChangeArrowheads="1"/>
            </p:cNvSpPr>
            <p:nvPr/>
          </p:nvSpPr>
          <p:spPr bwMode="auto">
            <a:xfrm>
              <a:off x="1564" y="4112"/>
              <a:ext cx="2420" cy="749"/>
            </a:xfrm>
            <a:prstGeom prst="rect">
              <a:avLst/>
            </a:prstGeom>
            <a:noFill/>
            <a:ln w="9525">
              <a:noFill/>
              <a:miter lim="800000"/>
            </a:ln>
          </p:spPr>
          <p:txBody>
            <a:bodyPr wrap="none">
              <a:spAutoFit/>
            </a:bodyPr>
            <a:lstStyle/>
            <a:p>
              <a:pPr algn="l">
                <a:spcBef>
                  <a:spcPct val="0"/>
                </a:spcBef>
              </a:pPr>
              <a:r>
                <a:rPr kumimoji="1" lang="zh-CN" altLang="en-US" sz="7200">
                  <a:solidFill>
                    <a:srgbClr val="CC0000"/>
                  </a:solidFill>
                  <a:latin typeface="Arial" panose="020B0604020202020204" pitchFamily="34" charset="0"/>
                  <a:ea typeface="华文行楷" panose="02010800040101010101" pitchFamily="2" charset="-122"/>
                </a:rPr>
                <a:t>平安相伴</a:t>
              </a:r>
              <a:endParaRPr kumimoji="1" lang="zh-CN" altLang="en-US" sz="7200">
                <a:solidFill>
                  <a:srgbClr val="CC0000"/>
                </a:solidFill>
                <a:latin typeface="Arial" panose="020B0604020202020204" pitchFamily="34" charset="0"/>
                <a:ea typeface="华文行楷" panose="02010800040101010101"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AutoShape 4"/>
          <p:cNvSpPr>
            <a:spLocks noChangeArrowheads="1"/>
          </p:cNvSpPr>
          <p:nvPr/>
        </p:nvSpPr>
        <p:spPr bwMode="auto">
          <a:xfrm>
            <a:off x="1828800" y="990600"/>
            <a:ext cx="3352800" cy="609600"/>
          </a:xfrm>
          <a:prstGeom prst="roundRect">
            <a:avLst>
              <a:gd name="adj" fmla="val 16667"/>
            </a:avLst>
          </a:prstGeom>
          <a:solidFill>
            <a:srgbClr val="FF6600"/>
          </a:solidFill>
          <a:ln w="9525">
            <a:noFill/>
            <a:round/>
          </a:ln>
          <a:effectLst>
            <a:prstShdw prst="shdw17" dist="17961" dir="2700000">
              <a:srgbClr val="FF6600">
                <a:gamma/>
                <a:shade val="60000"/>
                <a:invGamma/>
              </a:srgbClr>
            </a:prstShdw>
          </a:effectLst>
        </p:spPr>
        <p:txBody>
          <a:bodyPr wrap="none" anchor="ctr"/>
          <a:lstStyle/>
          <a:p>
            <a:pPr>
              <a:spcBef>
                <a:spcPct val="0"/>
              </a:spcBef>
              <a:defRPr/>
            </a:pPr>
            <a:r>
              <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前言</a:t>
            </a:r>
            <a:endPar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075" name="Text Box 5"/>
          <p:cNvSpPr txBox="1">
            <a:spLocks noChangeArrowheads="1"/>
          </p:cNvSpPr>
          <p:nvPr/>
        </p:nvSpPr>
        <p:spPr bwMode="auto">
          <a:xfrm>
            <a:off x="762000" y="1981200"/>
            <a:ext cx="5562600" cy="634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6" tIns="48313" rIns="96626" bIns="48313">
            <a:spAutoFit/>
          </a:bodyPr>
          <a:lstStyle>
            <a:lvl1pPr defTabSz="967105" eaLnBrk="0" hangingPunct="0">
              <a:defRPr>
                <a:solidFill>
                  <a:schemeClr val="tx1"/>
                </a:solidFill>
                <a:latin typeface="楷体_GB2312" pitchFamily="49" charset="-122"/>
                <a:ea typeface="楷体_GB2312" pitchFamily="49" charset="-122"/>
              </a:defRPr>
            </a:lvl1pPr>
            <a:lvl2pPr marL="742950" indent="-285750" defTabSz="967105" eaLnBrk="0" hangingPunct="0">
              <a:defRPr>
                <a:solidFill>
                  <a:schemeClr val="tx1"/>
                </a:solidFill>
                <a:latin typeface="楷体_GB2312" pitchFamily="49" charset="-122"/>
                <a:ea typeface="楷体_GB2312" pitchFamily="49" charset="-122"/>
              </a:defRPr>
            </a:lvl2pPr>
            <a:lvl3pPr marL="1143000" indent="-228600" defTabSz="967105" eaLnBrk="0" hangingPunct="0">
              <a:defRPr>
                <a:solidFill>
                  <a:schemeClr val="tx1"/>
                </a:solidFill>
                <a:latin typeface="楷体_GB2312" pitchFamily="49" charset="-122"/>
                <a:ea typeface="楷体_GB2312" pitchFamily="49" charset="-122"/>
              </a:defRPr>
            </a:lvl3pPr>
            <a:lvl4pPr marL="1600200" indent="-228600" defTabSz="967105" eaLnBrk="0" hangingPunct="0">
              <a:defRPr>
                <a:solidFill>
                  <a:schemeClr val="tx1"/>
                </a:solidFill>
                <a:latin typeface="楷体_GB2312" pitchFamily="49" charset="-122"/>
                <a:ea typeface="楷体_GB2312" pitchFamily="49" charset="-122"/>
              </a:defRPr>
            </a:lvl4pPr>
            <a:lvl5pPr marL="2057400" indent="-228600" defTabSz="967105" eaLnBrk="0" hangingPunct="0">
              <a:defRPr>
                <a:solidFill>
                  <a:schemeClr val="tx1"/>
                </a:solidFill>
                <a:latin typeface="楷体_GB2312" pitchFamily="49" charset="-122"/>
                <a:ea typeface="楷体_GB2312" pitchFamily="49" charset="-122"/>
              </a:defRPr>
            </a:lvl5pPr>
            <a:lvl6pPr marL="2514600" indent="-228600" algn="ctr" defTabSz="967105" eaLnBrk="0" fontAlgn="base" hangingPunct="0">
              <a:spcBef>
                <a:spcPct val="20000"/>
              </a:spcBef>
              <a:spcAft>
                <a:spcPct val="0"/>
              </a:spcAft>
              <a:defRPr>
                <a:solidFill>
                  <a:schemeClr val="tx1"/>
                </a:solidFill>
                <a:latin typeface="楷体_GB2312" pitchFamily="49" charset="-122"/>
                <a:ea typeface="楷体_GB2312" pitchFamily="49" charset="-122"/>
              </a:defRPr>
            </a:lvl6pPr>
            <a:lvl7pPr marL="2971800" indent="-228600" algn="ctr" defTabSz="967105" eaLnBrk="0" fontAlgn="base" hangingPunct="0">
              <a:spcBef>
                <a:spcPct val="20000"/>
              </a:spcBef>
              <a:spcAft>
                <a:spcPct val="0"/>
              </a:spcAft>
              <a:defRPr>
                <a:solidFill>
                  <a:schemeClr val="tx1"/>
                </a:solidFill>
                <a:latin typeface="楷体_GB2312" pitchFamily="49" charset="-122"/>
                <a:ea typeface="楷体_GB2312" pitchFamily="49" charset="-122"/>
              </a:defRPr>
            </a:lvl7pPr>
            <a:lvl8pPr marL="3429000" indent="-228600" algn="ctr" defTabSz="967105" eaLnBrk="0" fontAlgn="base" hangingPunct="0">
              <a:spcBef>
                <a:spcPct val="20000"/>
              </a:spcBef>
              <a:spcAft>
                <a:spcPct val="0"/>
              </a:spcAft>
              <a:defRPr>
                <a:solidFill>
                  <a:schemeClr val="tx1"/>
                </a:solidFill>
                <a:latin typeface="楷体_GB2312" pitchFamily="49" charset="-122"/>
                <a:ea typeface="楷体_GB2312" pitchFamily="49" charset="-122"/>
              </a:defRPr>
            </a:lvl8pPr>
            <a:lvl9pPr marL="3886200" indent="-228600" algn="ctr" defTabSz="967105" eaLnBrk="0" fontAlgn="base" hangingPunct="0">
              <a:spcBef>
                <a:spcPct val="20000"/>
              </a:spcBef>
              <a:spcAft>
                <a:spcPct val="0"/>
              </a:spcAft>
              <a:defRPr>
                <a:solidFill>
                  <a:schemeClr val="tx1"/>
                </a:solidFill>
                <a:latin typeface="楷体_GB2312" pitchFamily="49" charset="-122"/>
                <a:ea typeface="楷体_GB2312" pitchFamily="49" charset="-122"/>
              </a:defRPr>
            </a:lvl9pPr>
          </a:lstStyle>
          <a:p>
            <a:pPr algn="just" eaLnBrk="1" hangingPunct="1">
              <a:lnSpc>
                <a:spcPct val="120000"/>
              </a:lnSpc>
              <a:spcBef>
                <a:spcPct val="50000"/>
              </a:spcBef>
              <a:defRPr/>
            </a:pPr>
            <a:r>
              <a:rPr kumimoji="1" lang="zh-CN" altLang="en-US" sz="2000">
                <a:latin typeface="微软雅黑" panose="020B0503020204020204" pitchFamily="34" charset="-122"/>
                <a:ea typeface="微软雅黑" panose="020B0503020204020204" pitchFamily="34" charset="-122"/>
              </a:rPr>
              <a:t>尊敬的</a:t>
            </a:r>
            <a:r>
              <a:rPr lang="zh-CN" altLang="en-US" sz="2000">
                <a:effectLst>
                  <a:outerShdw blurRad="38100" dist="38100" dir="2700000" algn="tl">
                    <a:srgbClr val="C0C0C0"/>
                  </a:outerShdw>
                </a:effectLst>
                <a:latin typeface="微软雅黑 Light" panose="020B0502040204020203" charset="-122"/>
                <a:ea typeface="微软雅黑 Light" panose="020B0502040204020203" charset="-122"/>
                <a:sym typeface="+mn-ea"/>
              </a:rPr>
              <a:t>哈密中等职业学校</a:t>
            </a:r>
            <a:r>
              <a:rPr kumimoji="1" lang="zh-CN" altLang="en-US" sz="2000">
                <a:latin typeface="微软雅黑" panose="020B0503020204020204" pitchFamily="34" charset="-122"/>
                <a:ea typeface="微软雅黑" panose="020B0503020204020204" pitchFamily="34" charset="-122"/>
              </a:rPr>
              <a:t>领导</a:t>
            </a:r>
            <a:r>
              <a:rPr kumimoji="1" lang="zh-CN" altLang="en-US" sz="2000" dirty="0">
                <a:latin typeface="微软雅黑" panose="020B0503020204020204" pitchFamily="34" charset="-122"/>
                <a:ea typeface="微软雅黑" panose="020B0503020204020204" pitchFamily="34" charset="-122"/>
              </a:rPr>
              <a:t>：</a:t>
            </a:r>
            <a:endParaRPr kumimoji="1" lang="zh-CN" altLang="en-US" sz="2000" dirty="0">
              <a:latin typeface="微软雅黑" panose="020B0503020204020204" pitchFamily="34" charset="-122"/>
              <a:ea typeface="微软雅黑" panose="020B0503020204020204" pitchFamily="34" charset="-122"/>
            </a:endParaRPr>
          </a:p>
          <a:p>
            <a:pPr algn="just" eaLnBrk="1" hangingPunct="1">
              <a:lnSpc>
                <a:spcPct val="120000"/>
              </a:lnSpc>
              <a:spcBef>
                <a:spcPct val="50000"/>
              </a:spcBef>
              <a:defRPr/>
            </a:pPr>
            <a:r>
              <a:rPr kumimoji="1" lang="zh-CN" altLang="en-US" sz="2000" dirty="0">
                <a:latin typeface="微软雅黑" panose="020B0503020204020204" pitchFamily="34" charset="-122"/>
                <a:ea typeface="微软雅黑" panose="020B0503020204020204" pitchFamily="34" charset="-122"/>
              </a:rPr>
              <a:t>    您好！</a:t>
            </a:r>
            <a:endParaRPr kumimoji="1" lang="zh-CN" altLang="en-US" sz="2000" dirty="0">
              <a:latin typeface="微软雅黑" panose="020B0503020204020204" pitchFamily="34" charset="-122"/>
              <a:ea typeface="微软雅黑" panose="020B0503020204020204" pitchFamily="34" charset="-122"/>
            </a:endParaRPr>
          </a:p>
          <a:p>
            <a:pPr algn="l" eaLnBrk="1" hangingPunct="1">
              <a:lnSpc>
                <a:spcPct val="120000"/>
              </a:lnSpc>
              <a:spcBef>
                <a:spcPct val="50000"/>
              </a:spcBef>
              <a:defRPr/>
            </a:pPr>
            <a:r>
              <a:rPr kumimoji="1" lang="zh-CN" altLang="en-US" sz="2000" dirty="0">
                <a:latin typeface="微软雅黑" panose="020B0503020204020204" pitchFamily="34" charset="-122"/>
                <a:ea typeface="微软雅黑" panose="020B0503020204020204" pitchFamily="34" charset="-122"/>
              </a:rPr>
              <a:t>    感谢您选择中国平安财产保险股份有限公司为贵单位提供团体意外伤害保险计划！</a:t>
            </a:r>
            <a:endParaRPr kumimoji="1" lang="zh-CN" altLang="en-US" sz="2000" dirty="0">
              <a:latin typeface="微软雅黑" panose="020B0503020204020204" pitchFamily="34" charset="-122"/>
              <a:ea typeface="微软雅黑" panose="020B0503020204020204" pitchFamily="34" charset="-122"/>
            </a:endParaRPr>
          </a:p>
          <a:p>
            <a:pPr algn="l" eaLnBrk="1" hangingPunct="1">
              <a:lnSpc>
                <a:spcPct val="120000"/>
              </a:lnSpc>
              <a:spcBef>
                <a:spcPct val="50000"/>
              </a:spcBef>
              <a:defRPr/>
            </a:pPr>
            <a:r>
              <a:rPr kumimoji="1" lang="zh-CN" altLang="en-US" sz="2000" dirty="0">
                <a:latin typeface="微软雅黑" panose="020B0503020204020204" pitchFamily="34" charset="-122"/>
                <a:ea typeface="微软雅黑" panose="020B0503020204020204" pitchFamily="34" charset="-122"/>
              </a:rPr>
              <a:t>    为了全方位、多层次做好贵单位保险服务工作，我司根据贵单位的需求，进行了细致周密的比较和分析，特量身定做作本建议书供贵公司决策参考。我们殷切希望通过此次合作，能增进双方的了解，为贵单位保驾护航。</a:t>
            </a:r>
            <a:endParaRPr kumimoji="1" lang="zh-CN" altLang="en-US" sz="2000" dirty="0">
              <a:latin typeface="微软雅黑" panose="020B0503020204020204" pitchFamily="34" charset="-122"/>
              <a:ea typeface="微软雅黑" panose="020B0503020204020204" pitchFamily="34" charset="-122"/>
            </a:endParaRPr>
          </a:p>
          <a:p>
            <a:pPr eaLnBrk="1" hangingPunct="1">
              <a:lnSpc>
                <a:spcPct val="120000"/>
              </a:lnSpc>
              <a:spcBef>
                <a:spcPct val="50000"/>
              </a:spcBef>
              <a:defRPr/>
            </a:pPr>
            <a:endParaRPr kumimoji="1"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ct val="50000"/>
              </a:spcBef>
              <a:defRPr/>
            </a:pPr>
            <a:endParaRPr kumimoji="1"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ct val="50000"/>
              </a:spcBef>
              <a:defRPr/>
            </a:pPr>
            <a:r>
              <a:rPr kumimoji="1" lang="en-US" altLang="zh-CN" sz="2000" dirty="0">
                <a:latin typeface="微软雅黑" panose="020B0503020204020204" pitchFamily="34" charset="-122"/>
                <a:ea typeface="微软雅黑" panose="020B0503020204020204" pitchFamily="34" charset="-122"/>
              </a:rPr>
              <a:t>           </a:t>
            </a:r>
            <a:r>
              <a:rPr kumimoji="1" lang="zh-CN" altLang="en-US" sz="2000" dirty="0">
                <a:latin typeface="微软雅黑" panose="020B0503020204020204" pitchFamily="34" charset="-122"/>
                <a:ea typeface="微软雅黑" panose="020B0503020204020204" pitchFamily="34" charset="-122"/>
              </a:rPr>
              <a:t>中国平安财产保险股份有限公司</a:t>
            </a:r>
            <a:endParaRPr kumimoji="1"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ct val="50000"/>
              </a:spcBef>
              <a:defRPr/>
            </a:pPr>
            <a:r>
              <a:rPr kumimoji="1" lang="zh-CN" altLang="en-US" sz="2000" dirty="0">
                <a:latin typeface="微软雅黑" panose="020B0503020204020204" pitchFamily="34" charset="-122"/>
                <a:ea typeface="微软雅黑" panose="020B0503020204020204" pitchFamily="34" charset="-122"/>
              </a:rPr>
              <a:t>                   哈密中心支公司</a:t>
            </a:r>
            <a:r>
              <a:rPr kumimoji="1" lang="zh-CN" altLang="en-US" sz="2000" dirty="0">
                <a:solidFill>
                  <a:srgbClr val="0000FF"/>
                </a:solidFill>
                <a:latin typeface="微软雅黑" panose="020B0503020204020204" pitchFamily="34" charset="-122"/>
                <a:ea typeface="微软雅黑" panose="020B0503020204020204" pitchFamily="34" charset="-122"/>
              </a:rPr>
              <a:t>                     </a:t>
            </a:r>
            <a:endParaRPr kumimoji="1" lang="zh-CN" altLang="en-US" sz="2000" dirty="0">
              <a:latin typeface="微软雅黑" panose="020B0503020204020204" pitchFamily="34" charset="-122"/>
              <a:ea typeface="微软雅黑" panose="020B0503020204020204" pitchFamily="34" charset="-122"/>
            </a:endParaRPr>
          </a:p>
          <a:p>
            <a:pPr eaLnBrk="1" hangingPunct="1">
              <a:lnSpc>
                <a:spcPct val="120000"/>
              </a:lnSpc>
              <a:spcBef>
                <a:spcPct val="0"/>
              </a:spcBef>
              <a:defRPr/>
            </a:pPr>
            <a:r>
              <a:rPr kumimoji="1" lang="zh-CN" altLang="en-US" sz="2000" dirty="0">
                <a:solidFill>
                  <a:srgbClr val="0000FF"/>
                </a:solidFill>
                <a:latin typeface="+mj-ea"/>
                <a:ea typeface="+mj-ea"/>
              </a:rPr>
              <a:t>                              </a:t>
            </a:r>
            <a:endParaRPr kumimoji="1" lang="zh-CN" altLang="en-US" sz="2000"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6"/>
          <p:cNvSpPr>
            <a:spLocks noChangeArrowheads="1"/>
          </p:cNvSpPr>
          <p:nvPr/>
        </p:nvSpPr>
        <p:spPr bwMode="auto">
          <a:xfrm>
            <a:off x="-12994" y="1676164"/>
            <a:ext cx="6746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812800" indent="-508000" algn="l" eaLnBrk="0" hangingPunct="0">
              <a:spcBef>
                <a:spcPct val="0"/>
              </a:spcBef>
              <a:tabLst>
                <a:tab pos="250825" algn="l"/>
                <a:tab pos="812800" algn="l"/>
              </a:tabLst>
              <a:defRPr/>
            </a:pPr>
            <a:r>
              <a:rPr lang="zh-CN" altLang="en-US" sz="1600">
                <a:latin typeface="微软雅黑" panose="020B0503020204020204" pitchFamily="34" charset="-122"/>
                <a:ea typeface="微软雅黑" panose="020B0503020204020204" pitchFamily="34" charset="-122"/>
              </a:rPr>
              <a:t>投保人：</a:t>
            </a:r>
            <a:r>
              <a:rPr lang="zh-CN" altLang="en-US" sz="1600">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哈密中等职业学校</a:t>
            </a:r>
            <a:endParaRPr lang="en-US" altLang="zh-CN" sz="1600">
              <a:latin typeface="微软雅黑" panose="020B0503020204020204" pitchFamily="34" charset="-122"/>
              <a:ea typeface="微软雅黑" panose="020B0503020204020204" pitchFamily="34" charset="-122"/>
            </a:endParaRPr>
          </a:p>
          <a:p>
            <a:pPr marL="812800" indent="-508000" algn="l" eaLnBrk="0" hangingPunct="0">
              <a:spcBef>
                <a:spcPct val="0"/>
              </a:spcBef>
              <a:tabLst>
                <a:tab pos="250825" algn="l"/>
                <a:tab pos="812800" algn="l"/>
              </a:tabLst>
              <a:defRPr/>
            </a:pPr>
            <a:r>
              <a:rPr lang="zh-CN" altLang="en-US" sz="1600">
                <a:latin typeface="微软雅黑" panose="020B0503020204020204" pitchFamily="34" charset="-122"/>
                <a:ea typeface="微软雅黑" panose="020B0503020204020204" pitchFamily="34" charset="-122"/>
              </a:rPr>
              <a:t>保险人</a:t>
            </a:r>
            <a:r>
              <a:rPr lang="zh-CN" altLang="en-US" sz="1600" dirty="0">
                <a:latin typeface="微软雅黑" panose="020B0503020204020204" pitchFamily="34" charset="-122"/>
                <a:ea typeface="微软雅黑" panose="020B0503020204020204" pitchFamily="34" charset="-122"/>
              </a:rPr>
              <a:t>：中国平安财产保险股份有限公司哈密中心支公司</a:t>
            </a:r>
            <a:endParaRPr lang="en-US" altLang="zh-CN" sz="1600" dirty="0">
              <a:latin typeface="微软雅黑" panose="020B0503020204020204" pitchFamily="34" charset="-122"/>
              <a:ea typeface="微软雅黑" panose="020B0503020204020204" pitchFamily="34" charset="-122"/>
            </a:endParaRPr>
          </a:p>
          <a:p>
            <a:pPr marL="812800" indent="-508000" algn="l" eaLnBrk="0" hangingPunct="0">
              <a:spcBef>
                <a:spcPct val="0"/>
              </a:spcBef>
              <a:tabLst>
                <a:tab pos="250825" algn="l"/>
                <a:tab pos="812800" algn="l"/>
              </a:tabLst>
              <a:defRPr/>
            </a:pPr>
            <a:r>
              <a:rPr lang="zh-CN" altLang="en-US" sz="1600" dirty="0">
                <a:latin typeface="微软雅黑" panose="020B0503020204020204" pitchFamily="34" charset="-122"/>
                <a:ea typeface="微软雅黑" panose="020B0503020204020204" pitchFamily="34" charset="-122"/>
              </a:rPr>
              <a:t>投保</a:t>
            </a:r>
            <a:r>
              <a:rPr lang="zh-CN" altLang="en-US" sz="1600">
                <a:latin typeface="微软雅黑" panose="020B0503020204020204" pitchFamily="34" charset="-122"/>
                <a:ea typeface="微软雅黑" panose="020B0503020204020204" pitchFamily="34" charset="-122"/>
              </a:rPr>
              <a:t>人数：</a:t>
            </a:r>
            <a:r>
              <a:rPr lang="en-US" altLang="zh-CN" sz="1600">
                <a:latin typeface="微软雅黑" panose="020B0503020204020204" pitchFamily="34" charset="-122"/>
                <a:ea typeface="微软雅黑" panose="020B0503020204020204" pitchFamily="34" charset="-122"/>
              </a:rPr>
              <a:t>570</a:t>
            </a:r>
            <a:r>
              <a:rPr lang="zh-CN" altLang="en-US" sz="1600">
                <a:latin typeface="微软雅黑" panose="020B0503020204020204" pitchFamily="34" charset="-122"/>
                <a:ea typeface="微软雅黑" panose="020B0503020204020204" pitchFamily="34" charset="-122"/>
              </a:rPr>
              <a:t>人</a:t>
            </a:r>
            <a:endParaRPr lang="zh-CN" altLang="en-US" sz="1600">
              <a:latin typeface="微软雅黑" panose="020B0503020204020204" pitchFamily="34" charset="-122"/>
              <a:ea typeface="微软雅黑" panose="020B0503020204020204" pitchFamily="34" charset="-122"/>
            </a:endParaRPr>
          </a:p>
          <a:p>
            <a:pPr marL="812800" indent="-508000" algn="l" eaLnBrk="0" hangingPunct="0">
              <a:spcBef>
                <a:spcPct val="0"/>
              </a:spcBef>
              <a:tabLst>
                <a:tab pos="250825" algn="l"/>
                <a:tab pos="812800" algn="l"/>
              </a:tabLst>
              <a:defRPr/>
            </a:pPr>
            <a:r>
              <a:rPr lang="zh-CN" altLang="en-US" sz="1600" dirty="0">
                <a:latin typeface="微软雅黑" panose="020B0503020204020204" pitchFamily="34" charset="-122"/>
                <a:ea typeface="微软雅黑" panose="020B0503020204020204" pitchFamily="34" charset="-122"/>
              </a:rPr>
              <a:t>保险期限：</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个月</a:t>
            </a:r>
            <a:endParaRPr lang="zh-CN" altLang="en-US" sz="1600" dirty="0">
              <a:latin typeface="微软雅黑" panose="020B0503020204020204" pitchFamily="34" charset="-122"/>
              <a:ea typeface="微软雅黑" panose="020B0503020204020204" pitchFamily="34" charset="-122"/>
            </a:endParaRPr>
          </a:p>
        </p:txBody>
      </p:sp>
      <p:sp>
        <p:nvSpPr>
          <p:cNvPr id="4100" name="Text Box 209"/>
          <p:cNvSpPr txBox="1">
            <a:spLocks noChangeArrowheads="1"/>
          </p:cNvSpPr>
          <p:nvPr/>
        </p:nvSpPr>
        <p:spPr bwMode="auto">
          <a:xfrm>
            <a:off x="288032" y="2667290"/>
            <a:ext cx="51816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楷体_GB2312" pitchFamily="49" charset="-122"/>
                <a:ea typeface="楷体_GB2312" pitchFamily="49" charset="-122"/>
              </a:defRPr>
            </a:lvl1pPr>
            <a:lvl2pPr marL="742950" indent="-285750" eaLnBrk="0" hangingPunct="0">
              <a:defRPr>
                <a:solidFill>
                  <a:schemeClr val="tx1"/>
                </a:solidFill>
                <a:latin typeface="楷体_GB2312" pitchFamily="49" charset="-122"/>
                <a:ea typeface="楷体_GB2312" pitchFamily="49" charset="-122"/>
              </a:defRPr>
            </a:lvl2pPr>
            <a:lvl3pPr marL="1143000" indent="-228600" eaLnBrk="0" hangingPunct="0">
              <a:defRPr>
                <a:solidFill>
                  <a:schemeClr val="tx1"/>
                </a:solidFill>
                <a:latin typeface="楷体_GB2312" pitchFamily="49" charset="-122"/>
                <a:ea typeface="楷体_GB2312" pitchFamily="49" charset="-122"/>
              </a:defRPr>
            </a:lvl3pPr>
            <a:lvl4pPr marL="1600200" indent="-228600" eaLnBrk="0" hangingPunct="0">
              <a:defRPr>
                <a:solidFill>
                  <a:schemeClr val="tx1"/>
                </a:solidFill>
                <a:latin typeface="楷体_GB2312" pitchFamily="49" charset="-122"/>
                <a:ea typeface="楷体_GB2312" pitchFamily="49" charset="-122"/>
              </a:defRPr>
            </a:lvl4pPr>
            <a:lvl5pPr marL="2057400" indent="-228600" eaLnBrk="0" hangingPunct="0">
              <a:defRPr>
                <a:solidFill>
                  <a:schemeClr val="tx1"/>
                </a:solidFill>
                <a:latin typeface="楷体_GB2312" pitchFamily="49" charset="-122"/>
                <a:ea typeface="楷体_GB2312" pitchFamily="49" charset="-122"/>
              </a:defRPr>
            </a:lvl5pPr>
            <a:lvl6pPr marL="25146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6pPr>
            <a:lvl7pPr marL="29718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7pPr>
            <a:lvl8pPr marL="34290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8pPr>
            <a:lvl9pPr marL="3886200" indent="-228600" algn="ctr" eaLnBrk="0" fontAlgn="base" hangingPunct="0">
              <a:spcBef>
                <a:spcPct val="20000"/>
              </a:spcBef>
              <a:spcAft>
                <a:spcPct val="0"/>
              </a:spcAft>
              <a:defRPr>
                <a:solidFill>
                  <a:schemeClr val="tx1"/>
                </a:solidFill>
                <a:latin typeface="楷体_GB2312" pitchFamily="49" charset="-122"/>
                <a:ea typeface="楷体_GB2312" pitchFamily="49" charset="-122"/>
              </a:defRPr>
            </a:lvl9pPr>
          </a:lstStyle>
          <a:p>
            <a:pPr algn="l">
              <a:spcBef>
                <a:spcPct val="0"/>
              </a:spcBef>
              <a:defRPr/>
            </a:pPr>
            <a:r>
              <a:rPr lang="zh-CN" altLang="en-US" b="1">
                <a:solidFill>
                  <a:srgbClr val="F94A13"/>
                </a:solidFill>
                <a:latin typeface="微软雅黑" panose="020B0503020204020204" pitchFamily="34" charset="-122"/>
                <a:ea typeface="微软雅黑" panose="020B0503020204020204" pitchFamily="34" charset="-122"/>
                <a:cs typeface="Times New Roman" panose="02020603050405020304" pitchFamily="18" charset="0"/>
              </a:rPr>
              <a:t>保障</a:t>
            </a:r>
            <a:r>
              <a:rPr lang="zh-CN" altLang="en-US" b="1" dirty="0">
                <a:solidFill>
                  <a:srgbClr val="F94A13"/>
                </a:solidFill>
                <a:latin typeface="微软雅黑" panose="020B0503020204020204" pitchFamily="34" charset="-122"/>
                <a:ea typeface="微软雅黑" panose="020B0503020204020204" pitchFamily="34" charset="-122"/>
                <a:cs typeface="Times New Roman" panose="02020603050405020304" pitchFamily="18" charset="0"/>
              </a:rPr>
              <a:t>方案</a:t>
            </a:r>
            <a:r>
              <a:rPr lang="zh-CN" altLang="en-US" b="1">
                <a:solidFill>
                  <a:srgbClr val="F94A13"/>
                </a:solidFill>
                <a:latin typeface="微软雅黑" panose="020B0503020204020204" pitchFamily="34" charset="-122"/>
                <a:ea typeface="微软雅黑" panose="020B0503020204020204" pitchFamily="34" charset="-122"/>
                <a:cs typeface="Times New Roman" panose="02020603050405020304" pitchFamily="18" charset="0"/>
              </a:rPr>
              <a:t>一</a:t>
            </a:r>
            <a:r>
              <a:rPr lang="en-US" altLang="zh-CN" sz="2000" b="1">
                <a:solidFill>
                  <a:srgbClr val="F94A13"/>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a:solidFill>
                <a:srgbClr val="F94A1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AutoShape 279"/>
          <p:cNvSpPr>
            <a:spLocks noChangeArrowheads="1"/>
          </p:cNvSpPr>
          <p:nvPr/>
        </p:nvSpPr>
        <p:spPr bwMode="auto">
          <a:xfrm>
            <a:off x="1752600" y="929430"/>
            <a:ext cx="3352800" cy="609600"/>
          </a:xfrm>
          <a:prstGeom prst="roundRect">
            <a:avLst>
              <a:gd name="adj" fmla="val 16667"/>
            </a:avLst>
          </a:prstGeom>
          <a:solidFill>
            <a:srgbClr val="FF6600"/>
          </a:solidFill>
          <a:ln w="9525">
            <a:noFill/>
            <a:round/>
          </a:ln>
          <a:effectLst>
            <a:prstShdw prst="shdw17" dist="17961" dir="2700000">
              <a:srgbClr val="FF6600">
                <a:gamma/>
                <a:shade val="60000"/>
                <a:invGamma/>
              </a:srgbClr>
            </a:prstShdw>
          </a:effectLst>
        </p:spPr>
        <p:txBody>
          <a:bodyPr wrap="none" anchor="ctr"/>
          <a:lstStyle/>
          <a:p>
            <a:pPr>
              <a:spcBef>
                <a:spcPct val="0"/>
              </a:spcBef>
              <a:defRPr/>
            </a:pPr>
            <a:r>
              <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保障方案</a:t>
            </a:r>
            <a:endParaRPr lang="zh-CN" altLang="en-US" sz="38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96795" y="5266071"/>
            <a:ext cx="6761205" cy="2331720"/>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特别约定：</a:t>
            </a:r>
            <a:endParaRPr lang="zh-CN" altLang="en-US" sz="1400" dirty="0">
              <a:latin typeface="微软雅黑" panose="020B0503020204020204" pitchFamily="34" charset="-122"/>
              <a:ea typeface="微软雅黑" panose="020B0503020204020204" pitchFamily="34" charset="-122"/>
            </a:endParaRPr>
          </a:p>
          <a:p>
            <a:pPr algn="l"/>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被保险人因遭受意外伤害事故并在二级及二级以上公立医院进行治疗。本公司就其事故发生之日起一百八十天内实际支出的合理医疗费用</a:t>
            </a:r>
            <a:r>
              <a:rPr lang="zh-CN" altLang="en-US" sz="1400">
                <a:latin typeface="微软雅黑" panose="020B0503020204020204" pitchFamily="34" charset="-122"/>
                <a:ea typeface="微软雅黑" panose="020B0503020204020204" pitchFamily="34" charset="-122"/>
              </a:rPr>
              <a:t>超过人民币</a:t>
            </a:r>
            <a:r>
              <a:rPr lang="en-US" altLang="zh-CN" sz="1400">
                <a:latin typeface="微软雅黑" panose="020B0503020204020204" pitchFamily="34" charset="-122"/>
                <a:ea typeface="微软雅黑" panose="020B0503020204020204" pitchFamily="34" charset="-122"/>
              </a:rPr>
              <a:t>100</a:t>
            </a:r>
            <a:r>
              <a:rPr lang="zh-CN" altLang="en-US" sz="1400">
                <a:latin typeface="微软雅黑" panose="020B0503020204020204" pitchFamily="34" charset="-122"/>
                <a:ea typeface="微软雅黑" panose="020B0503020204020204" pitchFamily="34" charset="-122"/>
              </a:rPr>
              <a:t>元部分按</a:t>
            </a:r>
            <a:r>
              <a:rPr lang="en-US" altLang="zh-CN" sz="1400">
                <a:latin typeface="微软雅黑" panose="020B0503020204020204" pitchFamily="34" charset="-122"/>
                <a:ea typeface="微软雅黑" panose="020B0503020204020204" pitchFamily="34" charset="-122"/>
              </a:rPr>
              <a:t>80</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的比例给付意外伤害医疗保险金。</a:t>
            </a:r>
            <a:endParaRPr lang="zh-CN" altLang="en-US" sz="1400" dirty="0">
              <a:latin typeface="微软雅黑" panose="020B0503020204020204" pitchFamily="34" charset="-122"/>
              <a:ea typeface="微软雅黑" panose="020B0503020204020204" pitchFamily="34" charset="-122"/>
            </a:endParaRPr>
          </a:p>
          <a:p>
            <a:pPr algn="l"/>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保险期间内，被保险人因遭受意外伤害事故，并自事故发生之日起一百八十日内因该事故在二级及二级以上公立医院进行治疗，保险人就被保险人的合理住院天数，扣除免赔</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天，按照</a:t>
            </a:r>
            <a:r>
              <a:rPr lang="zh-CN" altLang="en-US" sz="1400">
                <a:latin typeface="微软雅黑" panose="020B0503020204020204" pitchFamily="34" charset="-122"/>
                <a:ea typeface="微软雅黑" panose="020B0503020204020204" pitchFamily="34" charset="-122"/>
              </a:rPr>
              <a:t>日额</a:t>
            </a:r>
            <a:r>
              <a:rPr lang="en-US" altLang="zh-CN" sz="1400">
                <a:latin typeface="微软雅黑" panose="020B0503020204020204" pitchFamily="34" charset="-122"/>
                <a:ea typeface="微软雅黑" panose="020B0503020204020204" pitchFamily="34" charset="-122"/>
              </a:rPr>
              <a:t>100</a:t>
            </a:r>
            <a:r>
              <a:rPr lang="zh-CN" altLang="en-US" sz="1400" dirty="0">
                <a:latin typeface="微软雅黑" panose="020B0503020204020204" pitchFamily="34" charset="-122"/>
                <a:ea typeface="微软雅黑" panose="020B0503020204020204" pitchFamily="34" charset="-122"/>
              </a:rPr>
              <a:t>元给付意外伤害住院津贴。在保险期间内被保险人多次遭受意外伤害事故进行住院治疗，保险人就每次事故给付意外伤害住院津贴保险金的天数以</a:t>
            </a:r>
            <a:r>
              <a:rPr lang="en-US" altLang="zh-CN" sz="1400" dirty="0">
                <a:latin typeface="微软雅黑" panose="020B0503020204020204" pitchFamily="34" charset="-122"/>
                <a:ea typeface="微软雅黑" panose="020B0503020204020204" pitchFamily="34" charset="-122"/>
              </a:rPr>
              <a:t>90</a:t>
            </a:r>
            <a:r>
              <a:rPr lang="zh-CN" altLang="en-US" sz="1400" dirty="0">
                <a:latin typeface="微软雅黑" panose="020B0503020204020204" pitchFamily="34" charset="-122"/>
                <a:ea typeface="微软雅黑" panose="020B0503020204020204" pitchFamily="34" charset="-122"/>
              </a:rPr>
              <a:t>天为限，当累计给付天数达到</a:t>
            </a:r>
            <a:r>
              <a:rPr lang="en-US" altLang="zh-CN" sz="1400" dirty="0">
                <a:latin typeface="微软雅黑" panose="020B0503020204020204" pitchFamily="34" charset="-122"/>
                <a:ea typeface="微软雅黑" panose="020B0503020204020204" pitchFamily="34" charset="-122"/>
              </a:rPr>
              <a:t>180</a:t>
            </a:r>
            <a:r>
              <a:rPr lang="zh-CN" altLang="en-US" sz="1400" dirty="0">
                <a:latin typeface="微软雅黑" panose="020B0503020204020204" pitchFamily="34" charset="-122"/>
                <a:ea typeface="微软雅黑" panose="020B0503020204020204" pitchFamily="34" charset="-122"/>
              </a:rPr>
              <a:t>天时，本附加保险合同对被保险人的保险责任终止。</a:t>
            </a:r>
            <a:endParaRPr lang="zh-CN" altLang="en-US" sz="1400"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1"/>
            </p:custDataLst>
          </p:nvPr>
        </p:nvGraphicFramePr>
        <p:xfrm>
          <a:off x="762000" y="3369310"/>
          <a:ext cx="4921250" cy="1008380"/>
        </p:xfrm>
        <a:graphic>
          <a:graphicData uri="http://schemas.openxmlformats.org/drawingml/2006/table">
            <a:tbl>
              <a:tblPr/>
              <a:tblGrid>
                <a:gridCol w="1981835"/>
                <a:gridCol w="1680845"/>
                <a:gridCol w="1258570"/>
              </a:tblGrid>
              <a:tr h="361950">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意外身故</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伤残</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意外医疗</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保费</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元</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人</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64643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265113" y="692456"/>
            <a:ext cx="6324599" cy="7035772"/>
          </a:xfrm>
          <a:prstGeom prst="rect">
            <a:avLst/>
          </a:prstGeom>
          <a:noFill/>
        </p:spPr>
        <p:txBody>
          <a:bodyPr wrap="square">
            <a:spAutoFit/>
          </a:bodyPr>
          <a:lstStyle/>
          <a:p>
            <a:endParaRPr lang="en-US" altLang="zh-CN" sz="12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平安产险意外伤害保险（</a:t>
            </a:r>
            <a:r>
              <a:rPr lang="en-US" altLang="zh-CN" sz="2000" b="1" dirty="0">
                <a:latin typeface="微软雅黑" panose="020B0503020204020204" pitchFamily="34" charset="-122"/>
                <a:ea typeface="微软雅黑" panose="020B0503020204020204" pitchFamily="34" charset="-122"/>
              </a:rPr>
              <a:t>C </a:t>
            </a:r>
            <a:r>
              <a:rPr lang="zh-CN" altLang="en-US" sz="2000" b="1" dirty="0">
                <a:latin typeface="微软雅黑" panose="020B0503020204020204" pitchFamily="34" charset="-122"/>
                <a:ea typeface="微软雅黑" panose="020B0503020204020204" pitchFamily="34" charset="-122"/>
              </a:rPr>
              <a:t>款）条款</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保险责任</a:t>
            </a:r>
            <a:endParaRPr lang="en-US" altLang="zh-CN" sz="2000" b="1" dirty="0">
              <a:latin typeface="微软雅黑" panose="020B0503020204020204" pitchFamily="34" charset="-122"/>
              <a:ea typeface="微软雅黑" panose="020B0503020204020204" pitchFamily="34" charset="-122"/>
            </a:endParaRPr>
          </a:p>
          <a:p>
            <a:pPr algn="l"/>
            <a:r>
              <a:rPr lang="zh-CN" altLang="en-US" sz="1200" dirty="0">
                <a:latin typeface="微软雅黑" panose="020B0503020204020204" pitchFamily="34" charset="-122"/>
                <a:ea typeface="微软雅黑" panose="020B0503020204020204" pitchFamily="34" charset="-122"/>
              </a:rPr>
              <a:t>在保险期间内，被保险人因遭受意外伤害事故导致身故或伤残的，保险人依照 下列约定给付保险金，且给付各项保险金之和不超过保险金额。 （一）身故保险责任 在保险期间内，被保险人遭受意外伤害事故，并自事故发生之日起一百八十日内因该事 故身故的，保险人按意外伤害保险金额给付身故保险金，保险人给付身故保险金后，对该被 保险人的保险责任终止。 被保险人因遭受意外伤害事故且自该事故发生日起下落不明，后经人民法院宣告死亡的， 保险人按意外伤害保险金额给付身故保险金。但若被保险人被宣告死亡后生还的，保险金 受领人应于知道或应当知道被保险人生还后三十日内退还保险人给付的身故保险金。 被保险人身故前保险人已给付第（二）款约定的伤残保险金的，身故保险金应扣除已 给付的伤残保险金。 （二）伤残保险责任 在保险期间内，被保险人遭受意外伤害事故，并自该事故发生之日起一百八十日内因该 事故造成</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人身保险伤残评定标准及代码</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（标准编号为 </a:t>
            </a:r>
            <a:r>
              <a:rPr lang="en-US" altLang="zh-CN" sz="1200" dirty="0">
                <a:latin typeface="微软雅黑" panose="020B0503020204020204" pitchFamily="34" charset="-122"/>
                <a:ea typeface="微软雅黑" panose="020B0503020204020204" pitchFamily="34" charset="-122"/>
              </a:rPr>
              <a:t>JR/T0083—2013</a:t>
            </a:r>
            <a:r>
              <a:rPr lang="zh-CN" altLang="en-US" sz="1200" dirty="0">
                <a:latin typeface="微软雅黑" panose="020B0503020204020204" pitchFamily="34" charset="-122"/>
                <a:ea typeface="微软雅黑" panose="020B0503020204020204" pitchFamily="34" charset="-122"/>
              </a:rPr>
              <a:t>，下简称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伤残评 定标准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）所列伤残之一的，保险人按</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伤残评定标准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所列给付比例乘以意外伤害保险金 额给付伤残保险金。如第一百八十日治疗仍未结束的，按当日的身体情况进行伤残鉴定，并 据此给付伤残保险金。 （</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）当同一保险事故造成两处或两处以上伤残时，应首先对各处伤残程度分别进行评 定，如果几处伤残等级不同，以最重的伤残等级作为最终的评定结论；如果两处或两处以上 伤残等级相同，伤残等级在原评定基础上最多晋升一级，最高晋升至第一级。同一部位和性 质的伤残，不应采用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伤残评定标准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条文两条或以上或者同一条文两次或以上进行评定。 （</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）被保险人如在本次意外伤害事故之前已有伤残，保险人按合并后的伤残程度在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伤 残评定标准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中所对应的给付比例给付伤残保险金，但应扣除原有伤残程度在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伤残评定 标准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所对应的伤残保险金。 </a:t>
            </a:r>
            <a:endParaRPr lang="en-US" altLang="zh-CN" sz="1200" dirty="0">
              <a:latin typeface="微软雅黑" panose="020B0503020204020204" pitchFamily="34" charset="-122"/>
              <a:ea typeface="微软雅黑" panose="020B0503020204020204" pitchFamily="34" charset="-122"/>
            </a:endParaRPr>
          </a:p>
          <a:p>
            <a:pPr algn="l"/>
            <a:endParaRPr lang="en-US" altLang="zh-CN" sz="12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责任免除 </a:t>
            </a:r>
            <a:endParaRPr lang="en-US" altLang="zh-CN" sz="2000" b="1" dirty="0">
              <a:latin typeface="微软雅黑" panose="020B0503020204020204" pitchFamily="34" charset="-122"/>
              <a:ea typeface="微软雅黑" panose="020B0503020204020204" pitchFamily="34" charset="-122"/>
            </a:endParaRPr>
          </a:p>
          <a:p>
            <a:pPr algn="l"/>
            <a:r>
              <a:rPr lang="zh-CN" altLang="en-US" sz="1200" dirty="0">
                <a:latin typeface="微软雅黑" panose="020B0503020204020204" pitchFamily="34" charset="-122"/>
                <a:ea typeface="微软雅黑" panose="020B0503020204020204" pitchFamily="34" charset="-122"/>
              </a:rPr>
              <a:t>因下列原因造成被保险人身故或伤残的，保险人不承担给付保险金责任： （一）投保人、被保险人的故意行为； （二）被保险人自致伤害或自杀，但被保险人自杀时为无民事行为能力人的除外； （三）因被保险人挑衅或故意行为而导致的打斗、被袭击或被谋杀； （四）被保险人妊娠、流产、分娩、疾病、药物过敏、中暑、猝死； （五）被保险人接受整容手术及其他内、外科手术； （六）被保险人未遵医嘱，私自服用、涂用、注射药物； （七）核爆炸、核辐射或核污染； （八）恐怖袭击； （九）被保险人犯罪或拒捕； （十）被保险人从事高风险运动或参加职业或半职业体育运动。 第七条 被保险人在下列期间遭受伤害导致身故或伤残的，保险人也不承担给付保险金 责任： （一）战争、军事行动、暴动或武装叛乱期间； （二）被保险人主动吸食或注射毒品期间； （三）被保险人酒后驾车、无有效驾驶证驾驶或驾驶无有效行驶证的机动车期间。</a:t>
            </a:r>
            <a:endParaRPr lang="zh-CN" altLang="en-US" sz="1200"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608013" y="838200"/>
            <a:ext cx="5638800" cy="6974217"/>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平安产险附加意外伤害医疗费用补偿保险条款</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保险责任 </a:t>
            </a:r>
            <a:endParaRPr lang="en-US" altLang="zh-CN" sz="2000" b="1" dirty="0">
              <a:latin typeface="微软雅黑" panose="020B0503020204020204" pitchFamily="34" charset="-122"/>
              <a:ea typeface="微软雅黑" panose="020B0503020204020204" pitchFamily="34" charset="-122"/>
            </a:endParaRPr>
          </a:p>
          <a:p>
            <a:pPr algn="l"/>
            <a:r>
              <a:rPr lang="zh-CN" altLang="en-US" sz="1200" dirty="0">
                <a:latin typeface="微软雅黑" panose="020B0503020204020204" pitchFamily="34" charset="-122"/>
                <a:ea typeface="微软雅黑" panose="020B0503020204020204" pitchFamily="34" charset="-122"/>
              </a:rPr>
              <a:t>在保险期间内，在保险合同约定投保的地域范围内，被保险人遭受意外伤害 事故，并因此在符合本条款释义的医院（以下简称“释义医院”）进行治疗，对于被保险人 自事故发生之日起一百八十日内实际支出的按照当地社会医疗保险或其他公费医疗主管部 门规定可报销的、必要的、合理的医疗费用，保险人按照保险单载明的免赔额及给付比例 给付意外伤害医疗保险金。 被保险人无论一次或多次遭受意外伤害事故，保险人均按照本附加险合同的约定分别给 付医疗保险金，但累计给付金额以被保险人的意外伤害医疗保险金额为限，累计给付金额 达到意外伤害医疗保险金额时，对该被保险人的该项保险责任终止。 除另有约定外，当保险期间结束时，被保险人必须继续接受治疗的，保险人继续承担最 高九十天（若保险合同另有约定的，以保险单载明为准）的保险责任，但累计给付金额达 到意外伤害医疗保险金额时，对该被保险人的该项保险责任终止。</a:t>
            </a:r>
            <a:endParaRPr lang="en-US" altLang="zh-CN" sz="12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责任免除 </a:t>
            </a:r>
            <a:endParaRPr lang="en-US" altLang="zh-CN" sz="2000" b="1" dirty="0">
              <a:latin typeface="微软雅黑" panose="020B0503020204020204" pitchFamily="34" charset="-122"/>
              <a:ea typeface="微软雅黑" panose="020B0503020204020204" pitchFamily="34" charset="-122"/>
            </a:endParaRPr>
          </a:p>
          <a:p>
            <a:pPr algn="l"/>
            <a:r>
              <a:rPr lang="zh-CN" altLang="en-US" sz="1200" dirty="0">
                <a:latin typeface="微软雅黑" panose="020B0503020204020204" pitchFamily="34" charset="-122"/>
                <a:ea typeface="微软雅黑" panose="020B0503020204020204" pitchFamily="34" charset="-122"/>
              </a:rPr>
              <a:t>因下列原因造成被保险人医疗费用支出的，保险人不承担给付保险金责任： （一）投保人、被保险人的故意行为； （二）被保险人自致伤害或自杀，但被保险人自杀时为无民事行为能力人的除外； （三）因被保险人挑衅或故意行为而导致的打斗、被袭击或被谋杀； （四）被保险人发生疾病、药物过敏、中暑、猝死； （五）被保险人接受整容手术及其他内、外科手术，但因保险事故导致的合理治疗不 在此限； （六）核爆炸、核辐射或核污染； （七）被保险人犯罪或拒捕； （八）被保险人从事高风险运动或参加职业或半职业体育运动。 第五条 被保险人在下列期间遭受伤害导致医疗费用支出的，保险人也不承担给付保 险金责任： （一）被保险人发生意外伤害事故时，其所在国家或地区处于战争、军事行动、暴动 或武装叛乱期间； （二）被保险人主动吸食或注射毒品期间； （三）被保险人酒后驾车、无有效驾驶证驾驶或驾驶无有效行驶证的机动车期间。 第六条 下列费用，保险人不承担给付保险金责任： （一）对于就诊医院所在地社会医疗保险或其他公费医疗管理部门规定的不可报销的 诊疗项目和药品费用，以及可报销但需个人自费的个人自费部分费用，保险人不承担赔偿 责任；（个人自费，包括个人自付、个人自行承担） （二）因任何原因造成的椎间盘膨出和突出而造成被保险人支出的医疗费用； （三）因妊娠、流产、分娩而支出的医疗费用； （四）营养费、康复费、辅助器具费、整容费、美容费、修复手术费、牙齿整形费、 牙齿修复费、镶牙费、护理费、交通费、伙食费、误工费、丧葬费； （五）保险合同载明的免赔额或按免赔率折算的免赔额。 </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228600" y="762000"/>
          <a:ext cx="6172200" cy="3810000"/>
        </p:xfrm>
        <a:graphic>
          <a:graphicData uri="http://schemas.openxmlformats.org/drawingml/2006/table">
            <a:tbl>
              <a:tblPr firstRow="1" firstCol="1" bandRow="1">
                <a:tableStyleId>{2D5ABB26-0587-4C30-8999-92F81FD0307C}</a:tableStyleId>
              </a:tblPr>
              <a:tblGrid>
                <a:gridCol w="6172200"/>
              </a:tblGrid>
              <a:tr h="3017838">
                <a:tc>
                  <a:txBody>
                    <a:bodyPr/>
                    <a:lstStyle/>
                    <a:p>
                      <a:pPr algn="ctr">
                        <a:spcAft>
                          <a:spcPts val="0"/>
                        </a:spcAft>
                      </a:pPr>
                      <a:r>
                        <a:rPr lang="zh-CN" sz="3400" dirty="0">
                          <a:effectLst/>
                          <a:latin typeface="微软雅黑" panose="020B0503020204020204" pitchFamily="34" charset="-122"/>
                          <a:ea typeface="微软雅黑" panose="020B0503020204020204" pitchFamily="34" charset="-122"/>
                        </a:rPr>
                        <a:t>人身保险伤残评定标准</a:t>
                      </a:r>
                      <a:r>
                        <a:rPr lang="zh-CN" altLang="en-US" sz="3400" dirty="0">
                          <a:effectLst/>
                          <a:latin typeface="微软雅黑" panose="020B0503020204020204" pitchFamily="34" charset="-122"/>
                          <a:ea typeface="微软雅黑" panose="020B0503020204020204" pitchFamily="34" charset="-122"/>
                        </a:rPr>
                        <a:t>（十级）</a:t>
                      </a:r>
                      <a:endParaRPr lang="en-US" altLang="zh-CN" sz="3400" dirty="0">
                        <a:effectLst/>
                        <a:latin typeface="微软雅黑" panose="020B0503020204020204" pitchFamily="34" charset="-122"/>
                        <a:ea typeface="微软雅黑" panose="020B0503020204020204" pitchFamily="34" charset="-122"/>
                      </a:endParaRPr>
                    </a:p>
                    <a:p>
                      <a:pPr algn="l">
                        <a:spcAft>
                          <a:spcPts val="0"/>
                        </a:spcAft>
                      </a:pPr>
                      <a:endParaRPr lang="zh-CN" altLang="zh-CN" sz="1800" dirty="0">
                        <a:effectLst/>
                        <a:latin typeface="微软雅黑" panose="020B0503020204020204" pitchFamily="34" charset="-122"/>
                        <a:ea typeface="微软雅黑" panose="020B0503020204020204" pitchFamily="34" charset="-122"/>
                      </a:endParaRPr>
                    </a:p>
                    <a:p>
                      <a:pPr algn="ctr">
                        <a:spcAft>
                          <a:spcPts val="0"/>
                        </a:spcAft>
                      </a:pPr>
                      <a:r>
                        <a:rPr lang="zh-CN" altLang="zh-CN" sz="1800" cap="all" dirty="0">
                          <a:effectLst/>
                          <a:latin typeface="微软雅黑" panose="020B0503020204020204" pitchFamily="34" charset="-122"/>
                          <a:ea typeface="微软雅黑" panose="020B0503020204020204" pitchFamily="34" charset="-122"/>
                        </a:rPr>
                        <a:t>中国保险行业协会、中国法医学会</a:t>
                      </a:r>
                      <a:endParaRPr lang="zh-CN" altLang="zh-CN" sz="1800" dirty="0">
                        <a:effectLst/>
                        <a:latin typeface="微软雅黑" panose="020B0503020204020204" pitchFamily="34" charset="-122"/>
                        <a:ea typeface="微软雅黑" panose="020B0503020204020204" pitchFamily="34" charset="-122"/>
                      </a:endParaRPr>
                    </a:p>
                    <a:p>
                      <a:pPr algn="ctr">
                        <a:spcAft>
                          <a:spcPts val="0"/>
                        </a:spcAft>
                      </a:pPr>
                      <a:r>
                        <a:rPr lang="zh-CN" altLang="zh-CN" sz="1800" cap="all" dirty="0">
                          <a:effectLst/>
                          <a:latin typeface="微软雅黑" panose="020B0503020204020204" pitchFamily="34" charset="-122"/>
                          <a:ea typeface="微软雅黑" panose="020B0503020204020204" pitchFamily="34" charset="-122"/>
                        </a:rPr>
                        <a:t>联合发布</a:t>
                      </a:r>
                      <a:endParaRPr lang="en-US" altLang="zh-CN" sz="1800" cap="all" dirty="0">
                        <a:effectLst/>
                        <a:latin typeface="微软雅黑" panose="020B0503020204020204" pitchFamily="34" charset="-122"/>
                        <a:ea typeface="微软雅黑" panose="020B0503020204020204" pitchFamily="34" charset="-122"/>
                      </a:endParaRPr>
                    </a:p>
                    <a:p>
                      <a:pPr algn="l">
                        <a:spcAft>
                          <a:spcPts val="0"/>
                        </a:spcAft>
                      </a:pPr>
                      <a:endParaRPr lang="en-US" altLang="zh-CN" sz="1800" kern="1200" dirty="0">
                        <a:solidFill>
                          <a:schemeClr val="tx1"/>
                        </a:solidFill>
                        <a:effectLst/>
                        <a:latin typeface="微软雅黑" panose="020B0503020204020204" pitchFamily="34" charset="-122"/>
                        <a:ea typeface="微软雅黑" panose="020B0503020204020204" pitchFamily="34" charset="-122"/>
                        <a:cs typeface="+mn-cs"/>
                      </a:endParaRPr>
                    </a:p>
                    <a:p>
                      <a:pPr algn="l">
                        <a:spcAft>
                          <a:spcPts val="0"/>
                        </a:spcAft>
                      </a:pPr>
                      <a:endParaRPr lang="en-US" altLang="zh-CN" sz="1800" kern="1200" dirty="0">
                        <a:solidFill>
                          <a:schemeClr val="tx1"/>
                        </a:solidFill>
                        <a:effectLst/>
                        <a:latin typeface="微软雅黑" panose="020B0503020204020204" pitchFamily="34" charset="-122"/>
                        <a:ea typeface="微软雅黑" panose="020B0503020204020204" pitchFamily="34" charset="-122"/>
                        <a:cs typeface="+mn-cs"/>
                      </a:endParaRPr>
                    </a:p>
                    <a:p>
                      <a:pPr algn="l">
                        <a:spcAft>
                          <a:spcPts val="0"/>
                        </a:spcAft>
                      </a:pP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zh-CN" sz="1800" kern="1200" dirty="0">
                          <a:solidFill>
                            <a:schemeClr val="tx1"/>
                          </a:solidFill>
                          <a:effectLst/>
                          <a:latin typeface="微软雅黑" panose="020B0503020204020204" pitchFamily="34" charset="-122"/>
                          <a:ea typeface="微软雅黑" panose="020B0503020204020204" pitchFamily="34" charset="-122"/>
                          <a:cs typeface="+mn-cs"/>
                        </a:rPr>
                        <a:t>人身保险伤残评定标准（行业标准）</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细分为</a:t>
                      </a: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10</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个级别，共计</a:t>
                      </a: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281</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项评定标准。</a:t>
                      </a:r>
                      <a:endParaRPr lang="en-US" altLang="zh-CN" sz="1800" kern="1200" dirty="0">
                        <a:solidFill>
                          <a:schemeClr val="tx1"/>
                        </a:solidFill>
                        <a:effectLst/>
                        <a:latin typeface="微软雅黑" panose="020B0503020204020204" pitchFamily="34" charset="-122"/>
                        <a:ea typeface="微软雅黑" panose="020B0503020204020204" pitchFamily="34" charset="-122"/>
                        <a:cs typeface="+mn-cs"/>
                      </a:endParaRPr>
                    </a:p>
                    <a:p>
                      <a:pPr algn="l">
                        <a:spcAft>
                          <a:spcPts val="0"/>
                        </a:spcAft>
                      </a:pP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标准对功能和残疾进行了分类和分级，人身保险伤残程度划分为一至十级，最重为第一级，最轻为第十级。人身保险伤残程度等级相对应的保险金给付比例分为十档，伤残程度第一级对应的保险金给付比例为</a:t>
                      </a: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100%</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，伤残程度第十级对应的保险金给付比例为</a:t>
                      </a: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10%</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，每级相差</a:t>
                      </a:r>
                      <a:r>
                        <a:rPr lang="en-US" altLang="zh-CN" sz="1800" kern="1200" dirty="0">
                          <a:solidFill>
                            <a:schemeClr val="tx1"/>
                          </a:solidFill>
                          <a:effectLst/>
                          <a:latin typeface="微软雅黑" panose="020B0503020204020204" pitchFamily="34" charset="-122"/>
                          <a:ea typeface="微软雅黑" panose="020B0503020204020204" pitchFamily="34" charset="-122"/>
                          <a:cs typeface="+mn-cs"/>
                        </a:rPr>
                        <a:t>10%</a:t>
                      </a:r>
                      <a:r>
                        <a:rPr lang="zh-CN" altLang="en-US" sz="1800" kern="120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1800" kern="1200" dirty="0">
                        <a:solidFill>
                          <a:schemeClr val="tx1"/>
                        </a:solidFill>
                        <a:effectLst/>
                        <a:latin typeface="微软雅黑" panose="020B0503020204020204" pitchFamily="34" charset="-122"/>
                        <a:ea typeface="微软雅黑" panose="020B0503020204020204" pitchFamily="34" charset="-122"/>
                        <a:cs typeface="+mn-cs"/>
                      </a:endParaRPr>
                    </a:p>
                  </a:txBody>
                  <a:tcPr marL="64674" marR="64674" marT="0" marB="0" anchor="ctr"/>
                </a:tc>
              </a:tr>
            </a:tbl>
          </a:graphicData>
        </a:graphic>
      </p:graphicFrame>
      <p:pic>
        <p:nvPicPr>
          <p:cNvPr id="10" name="图片 9"/>
          <p:cNvPicPr>
            <a:picLocks noChangeAspect="1"/>
          </p:cNvPicPr>
          <p:nvPr/>
        </p:nvPicPr>
        <p:blipFill>
          <a:blip r:embed="rId1"/>
          <a:stretch>
            <a:fillRect/>
          </a:stretch>
        </p:blipFill>
        <p:spPr>
          <a:xfrm>
            <a:off x="76200" y="5105400"/>
            <a:ext cx="6705600" cy="14905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7" descr="b_36860_EPS_20090721230814"/>
          <p:cNvPicPr>
            <a:picLocks noChangeAspect="1" noChangeArrowheads="1"/>
          </p:cNvPicPr>
          <p:nvPr/>
        </p:nvPicPr>
        <p:blipFill>
          <a:blip r:embed="rId1" cstate="print"/>
          <a:srcRect/>
          <a:stretch>
            <a:fillRect/>
          </a:stretch>
        </p:blipFill>
        <p:spPr bwMode="auto">
          <a:xfrm>
            <a:off x="2743200" y="5602288"/>
            <a:ext cx="4114800" cy="3236912"/>
          </a:xfrm>
          <a:prstGeom prst="rect">
            <a:avLst/>
          </a:prstGeom>
          <a:noFill/>
          <a:ln w="9525">
            <a:noFill/>
            <a:miter lim="800000"/>
            <a:headEnd/>
            <a:tailEnd/>
          </a:ln>
        </p:spPr>
      </p:pic>
      <p:sp>
        <p:nvSpPr>
          <p:cNvPr id="30724" name="AutoShape 4"/>
          <p:cNvSpPr>
            <a:spLocks noChangeArrowheads="1"/>
          </p:cNvSpPr>
          <p:nvPr/>
        </p:nvSpPr>
        <p:spPr bwMode="auto">
          <a:xfrm>
            <a:off x="1752600" y="990600"/>
            <a:ext cx="3352800" cy="609600"/>
          </a:xfrm>
          <a:prstGeom prst="roundRect">
            <a:avLst>
              <a:gd name="adj" fmla="val 16667"/>
            </a:avLst>
          </a:prstGeom>
          <a:solidFill>
            <a:srgbClr val="FF6600"/>
          </a:solidFill>
          <a:ln w="9525">
            <a:noFill/>
            <a:round/>
          </a:ln>
          <a:effectLst>
            <a:prstShdw prst="shdw17" dist="17961" dir="2700000">
              <a:srgbClr val="FF6600">
                <a:gamma/>
                <a:shade val="60000"/>
                <a:invGamma/>
              </a:srgbClr>
            </a:prstShdw>
          </a:effectLst>
        </p:spPr>
        <p:txBody>
          <a:bodyPr wrap="none" anchor="ctr"/>
          <a:lstStyle/>
          <a:p>
            <a:pPr>
              <a:spcBef>
                <a:spcPct val="0"/>
              </a:spcBef>
              <a:defRPr/>
            </a:pPr>
            <a:r>
              <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业务流程</a:t>
            </a:r>
            <a:endParaRPr lang="zh-CN" altLang="en-US" sz="38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196" name="Text Box 99"/>
          <p:cNvSpPr txBox="1">
            <a:spLocks noChangeArrowheads="1"/>
          </p:cNvSpPr>
          <p:nvPr/>
        </p:nvSpPr>
        <p:spPr bwMode="auto">
          <a:xfrm>
            <a:off x="838200" y="2362200"/>
            <a:ext cx="5105400" cy="533400"/>
          </a:xfrm>
          <a:prstGeom prst="rect">
            <a:avLst/>
          </a:prstGeom>
          <a:solidFill>
            <a:schemeClr val="bg1"/>
          </a:solidFill>
          <a:ln w="28575">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lang="zh-CN" altLang="en-US" b="1">
                <a:latin typeface="微软雅黑" panose="020B0503020204020204" pitchFamily="34" charset="-122"/>
                <a:ea typeface="微软雅黑" panose="020B0503020204020204" pitchFamily="34" charset="-122"/>
              </a:rPr>
              <a:t>投保单位</a:t>
            </a:r>
            <a:endParaRPr lang="zh-CN" altLang="en-US" b="1">
              <a:latin typeface="微软雅黑" panose="020B0503020204020204" pitchFamily="34" charset="-122"/>
              <a:ea typeface="微软雅黑" panose="020B0503020204020204" pitchFamily="34" charset="-122"/>
            </a:endParaRPr>
          </a:p>
        </p:txBody>
      </p:sp>
      <p:sp>
        <p:nvSpPr>
          <p:cNvPr id="8197" name="Text Box 100"/>
          <p:cNvSpPr txBox="1">
            <a:spLocks noChangeArrowheads="1"/>
          </p:cNvSpPr>
          <p:nvPr/>
        </p:nvSpPr>
        <p:spPr bwMode="auto">
          <a:xfrm>
            <a:off x="4191000" y="3657600"/>
            <a:ext cx="1600200" cy="533400"/>
          </a:xfrm>
          <a:prstGeom prst="rect">
            <a:avLst/>
          </a:prstGeom>
          <a:solidFill>
            <a:schemeClr val="bg1"/>
          </a:solidFill>
          <a:ln w="28575">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lang="zh-CN" altLang="en-US" b="1">
                <a:latin typeface="微软雅黑" panose="020B0503020204020204" pitchFamily="34" charset="-122"/>
                <a:ea typeface="微软雅黑" panose="020B0503020204020204" pitchFamily="34" charset="-122"/>
              </a:rPr>
              <a:t>保险业务员</a:t>
            </a:r>
            <a:endParaRPr lang="zh-CN" altLang="en-US" b="1">
              <a:latin typeface="微软雅黑" panose="020B0503020204020204" pitchFamily="34" charset="-122"/>
              <a:ea typeface="微软雅黑" panose="020B0503020204020204" pitchFamily="34" charset="-122"/>
            </a:endParaRPr>
          </a:p>
        </p:txBody>
      </p:sp>
      <p:sp>
        <p:nvSpPr>
          <p:cNvPr id="8198" name="Text Box 101"/>
          <p:cNvSpPr txBox="1">
            <a:spLocks noChangeArrowheads="1"/>
          </p:cNvSpPr>
          <p:nvPr/>
        </p:nvSpPr>
        <p:spPr bwMode="auto">
          <a:xfrm>
            <a:off x="838200" y="7467600"/>
            <a:ext cx="5105400" cy="533400"/>
          </a:xfrm>
          <a:prstGeom prst="rect">
            <a:avLst/>
          </a:prstGeom>
          <a:solidFill>
            <a:schemeClr val="bg1"/>
          </a:solidFill>
          <a:ln w="28575">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lang="zh-CN" altLang="en-US" b="1">
                <a:latin typeface="微软雅黑" panose="020B0503020204020204" pitchFamily="34" charset="-122"/>
                <a:ea typeface="微软雅黑" panose="020B0503020204020204" pitchFamily="34" charset="-122"/>
              </a:rPr>
              <a:t>保险公司</a:t>
            </a:r>
            <a:endParaRPr lang="zh-CN" altLang="en-US" b="1">
              <a:latin typeface="微软雅黑" panose="020B0503020204020204" pitchFamily="34" charset="-122"/>
              <a:ea typeface="微软雅黑" panose="020B0503020204020204" pitchFamily="34" charset="-122"/>
            </a:endParaRPr>
          </a:p>
        </p:txBody>
      </p:sp>
      <p:sp>
        <p:nvSpPr>
          <p:cNvPr id="8199" name="Line 102"/>
          <p:cNvSpPr>
            <a:spLocks noChangeShapeType="1"/>
          </p:cNvSpPr>
          <p:nvPr/>
        </p:nvSpPr>
        <p:spPr bwMode="auto">
          <a:xfrm>
            <a:off x="5029200" y="2895600"/>
            <a:ext cx="0" cy="762000"/>
          </a:xfrm>
          <a:prstGeom prst="line">
            <a:avLst/>
          </a:prstGeom>
          <a:noFill/>
          <a:ln w="28575">
            <a:solidFill>
              <a:srgbClr val="FF6600"/>
            </a:solidFill>
            <a:round/>
            <a:tailEnd type="stealth" w="lg" len="lg"/>
          </a:ln>
        </p:spPr>
        <p:txBody>
          <a:bodyPr/>
          <a:lstStyle/>
          <a:p>
            <a:endParaRPr lang="zh-CN" altLang="en-US"/>
          </a:p>
        </p:txBody>
      </p:sp>
      <p:sp>
        <p:nvSpPr>
          <p:cNvPr id="8200" name="Text Box 103"/>
          <p:cNvSpPr txBox="1">
            <a:spLocks noChangeArrowheads="1"/>
          </p:cNvSpPr>
          <p:nvPr/>
        </p:nvSpPr>
        <p:spPr bwMode="auto">
          <a:xfrm>
            <a:off x="5029200" y="3048000"/>
            <a:ext cx="1066800" cy="523220"/>
          </a:xfrm>
          <a:prstGeom prst="rect">
            <a:avLst/>
          </a:prstGeom>
          <a:noFill/>
          <a:ln w="9525">
            <a:noFill/>
            <a:miter lim="800000"/>
          </a:ln>
        </p:spPr>
        <p:txBody>
          <a:bodyPr>
            <a:spAutoFit/>
          </a:bodyPr>
          <a:lstStyle/>
          <a:p>
            <a:pPr>
              <a:spcBef>
                <a:spcPct val="50000"/>
              </a:spcBef>
            </a:pPr>
            <a:r>
              <a:rPr lang="zh-CN" altLang="en-US" sz="1400">
                <a:latin typeface="微软雅黑" panose="020B0503020204020204" pitchFamily="34" charset="-122"/>
                <a:ea typeface="微软雅黑" panose="020B0503020204020204" pitchFamily="34" charset="-122"/>
              </a:rPr>
              <a:t>提出保险购买需求 </a:t>
            </a:r>
            <a:endParaRPr lang="zh-CN" altLang="en-US" sz="1400">
              <a:latin typeface="微软雅黑" panose="020B0503020204020204" pitchFamily="34" charset="-122"/>
              <a:ea typeface="微软雅黑" panose="020B0503020204020204" pitchFamily="34" charset="-122"/>
            </a:endParaRPr>
          </a:p>
        </p:txBody>
      </p:sp>
      <p:sp>
        <p:nvSpPr>
          <p:cNvPr id="8201" name="Line 104"/>
          <p:cNvSpPr>
            <a:spLocks noChangeShapeType="1"/>
          </p:cNvSpPr>
          <p:nvPr/>
        </p:nvSpPr>
        <p:spPr bwMode="auto">
          <a:xfrm>
            <a:off x="3581400" y="2895600"/>
            <a:ext cx="0" cy="4572000"/>
          </a:xfrm>
          <a:prstGeom prst="line">
            <a:avLst/>
          </a:prstGeom>
          <a:noFill/>
          <a:ln w="28575">
            <a:solidFill>
              <a:srgbClr val="FF6600"/>
            </a:solidFill>
            <a:round/>
            <a:tailEnd type="stealth" w="lg" len="lg"/>
          </a:ln>
        </p:spPr>
        <p:txBody>
          <a:bodyPr/>
          <a:lstStyle/>
          <a:p>
            <a:endParaRPr lang="zh-CN" altLang="en-US"/>
          </a:p>
        </p:txBody>
      </p:sp>
      <p:sp>
        <p:nvSpPr>
          <p:cNvPr id="8202" name="Text Box 105"/>
          <p:cNvSpPr txBox="1">
            <a:spLocks noChangeArrowheads="1"/>
          </p:cNvSpPr>
          <p:nvPr/>
        </p:nvSpPr>
        <p:spPr bwMode="auto">
          <a:xfrm>
            <a:off x="3638490" y="3581400"/>
            <a:ext cx="400110" cy="3124200"/>
          </a:xfrm>
          <a:prstGeom prst="rect">
            <a:avLst/>
          </a:prstGeom>
          <a:noFill/>
          <a:ln w="9525">
            <a:noFill/>
            <a:miter lim="800000"/>
          </a:ln>
        </p:spPr>
        <p:txBody>
          <a:bodyPr vert="eaVert">
            <a:spAutoFit/>
          </a:bodyPr>
          <a:lstStyle/>
          <a:p>
            <a:pPr algn="l">
              <a:spcBef>
                <a:spcPct val="50000"/>
              </a:spcBef>
            </a:pPr>
            <a:r>
              <a:rPr lang="zh-CN" altLang="en-US" sz="1400">
                <a:latin typeface="微软雅黑" panose="020B0503020204020204" pitchFamily="34" charset="-122"/>
                <a:ea typeface="微软雅黑" panose="020B0503020204020204" pitchFamily="34" charset="-122"/>
              </a:rPr>
              <a:t>方案确认后，递交资料、缴纳保费 </a:t>
            </a:r>
            <a:endParaRPr lang="zh-CN" altLang="en-US" sz="1400">
              <a:latin typeface="微软雅黑" panose="020B0503020204020204" pitchFamily="34" charset="-122"/>
              <a:ea typeface="微软雅黑" panose="020B0503020204020204" pitchFamily="34" charset="-122"/>
            </a:endParaRPr>
          </a:p>
        </p:txBody>
      </p:sp>
      <p:sp>
        <p:nvSpPr>
          <p:cNvPr id="8203" name="Line 108"/>
          <p:cNvSpPr>
            <a:spLocks noChangeShapeType="1"/>
          </p:cNvSpPr>
          <p:nvPr/>
        </p:nvSpPr>
        <p:spPr bwMode="auto">
          <a:xfrm flipV="1">
            <a:off x="3429000" y="2895600"/>
            <a:ext cx="0" cy="4572000"/>
          </a:xfrm>
          <a:prstGeom prst="line">
            <a:avLst/>
          </a:prstGeom>
          <a:noFill/>
          <a:ln w="28575">
            <a:solidFill>
              <a:srgbClr val="FF6600"/>
            </a:solidFill>
            <a:round/>
            <a:tailEnd type="stealth" w="lg" len="lg"/>
          </a:ln>
        </p:spPr>
        <p:txBody>
          <a:bodyPr/>
          <a:lstStyle/>
          <a:p>
            <a:endParaRPr lang="zh-CN" altLang="en-US"/>
          </a:p>
        </p:txBody>
      </p:sp>
      <p:sp>
        <p:nvSpPr>
          <p:cNvPr id="8204" name="Text Box 109"/>
          <p:cNvSpPr txBox="1">
            <a:spLocks noChangeArrowheads="1"/>
          </p:cNvSpPr>
          <p:nvPr/>
        </p:nvSpPr>
        <p:spPr bwMode="auto">
          <a:xfrm>
            <a:off x="3028890" y="3581400"/>
            <a:ext cx="400110" cy="3657600"/>
          </a:xfrm>
          <a:prstGeom prst="rect">
            <a:avLst/>
          </a:prstGeom>
          <a:noFill/>
          <a:ln w="9525">
            <a:noFill/>
            <a:miter lim="800000"/>
          </a:ln>
        </p:spPr>
        <p:txBody>
          <a:bodyPr vert="eaVert">
            <a:spAutoFit/>
          </a:bodyPr>
          <a:lstStyle/>
          <a:p>
            <a:pPr algn="l">
              <a:spcBef>
                <a:spcPct val="50000"/>
              </a:spcBef>
            </a:pPr>
            <a:r>
              <a:rPr lang="zh-CN" altLang="en-US" sz="1400">
                <a:latin typeface="微软雅黑" panose="020B0503020204020204" pitchFamily="34" charset="-122"/>
                <a:ea typeface="微软雅黑" panose="020B0503020204020204" pitchFamily="34" charset="-122"/>
              </a:rPr>
              <a:t>出单承保后出具保单、发票等相关资料</a:t>
            </a:r>
            <a:endParaRPr lang="zh-CN" altLang="en-US" sz="1400">
              <a:latin typeface="微软雅黑" panose="020B0503020204020204" pitchFamily="34" charset="-122"/>
              <a:ea typeface="微软雅黑" panose="020B0503020204020204" pitchFamily="34" charset="-122"/>
            </a:endParaRPr>
          </a:p>
        </p:txBody>
      </p:sp>
      <p:sp>
        <p:nvSpPr>
          <p:cNvPr id="8205" name="Line 110"/>
          <p:cNvSpPr>
            <a:spLocks noChangeShapeType="1"/>
          </p:cNvSpPr>
          <p:nvPr/>
        </p:nvSpPr>
        <p:spPr bwMode="auto">
          <a:xfrm>
            <a:off x="2286000" y="4191000"/>
            <a:ext cx="0" cy="3276600"/>
          </a:xfrm>
          <a:prstGeom prst="line">
            <a:avLst/>
          </a:prstGeom>
          <a:noFill/>
          <a:ln w="28575">
            <a:solidFill>
              <a:schemeClr val="tx1"/>
            </a:solidFill>
            <a:round/>
            <a:tailEnd type="stealth" w="lg" len="lg"/>
          </a:ln>
        </p:spPr>
        <p:txBody>
          <a:bodyPr/>
          <a:lstStyle/>
          <a:p>
            <a:endParaRPr lang="zh-CN" altLang="en-US"/>
          </a:p>
        </p:txBody>
      </p:sp>
      <p:sp>
        <p:nvSpPr>
          <p:cNvPr id="8206" name="Text Box 111"/>
          <p:cNvSpPr txBox="1">
            <a:spLocks noChangeArrowheads="1"/>
          </p:cNvSpPr>
          <p:nvPr/>
        </p:nvSpPr>
        <p:spPr bwMode="auto">
          <a:xfrm>
            <a:off x="2343090" y="4572000"/>
            <a:ext cx="400110" cy="2219325"/>
          </a:xfrm>
          <a:prstGeom prst="rect">
            <a:avLst/>
          </a:prstGeom>
          <a:noFill/>
          <a:ln w="9525">
            <a:noFill/>
            <a:miter lim="800000"/>
          </a:ln>
        </p:spPr>
        <p:txBody>
          <a:bodyPr vert="eaVert">
            <a:spAutoFit/>
          </a:bodyPr>
          <a:lstStyle/>
          <a:p>
            <a:pPr algn="l">
              <a:spcBef>
                <a:spcPct val="50000"/>
              </a:spcBef>
            </a:pPr>
            <a:r>
              <a:rPr lang="zh-CN" altLang="en-US" sz="1400">
                <a:latin typeface="微软雅黑" panose="020B0503020204020204" pitchFamily="34" charset="-122"/>
                <a:ea typeface="微软雅黑" panose="020B0503020204020204" pitchFamily="34" charset="-122"/>
              </a:rPr>
              <a:t>出险报案、提供索赔资料</a:t>
            </a:r>
            <a:endParaRPr lang="zh-CN" altLang="en-US" sz="1400">
              <a:latin typeface="微软雅黑" panose="020B0503020204020204" pitchFamily="34" charset="-122"/>
              <a:ea typeface="微软雅黑" panose="020B0503020204020204" pitchFamily="34" charset="-122"/>
            </a:endParaRPr>
          </a:p>
        </p:txBody>
      </p:sp>
      <p:sp>
        <p:nvSpPr>
          <p:cNvPr id="8207" name="Line 112"/>
          <p:cNvSpPr>
            <a:spLocks noChangeShapeType="1"/>
          </p:cNvSpPr>
          <p:nvPr/>
        </p:nvSpPr>
        <p:spPr bwMode="auto">
          <a:xfrm flipV="1">
            <a:off x="2133600" y="4191000"/>
            <a:ext cx="0" cy="3276600"/>
          </a:xfrm>
          <a:prstGeom prst="line">
            <a:avLst/>
          </a:prstGeom>
          <a:noFill/>
          <a:ln w="28575">
            <a:solidFill>
              <a:schemeClr val="tx1"/>
            </a:solidFill>
            <a:round/>
            <a:tailEnd type="stealth" w="lg" len="lg"/>
          </a:ln>
        </p:spPr>
        <p:txBody>
          <a:bodyPr/>
          <a:lstStyle/>
          <a:p>
            <a:endParaRPr lang="zh-CN" altLang="en-US"/>
          </a:p>
        </p:txBody>
      </p:sp>
      <p:sp>
        <p:nvSpPr>
          <p:cNvPr id="8208" name="Rectangle 113"/>
          <p:cNvSpPr>
            <a:spLocks noChangeArrowheads="1"/>
          </p:cNvSpPr>
          <p:nvPr/>
        </p:nvSpPr>
        <p:spPr bwMode="auto">
          <a:xfrm>
            <a:off x="1733490" y="4572000"/>
            <a:ext cx="400110" cy="2605842"/>
          </a:xfrm>
          <a:prstGeom prst="rect">
            <a:avLst/>
          </a:prstGeom>
          <a:noFill/>
          <a:ln w="9525">
            <a:noFill/>
            <a:miter lim="800000"/>
          </a:ln>
        </p:spPr>
        <p:txBody>
          <a:bodyPr vert="eaVert" wrap="none">
            <a:spAutoFit/>
          </a:bodyPr>
          <a:lstStyle/>
          <a:p>
            <a:pPr algn="l">
              <a:spcBef>
                <a:spcPct val="0"/>
              </a:spcBef>
            </a:pPr>
            <a:r>
              <a:rPr kumimoji="1" lang="zh-CN" altLang="en-US" sz="1400">
                <a:latin typeface="微软雅黑" panose="020B0503020204020204" pitchFamily="34" charset="-122"/>
                <a:ea typeface="微软雅黑" panose="020B0503020204020204" pitchFamily="34" charset="-122"/>
              </a:rPr>
              <a:t>确认属于责任范围，给付保险金</a:t>
            </a:r>
            <a:endParaRPr kumimoji="1" lang="zh-CN" altLang="en-US" sz="1400">
              <a:latin typeface="微软雅黑" panose="020B0503020204020204" pitchFamily="34" charset="-122"/>
              <a:ea typeface="微软雅黑" panose="020B0503020204020204" pitchFamily="34" charset="-122"/>
            </a:endParaRPr>
          </a:p>
        </p:txBody>
      </p:sp>
      <p:sp>
        <p:nvSpPr>
          <p:cNvPr id="8209" name="Line 117"/>
          <p:cNvSpPr>
            <a:spLocks noChangeShapeType="1"/>
          </p:cNvSpPr>
          <p:nvPr/>
        </p:nvSpPr>
        <p:spPr bwMode="auto">
          <a:xfrm>
            <a:off x="1295400" y="2895600"/>
            <a:ext cx="0" cy="4572000"/>
          </a:xfrm>
          <a:prstGeom prst="line">
            <a:avLst/>
          </a:prstGeom>
          <a:noFill/>
          <a:ln w="28575">
            <a:solidFill>
              <a:schemeClr val="tx1"/>
            </a:solidFill>
            <a:round/>
            <a:headEnd type="stealth" w="lg" len="lg"/>
          </a:ln>
        </p:spPr>
        <p:txBody>
          <a:bodyPr/>
          <a:lstStyle/>
          <a:p>
            <a:endParaRPr lang="zh-CN" altLang="en-US"/>
          </a:p>
        </p:txBody>
      </p:sp>
      <p:sp>
        <p:nvSpPr>
          <p:cNvPr id="8210" name="Text Box 118"/>
          <p:cNvSpPr txBox="1">
            <a:spLocks noChangeArrowheads="1"/>
          </p:cNvSpPr>
          <p:nvPr/>
        </p:nvSpPr>
        <p:spPr bwMode="auto">
          <a:xfrm>
            <a:off x="911165" y="3962400"/>
            <a:ext cx="400110" cy="2514600"/>
          </a:xfrm>
          <a:prstGeom prst="rect">
            <a:avLst/>
          </a:prstGeom>
          <a:noFill/>
          <a:ln w="9525">
            <a:noFill/>
            <a:miter lim="800000"/>
          </a:ln>
        </p:spPr>
        <p:txBody>
          <a:bodyPr vert="eaVert">
            <a:spAutoFit/>
          </a:bodyPr>
          <a:lstStyle/>
          <a:p>
            <a:pPr>
              <a:spcBef>
                <a:spcPct val="50000"/>
              </a:spcBef>
            </a:pPr>
            <a:r>
              <a:rPr lang="zh-CN" altLang="en-US" sz="1400">
                <a:latin typeface="微软雅黑" panose="020B0503020204020204" pitchFamily="34" charset="-122"/>
                <a:ea typeface="微软雅黑" panose="020B0503020204020204" pitchFamily="34" charset="-122"/>
              </a:rPr>
              <a:t>调查确认、整体赔付反馈 </a:t>
            </a:r>
            <a:endParaRPr lang="zh-CN" altLang="en-US" sz="1400">
              <a:latin typeface="微软雅黑" panose="020B0503020204020204" pitchFamily="34" charset="-122"/>
              <a:ea typeface="微软雅黑" panose="020B0503020204020204" pitchFamily="34" charset="-122"/>
            </a:endParaRPr>
          </a:p>
        </p:txBody>
      </p:sp>
      <p:sp>
        <p:nvSpPr>
          <p:cNvPr id="8211" name="Line 167"/>
          <p:cNvSpPr>
            <a:spLocks noChangeShapeType="1"/>
          </p:cNvSpPr>
          <p:nvPr/>
        </p:nvSpPr>
        <p:spPr bwMode="auto">
          <a:xfrm>
            <a:off x="4876800" y="2895600"/>
            <a:ext cx="0" cy="762000"/>
          </a:xfrm>
          <a:prstGeom prst="line">
            <a:avLst/>
          </a:prstGeom>
          <a:noFill/>
          <a:ln w="28575">
            <a:solidFill>
              <a:srgbClr val="FF6600"/>
            </a:solidFill>
            <a:round/>
            <a:headEnd type="stealth" w="lg" len="lg"/>
          </a:ln>
        </p:spPr>
        <p:txBody>
          <a:bodyPr/>
          <a:lstStyle/>
          <a:p>
            <a:endParaRPr lang="zh-CN" altLang="en-US"/>
          </a:p>
        </p:txBody>
      </p:sp>
      <p:sp>
        <p:nvSpPr>
          <p:cNvPr id="8212" name="Text Box 168"/>
          <p:cNvSpPr txBox="1">
            <a:spLocks noChangeArrowheads="1"/>
          </p:cNvSpPr>
          <p:nvPr/>
        </p:nvSpPr>
        <p:spPr bwMode="auto">
          <a:xfrm>
            <a:off x="3962400" y="3048000"/>
            <a:ext cx="914400" cy="523220"/>
          </a:xfrm>
          <a:prstGeom prst="rect">
            <a:avLst/>
          </a:prstGeom>
          <a:noFill/>
          <a:ln w="9525">
            <a:noFill/>
            <a:miter lim="800000"/>
          </a:ln>
        </p:spPr>
        <p:txBody>
          <a:bodyPr>
            <a:spAutoFit/>
          </a:bodyPr>
          <a:lstStyle/>
          <a:p>
            <a:pPr>
              <a:spcBef>
                <a:spcPct val="50000"/>
              </a:spcBef>
            </a:pPr>
            <a:r>
              <a:rPr lang="zh-CN" altLang="en-US" sz="1400">
                <a:latin typeface="微软雅黑" panose="020B0503020204020204" pitchFamily="34" charset="-122"/>
                <a:ea typeface="微软雅黑" panose="020B0503020204020204" pitchFamily="34" charset="-122"/>
              </a:rPr>
              <a:t>提交保险方案  </a:t>
            </a:r>
            <a:endParaRPr lang="zh-CN" altLang="en-US" sz="1400">
              <a:latin typeface="微软雅黑" panose="020B0503020204020204" pitchFamily="34" charset="-122"/>
              <a:ea typeface="微软雅黑" panose="020B0503020204020204" pitchFamily="34" charset="-122"/>
            </a:endParaRPr>
          </a:p>
        </p:txBody>
      </p:sp>
      <p:sp>
        <p:nvSpPr>
          <p:cNvPr id="8213" name="Line 169"/>
          <p:cNvSpPr>
            <a:spLocks noChangeShapeType="1"/>
          </p:cNvSpPr>
          <p:nvPr/>
        </p:nvSpPr>
        <p:spPr bwMode="auto">
          <a:xfrm>
            <a:off x="5029200" y="4191000"/>
            <a:ext cx="0" cy="3276600"/>
          </a:xfrm>
          <a:prstGeom prst="line">
            <a:avLst/>
          </a:prstGeom>
          <a:noFill/>
          <a:ln w="28575">
            <a:solidFill>
              <a:srgbClr val="FF6600"/>
            </a:solidFill>
            <a:round/>
            <a:tailEnd type="stealth" w="lg" len="lg"/>
          </a:ln>
        </p:spPr>
        <p:txBody>
          <a:bodyPr/>
          <a:lstStyle/>
          <a:p>
            <a:endParaRPr lang="zh-CN" altLang="en-US"/>
          </a:p>
        </p:txBody>
      </p:sp>
      <p:sp>
        <p:nvSpPr>
          <p:cNvPr id="8214" name="Text Box 170"/>
          <p:cNvSpPr txBox="1">
            <a:spLocks noChangeArrowheads="1"/>
          </p:cNvSpPr>
          <p:nvPr/>
        </p:nvSpPr>
        <p:spPr bwMode="auto">
          <a:xfrm>
            <a:off x="5102165" y="4876800"/>
            <a:ext cx="400110" cy="1371600"/>
          </a:xfrm>
          <a:prstGeom prst="rect">
            <a:avLst/>
          </a:prstGeom>
          <a:noFill/>
          <a:ln w="9525">
            <a:noFill/>
            <a:miter lim="800000"/>
          </a:ln>
        </p:spPr>
        <p:txBody>
          <a:bodyPr vert="eaVert">
            <a:spAutoFit/>
          </a:bodyPr>
          <a:lstStyle/>
          <a:p>
            <a:pPr algn="l">
              <a:spcBef>
                <a:spcPct val="50000"/>
              </a:spcBef>
            </a:pPr>
            <a:r>
              <a:rPr lang="zh-CN" altLang="en-US" sz="1400">
                <a:latin typeface="微软雅黑" panose="020B0503020204020204" pitchFamily="34" charset="-122"/>
                <a:ea typeface="微软雅黑" panose="020B0503020204020204" pitchFamily="34" charset="-122"/>
              </a:rPr>
              <a:t>反馈客户需求 </a:t>
            </a:r>
            <a:endParaRPr lang="zh-CN" altLang="en-US" sz="1400">
              <a:latin typeface="微软雅黑" panose="020B0503020204020204" pitchFamily="34" charset="-122"/>
              <a:ea typeface="微软雅黑" panose="020B0503020204020204" pitchFamily="34" charset="-122"/>
            </a:endParaRPr>
          </a:p>
        </p:txBody>
      </p:sp>
      <p:sp>
        <p:nvSpPr>
          <p:cNvPr id="8215" name="Text Box 172"/>
          <p:cNvSpPr txBox="1">
            <a:spLocks noChangeArrowheads="1"/>
          </p:cNvSpPr>
          <p:nvPr/>
        </p:nvSpPr>
        <p:spPr bwMode="auto">
          <a:xfrm>
            <a:off x="4416365" y="4572000"/>
            <a:ext cx="400110" cy="1736725"/>
          </a:xfrm>
          <a:prstGeom prst="rect">
            <a:avLst/>
          </a:prstGeom>
          <a:noFill/>
          <a:ln w="9525">
            <a:noFill/>
            <a:miter lim="800000"/>
          </a:ln>
        </p:spPr>
        <p:txBody>
          <a:bodyPr vert="eaVert">
            <a:spAutoFit/>
          </a:bodyPr>
          <a:lstStyle/>
          <a:p>
            <a:pPr>
              <a:spcBef>
                <a:spcPct val="50000"/>
              </a:spcBef>
            </a:pPr>
            <a:r>
              <a:rPr lang="zh-CN" altLang="en-US" sz="1400">
                <a:latin typeface="微软雅黑" panose="020B0503020204020204" pitchFamily="34" charset="-122"/>
                <a:ea typeface="微软雅黑" panose="020B0503020204020204" pitchFamily="34" charset="-122"/>
              </a:rPr>
              <a:t>提交保险方案  </a:t>
            </a:r>
            <a:endParaRPr lang="zh-CN" altLang="en-US" sz="1400">
              <a:latin typeface="微软雅黑" panose="020B0503020204020204" pitchFamily="34" charset="-122"/>
              <a:ea typeface="微软雅黑" panose="020B0503020204020204" pitchFamily="34" charset="-122"/>
            </a:endParaRPr>
          </a:p>
        </p:txBody>
      </p:sp>
      <p:sp>
        <p:nvSpPr>
          <p:cNvPr id="8216" name="Line 173"/>
          <p:cNvSpPr>
            <a:spLocks noChangeShapeType="1"/>
          </p:cNvSpPr>
          <p:nvPr/>
        </p:nvSpPr>
        <p:spPr bwMode="auto">
          <a:xfrm>
            <a:off x="4876800" y="4191000"/>
            <a:ext cx="0" cy="3276600"/>
          </a:xfrm>
          <a:prstGeom prst="line">
            <a:avLst/>
          </a:prstGeom>
          <a:noFill/>
          <a:ln w="28575">
            <a:solidFill>
              <a:srgbClr val="FF6600"/>
            </a:solidFill>
            <a:round/>
            <a:headEnd type="stealth" w="lg" len="lg"/>
          </a:ln>
        </p:spPr>
        <p:txBody>
          <a:bodyPr/>
          <a:lstStyle/>
          <a:p>
            <a:endParaRPr lang="zh-CN" altLang="en-US"/>
          </a:p>
        </p:txBody>
      </p:sp>
      <p:sp>
        <p:nvSpPr>
          <p:cNvPr id="8217" name="Text Box 175"/>
          <p:cNvSpPr txBox="1">
            <a:spLocks noChangeArrowheads="1"/>
          </p:cNvSpPr>
          <p:nvPr/>
        </p:nvSpPr>
        <p:spPr bwMode="auto">
          <a:xfrm>
            <a:off x="1447800" y="3657600"/>
            <a:ext cx="1447800" cy="533400"/>
          </a:xfrm>
          <a:prstGeom prst="rect">
            <a:avLst/>
          </a:prstGeom>
          <a:solidFill>
            <a:schemeClr val="bg1"/>
          </a:solidFill>
          <a:ln w="28575">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lang="zh-CN" altLang="en-US" b="1">
                <a:latin typeface="微软雅黑" panose="020B0503020204020204" pitchFamily="34" charset="-122"/>
                <a:ea typeface="微软雅黑" panose="020B0503020204020204" pitchFamily="34" charset="-122"/>
              </a:rPr>
              <a:t>被保险人</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1" descr="102H05D4-0a"/>
          <p:cNvPicPr>
            <a:picLocks noChangeAspect="1" noChangeArrowheads="1"/>
          </p:cNvPicPr>
          <p:nvPr/>
        </p:nvPicPr>
        <p:blipFill>
          <a:blip r:embed="rId1" cstate="print"/>
          <a:srcRect/>
          <a:stretch>
            <a:fillRect/>
          </a:stretch>
        </p:blipFill>
        <p:spPr bwMode="auto">
          <a:xfrm>
            <a:off x="0" y="801688"/>
            <a:ext cx="5791200" cy="4343400"/>
          </a:xfrm>
          <a:prstGeom prst="rect">
            <a:avLst/>
          </a:prstGeom>
          <a:noFill/>
          <a:ln w="9525">
            <a:noFill/>
            <a:miter lim="800000"/>
            <a:headEnd/>
            <a:tailEnd/>
          </a:ln>
        </p:spPr>
      </p:pic>
      <p:grpSp>
        <p:nvGrpSpPr>
          <p:cNvPr id="9219" name="Group 42"/>
          <p:cNvGrpSpPr/>
          <p:nvPr/>
        </p:nvGrpSpPr>
        <p:grpSpPr bwMode="auto">
          <a:xfrm>
            <a:off x="838200" y="4724400"/>
            <a:ext cx="5486400" cy="3581400"/>
            <a:chOff x="432" y="2832"/>
            <a:chExt cx="3840" cy="2256"/>
          </a:xfrm>
        </p:grpSpPr>
        <p:sp>
          <p:nvSpPr>
            <p:cNvPr id="9221" name="Text Box 7"/>
            <p:cNvSpPr txBox="1">
              <a:spLocks noChangeArrowheads="1"/>
            </p:cNvSpPr>
            <p:nvPr/>
          </p:nvSpPr>
          <p:spPr bwMode="auto">
            <a:xfrm>
              <a:off x="432" y="2928"/>
              <a:ext cx="746"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出险</a:t>
              </a:r>
              <a:endParaRPr kumimoji="1" lang="zh-CN" altLang="en-US"/>
            </a:p>
          </p:txBody>
        </p:sp>
        <p:sp>
          <p:nvSpPr>
            <p:cNvPr id="9222" name="Text Box 8"/>
            <p:cNvSpPr txBox="1">
              <a:spLocks noChangeArrowheads="1"/>
            </p:cNvSpPr>
            <p:nvPr/>
          </p:nvSpPr>
          <p:spPr bwMode="auto">
            <a:xfrm>
              <a:off x="3255" y="2928"/>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受理</a:t>
              </a:r>
              <a:endParaRPr kumimoji="1" lang="zh-CN" altLang="en-US"/>
            </a:p>
          </p:txBody>
        </p:sp>
        <p:sp>
          <p:nvSpPr>
            <p:cNvPr id="9223" name="Text Box 9"/>
            <p:cNvSpPr txBox="1">
              <a:spLocks noChangeArrowheads="1"/>
            </p:cNvSpPr>
            <p:nvPr/>
          </p:nvSpPr>
          <p:spPr bwMode="auto">
            <a:xfrm>
              <a:off x="1657" y="2928"/>
              <a:ext cx="1118"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en-US" altLang="zh-CN" b="1">
                  <a:solidFill>
                    <a:srgbClr val="FF3300"/>
                  </a:solidFill>
                </a:rPr>
                <a:t>24</a:t>
              </a:r>
              <a:r>
                <a:rPr kumimoji="1" lang="zh-CN" altLang="en-US" b="1">
                  <a:solidFill>
                    <a:srgbClr val="FF3300"/>
                  </a:solidFill>
                </a:rPr>
                <a:t>小时内</a:t>
              </a:r>
              <a:r>
                <a:rPr kumimoji="1" lang="zh-CN" altLang="en-US"/>
                <a:t>报案</a:t>
              </a:r>
              <a:endParaRPr kumimoji="1" lang="zh-CN" altLang="en-US"/>
            </a:p>
          </p:txBody>
        </p:sp>
        <p:sp>
          <p:nvSpPr>
            <p:cNvPr id="9224" name="Text Box 10"/>
            <p:cNvSpPr txBox="1">
              <a:spLocks noChangeArrowheads="1"/>
            </p:cNvSpPr>
            <p:nvPr/>
          </p:nvSpPr>
          <p:spPr bwMode="auto">
            <a:xfrm>
              <a:off x="3255" y="3568"/>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立案处理</a:t>
              </a:r>
              <a:endParaRPr kumimoji="1" lang="zh-CN" altLang="en-US"/>
            </a:p>
          </p:txBody>
        </p:sp>
        <p:sp>
          <p:nvSpPr>
            <p:cNvPr id="9225" name="Text Box 11"/>
            <p:cNvSpPr txBox="1">
              <a:spLocks noChangeArrowheads="1"/>
            </p:cNvSpPr>
            <p:nvPr/>
          </p:nvSpPr>
          <p:spPr bwMode="auto">
            <a:xfrm>
              <a:off x="3255" y="4192"/>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审核签批</a:t>
              </a:r>
              <a:endParaRPr kumimoji="1" lang="zh-CN" altLang="en-US"/>
            </a:p>
          </p:txBody>
        </p:sp>
        <p:sp>
          <p:nvSpPr>
            <p:cNvPr id="9226" name="Text Box 12"/>
            <p:cNvSpPr txBox="1">
              <a:spLocks noChangeArrowheads="1"/>
            </p:cNvSpPr>
            <p:nvPr/>
          </p:nvSpPr>
          <p:spPr bwMode="auto">
            <a:xfrm>
              <a:off x="3255" y="4816"/>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结案给付</a:t>
              </a:r>
              <a:endParaRPr kumimoji="1" lang="zh-CN" altLang="en-US"/>
            </a:p>
          </p:txBody>
        </p:sp>
        <p:sp>
          <p:nvSpPr>
            <p:cNvPr id="32781" name="Text Box 13"/>
            <p:cNvSpPr txBox="1">
              <a:spLocks noChangeArrowheads="1"/>
            </p:cNvSpPr>
            <p:nvPr/>
          </p:nvSpPr>
          <p:spPr bwMode="auto">
            <a:xfrm>
              <a:off x="1658" y="3568"/>
              <a:ext cx="1112" cy="272"/>
            </a:xfrm>
            <a:prstGeom prst="rect">
              <a:avLst/>
            </a:prstGeom>
            <a:solidFill>
              <a:srgbClr val="FF9966"/>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defRPr/>
              </a:pPr>
              <a:r>
                <a:rPr kumimoji="1" lang="zh-CN" altLang="en-US" b="1">
                  <a:solidFill>
                    <a:schemeClr val="bg1"/>
                  </a:solidFill>
                  <a:effectLst>
                    <a:outerShdw blurRad="38100" dist="38100" dir="2700000" algn="tl">
                      <a:srgbClr val="000000"/>
                    </a:outerShdw>
                  </a:effectLst>
                </a:rPr>
                <a:t>提起调查</a:t>
              </a:r>
              <a:endParaRPr kumimoji="1" lang="zh-CN" altLang="en-US" b="1">
                <a:solidFill>
                  <a:schemeClr val="bg1"/>
                </a:solidFill>
                <a:effectLst>
                  <a:outerShdw blurRad="38100" dist="38100" dir="2700000" algn="tl">
                    <a:srgbClr val="000000"/>
                  </a:outerShdw>
                </a:effectLst>
              </a:endParaRPr>
            </a:p>
          </p:txBody>
        </p:sp>
        <p:sp>
          <p:nvSpPr>
            <p:cNvPr id="9228" name="Text Box 14"/>
            <p:cNvSpPr txBox="1">
              <a:spLocks noChangeArrowheads="1"/>
            </p:cNvSpPr>
            <p:nvPr/>
          </p:nvSpPr>
          <p:spPr bwMode="auto">
            <a:xfrm>
              <a:off x="1657" y="4192"/>
              <a:ext cx="1118"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拒付通知书</a:t>
              </a:r>
              <a:endParaRPr kumimoji="1" lang="zh-CN" altLang="en-US"/>
            </a:p>
          </p:txBody>
        </p:sp>
        <p:sp>
          <p:nvSpPr>
            <p:cNvPr id="9229" name="Text Box 15"/>
            <p:cNvSpPr txBox="1">
              <a:spLocks noChangeArrowheads="1"/>
            </p:cNvSpPr>
            <p:nvPr/>
          </p:nvSpPr>
          <p:spPr bwMode="auto">
            <a:xfrm>
              <a:off x="1337" y="4816"/>
              <a:ext cx="1438"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t>客户领取保险金</a:t>
              </a:r>
              <a:endParaRPr kumimoji="1" lang="zh-CN" altLang="en-US"/>
            </a:p>
          </p:txBody>
        </p:sp>
        <p:sp>
          <p:nvSpPr>
            <p:cNvPr id="9230" name="Line 16"/>
            <p:cNvSpPr>
              <a:spLocks noChangeShapeType="1"/>
            </p:cNvSpPr>
            <p:nvPr/>
          </p:nvSpPr>
          <p:spPr bwMode="auto">
            <a:xfrm>
              <a:off x="1178" y="3072"/>
              <a:ext cx="479" cy="0"/>
            </a:xfrm>
            <a:prstGeom prst="line">
              <a:avLst/>
            </a:prstGeom>
            <a:noFill/>
            <a:ln w="28575">
              <a:solidFill>
                <a:schemeClr val="tx1"/>
              </a:solidFill>
              <a:round/>
              <a:tailEnd type="triangle" w="med" len="med"/>
            </a:ln>
          </p:spPr>
          <p:txBody>
            <a:bodyPr anchor="ctr" anchorCtr="1"/>
            <a:lstStyle/>
            <a:p>
              <a:endParaRPr lang="zh-CN" altLang="en-US"/>
            </a:p>
          </p:txBody>
        </p:sp>
        <p:sp>
          <p:nvSpPr>
            <p:cNvPr id="9231" name="Line 17"/>
            <p:cNvSpPr>
              <a:spLocks noChangeShapeType="1"/>
            </p:cNvSpPr>
            <p:nvPr/>
          </p:nvSpPr>
          <p:spPr bwMode="auto">
            <a:xfrm>
              <a:off x="2775" y="3072"/>
              <a:ext cx="480" cy="0"/>
            </a:xfrm>
            <a:prstGeom prst="line">
              <a:avLst/>
            </a:prstGeom>
            <a:noFill/>
            <a:ln w="28575">
              <a:solidFill>
                <a:schemeClr val="tx1"/>
              </a:solidFill>
              <a:round/>
              <a:tailEnd type="triangle" w="med" len="med"/>
            </a:ln>
          </p:spPr>
          <p:txBody>
            <a:bodyPr anchor="ctr" anchorCtr="1"/>
            <a:lstStyle/>
            <a:p>
              <a:endParaRPr lang="zh-CN" altLang="en-US"/>
            </a:p>
          </p:txBody>
        </p:sp>
        <p:sp>
          <p:nvSpPr>
            <p:cNvPr id="9232" name="Line 18"/>
            <p:cNvSpPr>
              <a:spLocks noChangeShapeType="1"/>
            </p:cNvSpPr>
            <p:nvPr/>
          </p:nvSpPr>
          <p:spPr bwMode="auto">
            <a:xfrm>
              <a:off x="3787" y="3216"/>
              <a:ext cx="2" cy="352"/>
            </a:xfrm>
            <a:prstGeom prst="line">
              <a:avLst/>
            </a:prstGeom>
            <a:noFill/>
            <a:ln w="28575">
              <a:solidFill>
                <a:schemeClr val="tx1"/>
              </a:solidFill>
              <a:round/>
              <a:tailEnd type="triangle" w="med" len="med"/>
            </a:ln>
          </p:spPr>
          <p:txBody>
            <a:bodyPr anchor="ctr" anchorCtr="1"/>
            <a:lstStyle/>
            <a:p>
              <a:endParaRPr lang="zh-CN" altLang="en-US"/>
            </a:p>
          </p:txBody>
        </p:sp>
        <p:sp>
          <p:nvSpPr>
            <p:cNvPr id="9233" name="Line 19"/>
            <p:cNvSpPr>
              <a:spLocks noChangeShapeType="1"/>
            </p:cNvSpPr>
            <p:nvPr/>
          </p:nvSpPr>
          <p:spPr bwMode="auto">
            <a:xfrm>
              <a:off x="3787" y="3856"/>
              <a:ext cx="0" cy="320"/>
            </a:xfrm>
            <a:prstGeom prst="line">
              <a:avLst/>
            </a:prstGeom>
            <a:noFill/>
            <a:ln w="28575">
              <a:solidFill>
                <a:schemeClr val="tx1"/>
              </a:solidFill>
              <a:round/>
              <a:tailEnd type="triangle" w="med" len="med"/>
            </a:ln>
          </p:spPr>
          <p:txBody>
            <a:bodyPr anchor="ctr" anchorCtr="1"/>
            <a:lstStyle/>
            <a:p>
              <a:endParaRPr lang="zh-CN" altLang="en-US"/>
            </a:p>
          </p:txBody>
        </p:sp>
        <p:sp>
          <p:nvSpPr>
            <p:cNvPr id="9234" name="Line 20"/>
            <p:cNvSpPr>
              <a:spLocks noChangeShapeType="1"/>
            </p:cNvSpPr>
            <p:nvPr/>
          </p:nvSpPr>
          <p:spPr bwMode="auto">
            <a:xfrm>
              <a:off x="3787" y="4464"/>
              <a:ext cx="2" cy="352"/>
            </a:xfrm>
            <a:prstGeom prst="line">
              <a:avLst/>
            </a:prstGeom>
            <a:noFill/>
            <a:ln w="28575">
              <a:solidFill>
                <a:schemeClr val="tx1"/>
              </a:solidFill>
              <a:round/>
              <a:tailEnd type="triangle" w="med" len="med"/>
            </a:ln>
          </p:spPr>
          <p:txBody>
            <a:bodyPr anchor="ctr" anchorCtr="1"/>
            <a:lstStyle/>
            <a:p>
              <a:endParaRPr lang="zh-CN" altLang="en-US"/>
            </a:p>
          </p:txBody>
        </p:sp>
        <p:sp>
          <p:nvSpPr>
            <p:cNvPr id="9235" name="Line 21"/>
            <p:cNvSpPr>
              <a:spLocks noChangeShapeType="1"/>
            </p:cNvSpPr>
            <p:nvPr/>
          </p:nvSpPr>
          <p:spPr bwMode="auto">
            <a:xfrm flipH="1">
              <a:off x="2775" y="4944"/>
              <a:ext cx="480" cy="0"/>
            </a:xfrm>
            <a:prstGeom prst="line">
              <a:avLst/>
            </a:prstGeom>
            <a:noFill/>
            <a:ln w="28575">
              <a:solidFill>
                <a:schemeClr val="tx1"/>
              </a:solidFill>
              <a:round/>
              <a:tailEnd type="triangle" w="med" len="med"/>
            </a:ln>
          </p:spPr>
          <p:txBody>
            <a:bodyPr anchor="ctr" anchorCtr="1"/>
            <a:lstStyle/>
            <a:p>
              <a:endParaRPr lang="zh-CN" altLang="en-US"/>
            </a:p>
          </p:txBody>
        </p:sp>
        <p:sp>
          <p:nvSpPr>
            <p:cNvPr id="9236" name="Line 22"/>
            <p:cNvSpPr>
              <a:spLocks noChangeShapeType="1"/>
            </p:cNvSpPr>
            <p:nvPr/>
          </p:nvSpPr>
          <p:spPr bwMode="auto">
            <a:xfrm flipH="1" flipV="1">
              <a:off x="2775" y="4320"/>
              <a:ext cx="480" cy="0"/>
            </a:xfrm>
            <a:prstGeom prst="line">
              <a:avLst/>
            </a:prstGeom>
            <a:noFill/>
            <a:ln w="9525">
              <a:solidFill>
                <a:schemeClr val="tx1"/>
              </a:solidFill>
              <a:round/>
              <a:tailEnd type="triangle" w="med" len="med"/>
            </a:ln>
          </p:spPr>
          <p:txBody>
            <a:bodyPr anchor="ctr" anchorCtr="1"/>
            <a:lstStyle/>
            <a:p>
              <a:endParaRPr lang="zh-CN" altLang="en-US"/>
            </a:p>
          </p:txBody>
        </p:sp>
        <p:sp>
          <p:nvSpPr>
            <p:cNvPr id="9237" name="Text Box 23"/>
            <p:cNvSpPr txBox="1">
              <a:spLocks noChangeArrowheads="1"/>
            </p:cNvSpPr>
            <p:nvPr/>
          </p:nvSpPr>
          <p:spPr bwMode="auto">
            <a:xfrm>
              <a:off x="3686" y="4560"/>
              <a:ext cx="586" cy="192"/>
            </a:xfrm>
            <a:prstGeom prst="rect">
              <a:avLst/>
            </a:prstGeom>
            <a:noFill/>
            <a:ln w="9525" algn="ctr">
              <a:noFill/>
              <a:miter lim="800000"/>
            </a:ln>
          </p:spPr>
          <p:txBody>
            <a:bodyPr anchor="ctr" anchorCtr="1">
              <a:spAutoFit/>
            </a:bodyPr>
            <a:lstStyle/>
            <a:p>
              <a:pPr>
                <a:spcBef>
                  <a:spcPct val="50000"/>
                </a:spcBef>
              </a:pPr>
              <a:r>
                <a:rPr kumimoji="1" lang="zh-CN" altLang="en-US" sz="1400">
                  <a:latin typeface="微软雅黑" panose="020B0503020204020204" pitchFamily="34" charset="-122"/>
                  <a:ea typeface="微软雅黑" panose="020B0503020204020204" pitchFamily="34" charset="-122"/>
                </a:rPr>
                <a:t>合格</a:t>
              </a:r>
              <a:endParaRPr kumimoji="1" lang="zh-CN" altLang="en-US" sz="1400">
                <a:latin typeface="微软雅黑" panose="020B0503020204020204" pitchFamily="34" charset="-122"/>
                <a:ea typeface="微软雅黑" panose="020B0503020204020204" pitchFamily="34" charset="-122"/>
              </a:endParaRPr>
            </a:p>
          </p:txBody>
        </p:sp>
        <p:sp>
          <p:nvSpPr>
            <p:cNvPr id="9238" name="Text Box 24"/>
            <p:cNvSpPr txBox="1">
              <a:spLocks noChangeArrowheads="1"/>
            </p:cNvSpPr>
            <p:nvPr/>
          </p:nvSpPr>
          <p:spPr bwMode="auto">
            <a:xfrm>
              <a:off x="2616" y="4320"/>
              <a:ext cx="799" cy="192"/>
            </a:xfrm>
            <a:prstGeom prst="rect">
              <a:avLst/>
            </a:prstGeom>
            <a:noFill/>
            <a:ln w="9525" algn="ctr">
              <a:noFill/>
              <a:miter lim="800000"/>
            </a:ln>
          </p:spPr>
          <p:txBody>
            <a:bodyPr anchor="ctr" anchorCtr="1">
              <a:spAutoFit/>
            </a:bodyPr>
            <a:lstStyle/>
            <a:p>
              <a:pPr>
                <a:spcBef>
                  <a:spcPct val="50000"/>
                </a:spcBef>
              </a:pPr>
              <a:r>
                <a:rPr kumimoji="1" lang="zh-CN" altLang="en-US" sz="1400">
                  <a:latin typeface="微软雅黑" panose="020B0503020204020204" pitchFamily="34" charset="-122"/>
                  <a:ea typeface="微软雅黑" panose="020B0503020204020204" pitchFamily="34" charset="-122"/>
                </a:rPr>
                <a:t>不合格</a:t>
              </a:r>
              <a:endParaRPr kumimoji="1" lang="zh-CN" altLang="en-US" sz="1400">
                <a:latin typeface="微软雅黑" panose="020B0503020204020204" pitchFamily="34" charset="-122"/>
                <a:ea typeface="微软雅黑" panose="020B0503020204020204" pitchFamily="34" charset="-122"/>
              </a:endParaRPr>
            </a:p>
          </p:txBody>
        </p:sp>
        <p:sp>
          <p:nvSpPr>
            <p:cNvPr id="9239" name="Line 25"/>
            <p:cNvSpPr>
              <a:spLocks noChangeShapeType="1"/>
            </p:cNvSpPr>
            <p:nvPr/>
          </p:nvSpPr>
          <p:spPr bwMode="auto">
            <a:xfrm flipH="1">
              <a:off x="2775" y="3696"/>
              <a:ext cx="480" cy="0"/>
            </a:xfrm>
            <a:prstGeom prst="line">
              <a:avLst/>
            </a:prstGeom>
            <a:noFill/>
            <a:ln w="28575">
              <a:solidFill>
                <a:schemeClr val="tx1"/>
              </a:solidFill>
              <a:round/>
              <a:tailEnd type="triangle" w="med" len="med"/>
            </a:ln>
          </p:spPr>
          <p:txBody>
            <a:bodyPr anchor="ctr" anchorCtr="1"/>
            <a:lstStyle/>
            <a:p>
              <a:endParaRPr lang="zh-CN" altLang="en-US"/>
            </a:p>
          </p:txBody>
        </p:sp>
        <p:sp>
          <p:nvSpPr>
            <p:cNvPr id="9240" name="Line 26"/>
            <p:cNvSpPr>
              <a:spLocks noChangeShapeType="1"/>
            </p:cNvSpPr>
            <p:nvPr/>
          </p:nvSpPr>
          <p:spPr bwMode="auto">
            <a:xfrm flipH="1">
              <a:off x="2296" y="3984"/>
              <a:ext cx="1491" cy="0"/>
            </a:xfrm>
            <a:prstGeom prst="line">
              <a:avLst/>
            </a:prstGeom>
            <a:noFill/>
            <a:ln w="28575">
              <a:solidFill>
                <a:schemeClr val="tx1"/>
              </a:solidFill>
              <a:round/>
              <a:headEnd type="triangle" w="med" len="med"/>
            </a:ln>
          </p:spPr>
          <p:txBody>
            <a:bodyPr anchor="ctr" anchorCtr="1"/>
            <a:lstStyle/>
            <a:p>
              <a:endParaRPr lang="zh-CN" altLang="en-US"/>
            </a:p>
          </p:txBody>
        </p:sp>
        <p:sp>
          <p:nvSpPr>
            <p:cNvPr id="9241" name="Line 27"/>
            <p:cNvSpPr>
              <a:spLocks noChangeShapeType="1"/>
            </p:cNvSpPr>
            <p:nvPr/>
          </p:nvSpPr>
          <p:spPr bwMode="auto">
            <a:xfrm flipV="1">
              <a:off x="2296" y="3840"/>
              <a:ext cx="0" cy="144"/>
            </a:xfrm>
            <a:prstGeom prst="line">
              <a:avLst/>
            </a:prstGeom>
            <a:noFill/>
            <a:ln w="28575">
              <a:solidFill>
                <a:schemeClr val="tx1"/>
              </a:solidFill>
              <a:round/>
            </a:ln>
          </p:spPr>
          <p:txBody>
            <a:bodyPr anchor="ctr" anchorCtr="1"/>
            <a:lstStyle/>
            <a:p>
              <a:endParaRPr lang="zh-CN" altLang="en-US"/>
            </a:p>
          </p:txBody>
        </p:sp>
        <p:sp>
          <p:nvSpPr>
            <p:cNvPr id="32798" name="AutoShape 30"/>
            <p:cNvSpPr>
              <a:spLocks noChangeArrowheads="1"/>
            </p:cNvSpPr>
            <p:nvPr/>
          </p:nvSpPr>
          <p:spPr bwMode="auto">
            <a:xfrm>
              <a:off x="1604" y="2832"/>
              <a:ext cx="160" cy="144"/>
            </a:xfrm>
            <a:prstGeom prst="star5">
              <a:avLst/>
            </a:prstGeom>
            <a:solidFill>
              <a:srgbClr val="FF3300"/>
            </a:solidFill>
            <a:ln w="9525" algn="ctr">
              <a:solidFill>
                <a:srgbClr val="FF3300"/>
              </a:solidFill>
              <a:miter lim="800000"/>
            </a:ln>
            <a:effectLst/>
          </p:spPr>
          <p:txBody>
            <a:bodyPr wrap="none" anchor="ctr" anchorCtr="1"/>
            <a:lstStyle/>
            <a:p>
              <a:pPr>
                <a:defRPr/>
              </a:pPr>
              <a:endParaRPr lang="zh-CN" altLang="en-US"/>
            </a:p>
          </p:txBody>
        </p:sp>
        <p:sp>
          <p:nvSpPr>
            <p:cNvPr id="27" name="Text Box 7"/>
            <p:cNvSpPr txBox="1">
              <a:spLocks noChangeArrowheads="1"/>
            </p:cNvSpPr>
            <p:nvPr/>
          </p:nvSpPr>
          <p:spPr bwMode="auto">
            <a:xfrm>
              <a:off x="432" y="2928"/>
              <a:ext cx="746"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出险</a:t>
              </a:r>
              <a:endParaRPr kumimoji="1" lang="zh-CN" altLang="en-US">
                <a:latin typeface="微软雅黑" panose="020B0503020204020204" pitchFamily="34" charset="-122"/>
                <a:ea typeface="微软雅黑" panose="020B0503020204020204" pitchFamily="34" charset="-122"/>
              </a:endParaRPr>
            </a:p>
          </p:txBody>
        </p:sp>
        <p:sp>
          <p:nvSpPr>
            <p:cNvPr id="28" name="Text Box 8"/>
            <p:cNvSpPr txBox="1">
              <a:spLocks noChangeArrowheads="1"/>
            </p:cNvSpPr>
            <p:nvPr/>
          </p:nvSpPr>
          <p:spPr bwMode="auto">
            <a:xfrm>
              <a:off x="3255" y="2928"/>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受理</a:t>
              </a:r>
              <a:endParaRPr kumimoji="1" lang="zh-CN" altLang="en-US">
                <a:latin typeface="微软雅黑" panose="020B0503020204020204" pitchFamily="34" charset="-122"/>
                <a:ea typeface="微软雅黑" panose="020B0503020204020204" pitchFamily="34" charset="-122"/>
              </a:endParaRPr>
            </a:p>
          </p:txBody>
        </p:sp>
        <p:sp>
          <p:nvSpPr>
            <p:cNvPr id="29" name="Text Box 10"/>
            <p:cNvSpPr txBox="1">
              <a:spLocks noChangeArrowheads="1"/>
            </p:cNvSpPr>
            <p:nvPr/>
          </p:nvSpPr>
          <p:spPr bwMode="auto">
            <a:xfrm>
              <a:off x="3255" y="3568"/>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立案处理</a:t>
              </a:r>
              <a:endParaRPr kumimoji="1" lang="zh-CN" altLang="en-US">
                <a:latin typeface="微软雅黑" panose="020B0503020204020204" pitchFamily="34" charset="-122"/>
                <a:ea typeface="微软雅黑" panose="020B0503020204020204" pitchFamily="34" charset="-122"/>
              </a:endParaRPr>
            </a:p>
          </p:txBody>
        </p:sp>
        <p:sp>
          <p:nvSpPr>
            <p:cNvPr id="30" name="Text Box 11"/>
            <p:cNvSpPr txBox="1">
              <a:spLocks noChangeArrowheads="1"/>
            </p:cNvSpPr>
            <p:nvPr/>
          </p:nvSpPr>
          <p:spPr bwMode="auto">
            <a:xfrm>
              <a:off x="3255" y="4192"/>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审核签批</a:t>
              </a:r>
              <a:endParaRPr kumimoji="1" lang="zh-CN" altLang="en-US">
                <a:latin typeface="微软雅黑" panose="020B0503020204020204" pitchFamily="34" charset="-122"/>
                <a:ea typeface="微软雅黑" panose="020B0503020204020204" pitchFamily="34" charset="-122"/>
              </a:endParaRPr>
            </a:p>
          </p:txBody>
        </p:sp>
        <p:sp>
          <p:nvSpPr>
            <p:cNvPr id="31" name="Text Box 12"/>
            <p:cNvSpPr txBox="1">
              <a:spLocks noChangeArrowheads="1"/>
            </p:cNvSpPr>
            <p:nvPr/>
          </p:nvSpPr>
          <p:spPr bwMode="auto">
            <a:xfrm>
              <a:off x="3255" y="4816"/>
              <a:ext cx="799"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结案给付</a:t>
              </a:r>
              <a:endParaRPr kumimoji="1" lang="zh-CN" altLang="en-US">
                <a:latin typeface="微软雅黑" panose="020B0503020204020204" pitchFamily="34" charset="-122"/>
                <a:ea typeface="微软雅黑" panose="020B0503020204020204" pitchFamily="34" charset="-122"/>
              </a:endParaRPr>
            </a:p>
          </p:txBody>
        </p:sp>
        <p:sp>
          <p:nvSpPr>
            <p:cNvPr id="32" name="Text Box 13"/>
            <p:cNvSpPr txBox="1">
              <a:spLocks noChangeArrowheads="1"/>
            </p:cNvSpPr>
            <p:nvPr/>
          </p:nvSpPr>
          <p:spPr bwMode="auto">
            <a:xfrm>
              <a:off x="1658" y="3568"/>
              <a:ext cx="1112" cy="272"/>
            </a:xfrm>
            <a:prstGeom prst="rect">
              <a:avLst/>
            </a:prstGeom>
            <a:solidFill>
              <a:srgbClr val="FF9966"/>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defRPr/>
              </a:pPr>
              <a:r>
                <a:rPr kumimoji="1" lang="zh-CN" altLang="en-US"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提起调查</a:t>
              </a:r>
              <a:endParaRPr kumimoji="1" lang="zh-CN" altLang="en-US"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Text Box 14"/>
            <p:cNvSpPr txBox="1">
              <a:spLocks noChangeArrowheads="1"/>
            </p:cNvSpPr>
            <p:nvPr/>
          </p:nvSpPr>
          <p:spPr bwMode="auto">
            <a:xfrm>
              <a:off x="1657" y="4192"/>
              <a:ext cx="1118"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拒付通知书</a:t>
              </a:r>
              <a:endParaRPr kumimoji="1" lang="zh-CN" altLang="en-US">
                <a:latin typeface="微软雅黑" panose="020B0503020204020204" pitchFamily="34" charset="-122"/>
                <a:ea typeface="微软雅黑" panose="020B0503020204020204" pitchFamily="34" charset="-122"/>
              </a:endParaRPr>
            </a:p>
          </p:txBody>
        </p:sp>
        <p:sp>
          <p:nvSpPr>
            <p:cNvPr id="34" name="Text Box 15"/>
            <p:cNvSpPr txBox="1">
              <a:spLocks noChangeArrowheads="1"/>
            </p:cNvSpPr>
            <p:nvPr/>
          </p:nvSpPr>
          <p:spPr bwMode="auto">
            <a:xfrm>
              <a:off x="1337" y="4816"/>
              <a:ext cx="1438" cy="272"/>
            </a:xfrm>
            <a:prstGeom prst="rect">
              <a:avLst/>
            </a:prstGeom>
            <a:solidFill>
              <a:schemeClr val="bg1"/>
            </a:solidFill>
            <a:ln w="28575" algn="ctr">
              <a:solidFill>
                <a:schemeClr val="tx1"/>
              </a:solidFill>
              <a:miter lim="800000"/>
            </a:ln>
            <a:effectLst>
              <a:prstShdw prst="shdw13" dist="53882" dir="13500000">
                <a:schemeClr val="bg2">
                  <a:alpha val="50000"/>
                </a:schemeClr>
              </a:prstShdw>
            </a:effectLst>
          </p:spPr>
          <p:txBody>
            <a:bodyPr anchor="ctr" anchorCtr="1"/>
            <a:lstStyle/>
            <a:p>
              <a:pPr>
                <a:spcBef>
                  <a:spcPct val="50000"/>
                </a:spcBef>
              </a:pPr>
              <a:r>
                <a:rPr kumimoji="1" lang="zh-CN" altLang="en-US">
                  <a:latin typeface="微软雅黑" panose="020B0503020204020204" pitchFamily="34" charset="-122"/>
                  <a:ea typeface="微软雅黑" panose="020B0503020204020204" pitchFamily="34" charset="-122"/>
                </a:rPr>
                <a:t>客户领取保险金</a:t>
              </a:r>
              <a:endParaRPr kumimoji="1" lang="zh-CN" altLang="en-US">
                <a:latin typeface="微软雅黑" panose="020B0503020204020204" pitchFamily="34" charset="-122"/>
                <a:ea typeface="微软雅黑" panose="020B0503020204020204" pitchFamily="34" charset="-122"/>
              </a:endParaRPr>
            </a:p>
          </p:txBody>
        </p:sp>
      </p:grpSp>
      <p:sp>
        <p:nvSpPr>
          <p:cNvPr id="32799" name="AutoShape 31"/>
          <p:cNvSpPr>
            <a:spLocks noChangeArrowheads="1"/>
          </p:cNvSpPr>
          <p:nvPr/>
        </p:nvSpPr>
        <p:spPr bwMode="auto">
          <a:xfrm>
            <a:off x="1752600" y="1143000"/>
            <a:ext cx="3352800" cy="609600"/>
          </a:xfrm>
          <a:prstGeom prst="roundRect">
            <a:avLst>
              <a:gd name="adj" fmla="val 16667"/>
            </a:avLst>
          </a:prstGeom>
          <a:solidFill>
            <a:srgbClr val="FF6600"/>
          </a:solidFill>
          <a:ln w="9525">
            <a:noFill/>
            <a:round/>
          </a:ln>
          <a:effectLst>
            <a:prstShdw prst="shdw17" dist="17961" dir="2700000">
              <a:srgbClr val="FF6600">
                <a:gamma/>
                <a:shade val="60000"/>
                <a:invGamma/>
              </a:srgbClr>
            </a:prstShdw>
          </a:effectLst>
        </p:spPr>
        <p:txBody>
          <a:bodyPr wrap="none" anchor="ctr"/>
          <a:lstStyle/>
          <a:p>
            <a:pPr>
              <a:spcBef>
                <a:spcPct val="0"/>
              </a:spcBef>
              <a:defRPr/>
            </a:pPr>
            <a:r>
              <a:rPr lang="zh-CN" altLang="en-US" sz="3800">
                <a:solidFill>
                  <a:schemeClr val="bg1"/>
                </a:solidFill>
                <a:effectLst>
                  <a:outerShdw blurRad="38100" dist="38100" dir="2700000" algn="tl">
                    <a:srgbClr val="000000"/>
                  </a:outerShdw>
                </a:effectLst>
                <a:latin typeface="Arial" panose="020B0604020202020204" pitchFamily="34" charset="0"/>
                <a:ea typeface="华文行楷" panose="02010800040101010101" pitchFamily="2" charset="-122"/>
              </a:rPr>
              <a:t>理赔流程</a:t>
            </a:r>
            <a:endParaRPr lang="zh-CN" altLang="en-US" sz="3800">
              <a:solidFill>
                <a:schemeClr val="bg1"/>
              </a:solidFill>
              <a:effectLst>
                <a:outerShdw blurRad="38100" dist="38100" dir="2700000" algn="tl">
                  <a:srgbClr val="000000"/>
                </a:outerShdw>
              </a:effectLst>
              <a:latin typeface="Arial" panose="020B0604020202020204" pitchFamily="34" charset="0"/>
              <a:ea typeface="华文行楷" panose="020108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a:spLocks noChangeArrowheads="1"/>
          </p:cNvSpPr>
          <p:nvPr/>
        </p:nvSpPr>
        <p:spPr bwMode="auto">
          <a:xfrm>
            <a:off x="457200" y="914400"/>
            <a:ext cx="2276475" cy="369888"/>
          </a:xfrm>
          <a:prstGeom prst="rect">
            <a:avLst/>
          </a:prstGeom>
          <a:noFill/>
          <a:ln w="9525">
            <a:noFill/>
            <a:miter lim="800000"/>
          </a:ln>
        </p:spPr>
        <p:txBody>
          <a:bodyPr wrap="none">
            <a:spAutoFit/>
          </a:bodyPr>
          <a:lstStyle/>
          <a:p>
            <a:r>
              <a:rPr lang="zh-CN" altLang="zh-CN" b="1"/>
              <a:t>平安产险合作客户：</a:t>
            </a:r>
            <a:endParaRPr lang="zh-CN" altLang="zh-CN"/>
          </a:p>
        </p:txBody>
      </p:sp>
      <p:pic>
        <p:nvPicPr>
          <p:cNvPr id="10243" name="图片 4"/>
          <p:cNvPicPr>
            <a:picLocks noChangeAspect="1" noChangeArrowheads="1"/>
          </p:cNvPicPr>
          <p:nvPr/>
        </p:nvPicPr>
        <p:blipFill>
          <a:blip r:embed="rId1" cstate="print"/>
          <a:srcRect/>
          <a:stretch>
            <a:fillRect/>
          </a:stretch>
        </p:blipFill>
        <p:spPr bwMode="auto">
          <a:xfrm>
            <a:off x="738188" y="1524000"/>
            <a:ext cx="5381625" cy="6781800"/>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TABLE_ENDDRAG_ORIGIN_RECT" val="387*79"/>
  <p:tag name="TABLE_ENDDRAG_RECT" val="60*230*387*79"/>
</p:tagLst>
</file>

<file path=ppt/tags/tag2.xml><?xml version="1.0" encoding="utf-8"?>
<p:tagLst xmlns:p="http://schemas.openxmlformats.org/presentationml/2006/main">
  <p:tag name="COMMONDATA" val="eyJoZGlkIjoiNGY3ZjdhMThmMjczOTE4MTg4MWEyMDA4MWZiMzQyOWUifQ=="/>
  <p:tag name="KSO_WPP_MARK_KEY" val="281541c3-35f8-481d-be65-caec2f611fc9"/>
  <p:tag name="commondata" val="eyJoZGlkIjoiOGI4NjI5OTBmMDM1ODFlMDkzNDFlZTFiMWNhZWU5ZT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9000"/>
          </a:srgbClr>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ctr" defTabSz="914400" rtl="0" eaLnBrk="1" fontAlgn="base" latinLnBrk="0" hangingPunct="1">
          <a:lnSpc>
            <a:spcPct val="100000"/>
          </a:lnSpc>
          <a:spcBef>
            <a:spcPct val="20000"/>
          </a:spcBef>
          <a:spcAft>
            <a:spcPct val="0"/>
          </a:spcAft>
          <a:buClrTx/>
          <a:buSzTx/>
          <a:buFontTx/>
          <a:buNone/>
          <a:def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solidFill>
          <a:srgbClr val="99CCFF">
            <a:alpha val="59000"/>
          </a:srgbClr>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ctr" defTabSz="914400" rtl="0" eaLnBrk="1" fontAlgn="base" latinLnBrk="0" hangingPunct="1">
          <a:lnSpc>
            <a:spcPct val="100000"/>
          </a:lnSpc>
          <a:spcBef>
            <a:spcPct val="20000"/>
          </a:spcBef>
          <a:spcAft>
            <a:spcPct val="0"/>
          </a:spcAft>
          <a:buClrTx/>
          <a:buSzTx/>
          <a:buFontTx/>
          <a:buNone/>
          <a:def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4284</Words>
  <Application>WPS 演示</Application>
  <PresentationFormat>全屏显示(4:3)</PresentationFormat>
  <Paragraphs>187</Paragraphs>
  <Slides>12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楷体_GB2312</vt:lpstr>
      <vt:lpstr>新宋体</vt:lpstr>
      <vt:lpstr>华文新魏</vt:lpstr>
      <vt:lpstr>黑体</vt:lpstr>
      <vt:lpstr>微软雅黑</vt:lpstr>
      <vt:lpstr>微软雅黑 Light</vt:lpstr>
      <vt:lpstr>Times New Roman</vt:lpstr>
      <vt:lpstr>等线</vt:lpstr>
      <vt:lpstr>华文行楷</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卢国莲</dc:creator>
  <cp:lastModifiedBy>润雨</cp:lastModifiedBy>
  <cp:revision>192</cp:revision>
  <cp:lastPrinted>2024-01-22T03:41:00Z</cp:lastPrinted>
  <dcterms:created xsi:type="dcterms:W3CDTF">2024-01-22T03:41:00Z</dcterms:created>
  <dcterms:modified xsi:type="dcterms:W3CDTF">2025-02-19T09:50:26Z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E4D2F83A319B4E1E896E6364B10F6918_13</vt:lpwstr>
  </property>
  <property fmtid="{D5CDD505-2E9C-101B-9397-08002B2CF9AE}" pid="4" name="KSOProductBuildVer">
    <vt:lpwstr>2052-12.1.0.19770</vt:lpwstr>
  </property>
</Properties>
</file>