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2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59" r:id="rId5"/>
    <p:sldId id="271" r:id="rId6"/>
    <p:sldId id="261" r:id="rId7"/>
    <p:sldId id="290" r:id="rId8"/>
    <p:sldId id="264" r:id="rId9"/>
    <p:sldId id="266" r:id="rId10"/>
    <p:sldId id="267" r:id="rId12"/>
    <p:sldId id="295" r:id="rId13"/>
    <p:sldId id="268" r:id="rId14"/>
  </p:sldIdLst>
  <p:sldSz cx="18288000" cy="10287000"/>
  <p:notesSz cx="6858000" cy="9144000"/>
  <p:embeddedFontLst>
    <p:embeddedFont>
      <p:font typeface="字由点字倔强黑" panose="00020600040101010101" charset="-122"/>
      <p:regular r:id="rId18"/>
    </p:embeddedFont>
    <p:embeddedFont>
      <p:font typeface="可画甜心体" panose="00020600040101010101" charset="-122"/>
      <p:regular r:id="rId19"/>
    </p:embeddedFont>
    <p:embeddedFont>
      <p:font typeface="楷体" panose="02010609060101010101" charset="-122"/>
      <p:regular r:id="rId20"/>
    </p:embeddedFont>
    <p:embeddedFont>
      <p:font typeface="可画榜书" panose="00020600040101010101" charset="-122"/>
      <p:regular r:id="rId21"/>
    </p:embeddedFont>
    <p:embeddedFont>
      <p:font typeface="可画刀剑如梦" panose="00020600040101010101" charset="-122"/>
      <p:regular r:id="rId22"/>
    </p:embeddedFont>
    <p:embeddedFont>
      <p:font typeface="仿宋" panose="02010609060101010101" charset="-122"/>
      <p:regular r:id="rId23"/>
    </p:embeddedFont>
    <p:embeddedFont>
      <p:font typeface="Calibri" panose="020F050202020403020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2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6FF"/>
    <a:srgbClr val="C3E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088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23.xml"/><Relationship Id="rId27" Type="http://schemas.openxmlformats.org/officeDocument/2006/relationships/font" Target="fonts/font10.fntdata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44000" y="2108905"/>
            <a:ext cx="10800000" cy="792000"/>
          </a:xfrm>
        </p:spPr>
        <p:txBody>
          <a:bodyPr/>
          <a:lstStyle>
            <a:lvl1pPr algn="ctr"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jpeg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9" Type="http://schemas.openxmlformats.org/officeDocument/2006/relationships/slideLayout" Target="../slideLayouts/slideLayout12.xml"/><Relationship Id="rId18" Type="http://schemas.openxmlformats.org/officeDocument/2006/relationships/tags" Target="../tags/tag22.xml"/><Relationship Id="rId17" Type="http://schemas.openxmlformats.org/officeDocument/2006/relationships/image" Target="../media/image1.jpeg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image" Target="../media/image29.jpeg"/><Relationship Id="rId10" Type="http://schemas.openxmlformats.org/officeDocument/2006/relationships/image" Target="../media/image28.jpeg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image" Target="../media/image9.svg"/><Relationship Id="rId5" Type="http://schemas.openxmlformats.org/officeDocument/2006/relationships/image" Target="../media/image8.jpeg"/><Relationship Id="rId4" Type="http://schemas.openxmlformats.org/officeDocument/2006/relationships/image" Target="../media/image7.svg"/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tags" Target="../tags/tag8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jpeg"/><Relationship Id="rId2" Type="http://schemas.openxmlformats.org/officeDocument/2006/relationships/image" Target="../media/image25.svg"/><Relationship Id="rId1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63A6CA">
                <a:alpha val="100000"/>
              </a:srgbClr>
            </a:gs>
            <a:gs pos="86000">
              <a:srgbClr val="59A2C4">
                <a:alpha val="100000"/>
              </a:srgbClr>
            </a:gs>
            <a:gs pos="84000">
              <a:srgbClr val="79ADD7">
                <a:alpha val="100000"/>
              </a:srgbClr>
            </a:gs>
            <a:gs pos="58000">
              <a:schemeClr val="tx2">
                <a:lumMod val="40000"/>
                <a:lumOff val="60000"/>
              </a:schemeClr>
            </a:gs>
            <a:gs pos="18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7288414"/>
            <a:ext cx="18288000" cy="2998586"/>
            <a:chOff x="0" y="0"/>
            <a:chExt cx="4816593" cy="789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789751"/>
            </a:xfrm>
            <a:custGeom>
              <a:avLst/>
              <a:gdLst/>
              <a:ahLst/>
              <a:cxnLst/>
              <a:rect l="l" t="t" r="r" b="b"/>
              <a:pathLst>
                <a:path w="4816592" h="789751">
                  <a:moveTo>
                    <a:pt x="0" y="0"/>
                  </a:moveTo>
                  <a:lnTo>
                    <a:pt x="4816592" y="0"/>
                  </a:lnTo>
                  <a:lnTo>
                    <a:pt x="4816592" y="789751"/>
                  </a:lnTo>
                  <a:lnTo>
                    <a:pt x="0" y="78975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837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9937158" y="1557472"/>
            <a:ext cx="7912127" cy="791212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269" tIns="52269" rIns="52269" bIns="52269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372859" y="1993173"/>
            <a:ext cx="7040725" cy="704072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E1E7F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269" tIns="52269" rIns="52269" bIns="52269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10753045" y="2373359"/>
            <a:ext cx="6280352" cy="628035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E7F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96291" tIns="96291" rIns="96291" bIns="9629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4" name="Group 14"/>
          <p:cNvGrpSpPr/>
          <p:nvPr/>
        </p:nvGrpSpPr>
        <p:grpSpPr>
          <a:xfrm rot="0">
            <a:off x="10372859" y="1993173"/>
            <a:ext cx="7040725" cy="704072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DFDFD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269" tIns="52269" rIns="52269" bIns="52269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9" name="Freeform 19"/>
          <p:cNvSpPr/>
          <p:nvPr/>
        </p:nvSpPr>
        <p:spPr>
          <a:xfrm>
            <a:off x="1767896" y="7724268"/>
            <a:ext cx="6958379" cy="1534032"/>
          </a:xfrm>
          <a:custGeom>
            <a:avLst/>
            <a:gdLst/>
            <a:ahLst/>
            <a:cxnLst/>
            <a:rect l="l" t="t" r="r" b="b"/>
            <a:pathLst>
              <a:path w="6958379" h="1534032">
                <a:moveTo>
                  <a:pt x="0" y="0"/>
                </a:moveTo>
                <a:lnTo>
                  <a:pt x="6958379" y="0"/>
                </a:lnTo>
                <a:lnTo>
                  <a:pt x="6958379" y="1534032"/>
                </a:lnTo>
                <a:lnTo>
                  <a:pt x="0" y="153403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29731" b="-29731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750451" y="-250793"/>
            <a:ext cx="9622408" cy="9720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110"/>
              </a:lnSpc>
            </a:pPr>
          </a:p>
          <a:p>
            <a:pPr algn="l">
              <a:lnSpc>
                <a:spcPts val="16110"/>
              </a:lnSpc>
            </a:pPr>
            <a:r>
              <a:rPr lang="en-US" sz="11505">
                <a:solidFill>
                  <a:srgbClr val="474545"/>
                </a:solidFill>
                <a:ea typeface="字由点字倔强黑" panose="00020600040101010101" charset="-122"/>
              </a:rPr>
              <a:t>可移动式牧民房屋配置说明</a:t>
            </a:r>
            <a:endParaRPr lang="en-US" sz="11505">
              <a:solidFill>
                <a:srgbClr val="474545"/>
              </a:solidFill>
              <a:ea typeface="字由点字倔强黑" panose="00020600040101010101" charset="-122"/>
            </a:endParaRPr>
          </a:p>
          <a:p>
            <a:pPr algn="l">
              <a:lnSpc>
                <a:spcPts val="6055"/>
              </a:lnSpc>
            </a:pPr>
          </a:p>
          <a:p>
            <a:pPr algn="l">
              <a:lnSpc>
                <a:spcPts val="6055"/>
              </a:lnSpc>
            </a:pPr>
          </a:p>
          <a:p>
            <a:pPr algn="ctr">
              <a:lnSpc>
                <a:spcPts val="16950"/>
              </a:lnSpc>
            </a:pPr>
            <a:r>
              <a:rPr lang="en-US" sz="12105">
                <a:solidFill>
                  <a:srgbClr val="FFFFFF"/>
                </a:solidFill>
                <a:ea typeface="可画甜心体" panose="00020600040101010101" charset="-122"/>
              </a:rPr>
              <a:t>彩钢房</a:t>
            </a:r>
            <a:endParaRPr lang="en-US" sz="12105">
              <a:solidFill>
                <a:srgbClr val="FFFFFF"/>
              </a:solidFill>
              <a:ea typeface="可画甜心体" panose="00020600040101010101" charset="-122"/>
            </a:endParaRPr>
          </a:p>
        </p:txBody>
      </p:sp>
      <p:pic>
        <p:nvPicPr>
          <p:cNvPr id="21" name="图片 20" descr="C:\Users\徐振华\Desktop\彩钢房图片\c14aac100424cd445b99cc0c74735d0.jpgc14aac100424cd445b99cc0c74735d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685020" y="4246245"/>
            <a:ext cx="8387715" cy="5355590"/>
          </a:xfrm>
          <a:prstGeom prst="roundRect">
            <a:avLst/>
          </a:prstGeom>
        </p:spPr>
      </p:pic>
      <p:sp>
        <p:nvSpPr>
          <p:cNvPr id="18" name="Freeform 18"/>
          <p:cNvSpPr/>
          <p:nvPr/>
        </p:nvSpPr>
        <p:spPr>
          <a:xfrm>
            <a:off x="11429702" y="38243"/>
            <a:ext cx="5159088" cy="5114613"/>
          </a:xfrm>
          <a:custGeom>
            <a:avLst/>
            <a:gdLst/>
            <a:ahLst/>
            <a:cxnLst/>
            <a:rect l="l" t="t" r="r" b="b"/>
            <a:pathLst>
              <a:path w="5159088" h="5114613">
                <a:moveTo>
                  <a:pt x="0" y="0"/>
                </a:moveTo>
                <a:lnTo>
                  <a:pt x="5159088" y="0"/>
                </a:lnTo>
                <a:lnTo>
                  <a:pt x="5159088" y="5114613"/>
                </a:lnTo>
                <a:lnTo>
                  <a:pt x="0" y="51146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57640" y="266770"/>
            <a:ext cx="10800000" cy="792000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方案</a:t>
            </a:r>
            <a:r>
              <a:rPr lang="zh-CN" altLang="en-US"/>
              <a:t>尺寸图</a:t>
            </a:r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3124200" y="4846320"/>
            <a:ext cx="2529205" cy="41529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>
                <a:solidFill>
                  <a:srgbClr val="0070C0"/>
                </a:solidFill>
                <a:effectLst/>
                <a:latin typeface="+mn-ea"/>
                <a:cs typeface="+mn-ea"/>
              </a:rPr>
              <a:t>山墙</a:t>
            </a:r>
            <a:r>
              <a:rPr lang="en-US" altLang="zh-CN" sz="2400" b="1" kern="0">
                <a:solidFill>
                  <a:srgbClr val="0070C0"/>
                </a:solidFill>
                <a:effectLst/>
                <a:latin typeface="+mn-ea"/>
                <a:cs typeface="+mn-ea"/>
              </a:rPr>
              <a:t>/</a:t>
            </a:r>
            <a:r>
              <a:rPr lang="zh-CN" altLang="en-US" sz="2400" b="1" kern="0">
                <a:solidFill>
                  <a:srgbClr val="0070C0"/>
                </a:solidFill>
                <a:effectLst/>
                <a:latin typeface="+mn-ea"/>
                <a:cs typeface="+mn-ea"/>
              </a:rPr>
              <a:t>前墙尺寸</a:t>
            </a:r>
            <a:endParaRPr lang="zh-CN" altLang="en-US" sz="2400" b="1" kern="0">
              <a:solidFill>
                <a:srgbClr val="0070C0"/>
              </a:solidFill>
              <a:effectLst/>
              <a:latin typeface="+mn-ea"/>
              <a:cs typeface="+mn-ea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749997" y="1987598"/>
            <a:ext cx="2147836" cy="160719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 dirty="0">
                <a:solidFill>
                  <a:schemeClr val="accent1"/>
                </a:solidFill>
                <a:latin typeface="+mn-ea"/>
                <a:cs typeface="+mn-ea"/>
              </a:rPr>
              <a:t>01</a:t>
            </a:r>
            <a:endParaRPr lang="zh-CN" altLang="en-US" sz="72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12039600" y="4838700"/>
            <a:ext cx="2459990" cy="4241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>
                <a:solidFill>
                  <a:srgbClr val="0070C0"/>
                </a:solidFill>
                <a:latin typeface="+mn-ea"/>
                <a:cs typeface="+mn-ea"/>
              </a:rPr>
              <a:t>山墙</a:t>
            </a:r>
            <a:r>
              <a:rPr lang="en-US" altLang="zh-CN" sz="2400" b="1" kern="0">
                <a:solidFill>
                  <a:srgbClr val="0070C0"/>
                </a:solidFill>
                <a:latin typeface="+mn-ea"/>
                <a:cs typeface="+mn-ea"/>
              </a:rPr>
              <a:t>/</a:t>
            </a:r>
            <a:r>
              <a:rPr lang="zh-CN" altLang="en-US" sz="2400" b="1" kern="0">
                <a:solidFill>
                  <a:srgbClr val="0070C0"/>
                </a:solidFill>
                <a:latin typeface="+mn-ea"/>
                <a:cs typeface="+mn-ea"/>
              </a:rPr>
              <a:t>后墙尺寸</a:t>
            </a:r>
            <a:endParaRPr lang="zh-CN" altLang="en-US" sz="2400" b="1" kern="0">
              <a:solidFill>
                <a:srgbClr val="0070C0"/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6980533" y="2114187"/>
            <a:ext cx="2147836" cy="160719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>
                <a:solidFill>
                  <a:schemeClr val="accent1"/>
                </a:solidFill>
                <a:latin typeface="+mn-ea"/>
                <a:cs typeface="+mn-ea"/>
              </a:rPr>
              <a:t>02</a:t>
            </a:r>
            <a:endParaRPr lang="zh-CN" altLang="en-US" sz="72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3657600" y="9410700"/>
            <a:ext cx="2627630" cy="3549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>
                <a:solidFill>
                  <a:srgbClr val="0070C0"/>
                </a:solidFill>
                <a:latin typeface="+mn-ea"/>
                <a:cs typeface="+mn-ea"/>
              </a:rPr>
              <a:t>框架尺寸</a:t>
            </a:r>
            <a:endParaRPr lang="zh-CN" altLang="en-US" sz="2400" b="1" kern="0">
              <a:solidFill>
                <a:srgbClr val="0070C0"/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13232679" y="2114187"/>
            <a:ext cx="2147836" cy="160719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>
                <a:solidFill>
                  <a:schemeClr val="accent1"/>
                </a:solidFill>
                <a:latin typeface="+mn-ea"/>
                <a:cs typeface="+mn-ea"/>
              </a:rPr>
              <a:t>03</a:t>
            </a:r>
            <a:endParaRPr lang="zh-CN" altLang="en-US" sz="72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8"/>
            </p:custDataLst>
          </p:nvPr>
        </p:nvCxnSpPr>
        <p:spPr>
          <a:xfrm>
            <a:off x="396240" y="2114187"/>
            <a:ext cx="0" cy="7142427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微信截图_20240821171311"/>
          <p:cNvPicPr>
            <a:picLocks noChangeAspect="1"/>
          </p:cNvPicPr>
          <p:nvPr/>
        </p:nvPicPr>
        <p:blipFill>
          <a:blip r:embed="rId9"/>
          <a:srcRect l="1408" t="3218" r="61278" b="2391"/>
          <a:stretch>
            <a:fillRect/>
          </a:stretch>
        </p:blipFill>
        <p:spPr>
          <a:xfrm>
            <a:off x="914400" y="5347970"/>
            <a:ext cx="6773545" cy="3936365"/>
          </a:xfrm>
          <a:prstGeom prst="rect">
            <a:avLst/>
          </a:prstGeom>
        </p:spPr>
      </p:pic>
      <p:pic>
        <p:nvPicPr>
          <p:cNvPr id="9" name="图片 8" descr="微信截图_202408211713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230" y="1181100"/>
            <a:ext cx="8192770" cy="3519170"/>
          </a:xfrm>
          <a:prstGeom prst="rect">
            <a:avLst/>
          </a:prstGeom>
        </p:spPr>
      </p:pic>
      <p:pic>
        <p:nvPicPr>
          <p:cNvPr id="13" name="图片 12" descr="微信截图_202408211713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28125" y="1200150"/>
            <a:ext cx="8231505" cy="3500755"/>
          </a:xfrm>
          <a:prstGeom prst="rect">
            <a:avLst/>
          </a:prstGeom>
        </p:spPr>
      </p:pic>
      <p:pic>
        <p:nvPicPr>
          <p:cNvPr id="19" name="图片 18" descr="微信截图_20240821171311"/>
          <p:cNvPicPr>
            <a:picLocks noChangeAspect="1"/>
          </p:cNvPicPr>
          <p:nvPr/>
        </p:nvPicPr>
        <p:blipFill>
          <a:blip r:embed="rId9"/>
          <a:srcRect l="45791" t="13361" r="4958" b="13437"/>
          <a:stretch>
            <a:fillRect/>
          </a:stretch>
        </p:blipFill>
        <p:spPr>
          <a:xfrm>
            <a:off x="8458200" y="5302885"/>
            <a:ext cx="8712200" cy="4296410"/>
          </a:xfrm>
          <a:prstGeom prst="rect">
            <a:avLst/>
          </a:prstGeom>
        </p:spPr>
      </p:pic>
      <p:sp>
        <p:nvSpPr>
          <p:cNvPr id="20" name="矩形 19"/>
          <p:cNvSpPr/>
          <p:nvPr>
            <p:custDataLst>
              <p:tags r:id="rId12"/>
            </p:custDataLst>
          </p:nvPr>
        </p:nvSpPr>
        <p:spPr>
          <a:xfrm>
            <a:off x="12420600" y="9639300"/>
            <a:ext cx="2627630" cy="3549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>
                <a:solidFill>
                  <a:srgbClr val="0070C0"/>
                </a:solidFill>
                <a:latin typeface="+mn-ea"/>
                <a:cs typeface="+mn-ea"/>
              </a:rPr>
              <a:t>房屋格局图</a:t>
            </a:r>
            <a:endParaRPr lang="zh-CN" altLang="en-US" sz="2400" b="1" kern="0">
              <a:solidFill>
                <a:srgbClr val="0070C0"/>
              </a:solidFill>
              <a:latin typeface="+mn-ea"/>
              <a:cs typeface="+mn-ea"/>
            </a:endParaRPr>
          </a:p>
        </p:txBody>
      </p:sp>
      <p:sp>
        <p:nvSpPr>
          <p:cNvPr id="21" name="平行四边形 20"/>
          <p:cNvSpPr/>
          <p:nvPr>
            <p:custDataLst>
              <p:tags r:id="rId13"/>
            </p:custDataLst>
          </p:nvPr>
        </p:nvSpPr>
        <p:spPr>
          <a:xfrm>
            <a:off x="1518441" y="4829330"/>
            <a:ext cx="1605773" cy="390292"/>
          </a:xfrm>
          <a:prstGeom prst="parallelogram">
            <a:avLst>
              <a:gd name="adj" fmla="val 466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p>
            <a:pPr algn="ctr"/>
            <a:r>
              <a:rPr lang="en-US" altLang="zh-CN" b="1" dirty="0"/>
              <a:t>NO.1</a:t>
            </a:r>
            <a:endParaRPr lang="zh-CN" altLang="en-US" b="1" dirty="0"/>
          </a:p>
        </p:txBody>
      </p:sp>
      <p:sp>
        <p:nvSpPr>
          <p:cNvPr id="22" name="平行四边形 21"/>
          <p:cNvSpPr/>
          <p:nvPr>
            <p:custDataLst>
              <p:tags r:id="rId14"/>
            </p:custDataLst>
          </p:nvPr>
        </p:nvSpPr>
        <p:spPr>
          <a:xfrm>
            <a:off x="10363415" y="4872510"/>
            <a:ext cx="1605773" cy="390292"/>
          </a:xfrm>
          <a:prstGeom prst="parallelogram">
            <a:avLst>
              <a:gd name="adj" fmla="val 466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b="1" dirty="0"/>
              <a:t>NO.2</a:t>
            </a:r>
            <a:endParaRPr lang="zh-CN" altLang="en-US" b="1" dirty="0"/>
          </a:p>
        </p:txBody>
      </p:sp>
      <p:sp>
        <p:nvSpPr>
          <p:cNvPr id="23" name="平行四边形 22"/>
          <p:cNvSpPr/>
          <p:nvPr>
            <p:custDataLst>
              <p:tags r:id="rId15"/>
            </p:custDataLst>
          </p:nvPr>
        </p:nvSpPr>
        <p:spPr>
          <a:xfrm>
            <a:off x="1981474" y="9370850"/>
            <a:ext cx="1605773" cy="390292"/>
          </a:xfrm>
          <a:prstGeom prst="parallelogram">
            <a:avLst>
              <a:gd name="adj" fmla="val 466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b="1" dirty="0"/>
              <a:t>NO.3</a:t>
            </a:r>
            <a:endParaRPr lang="zh-CN" altLang="en-US" b="1" dirty="0"/>
          </a:p>
        </p:txBody>
      </p:sp>
      <p:sp>
        <p:nvSpPr>
          <p:cNvPr id="27" name="平行四边形 26"/>
          <p:cNvSpPr/>
          <p:nvPr>
            <p:custDataLst>
              <p:tags r:id="rId16"/>
            </p:custDataLst>
          </p:nvPr>
        </p:nvSpPr>
        <p:spPr>
          <a:xfrm>
            <a:off x="10744474" y="9605800"/>
            <a:ext cx="1605773" cy="390292"/>
          </a:xfrm>
          <a:prstGeom prst="parallelogram">
            <a:avLst>
              <a:gd name="adj" fmla="val 466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b="1" dirty="0"/>
              <a:t>NO.4</a:t>
            </a:r>
            <a:endParaRPr lang="zh-CN" altLang="en-US" b="1" dirty="0"/>
          </a:p>
        </p:txBody>
      </p:sp>
      <p:sp>
        <p:nvSpPr>
          <p:cNvPr id="34" name="矩形 33"/>
          <p:cNvSpPr/>
          <p:nvPr/>
        </p:nvSpPr>
        <p:spPr>
          <a:xfrm rot="20460000">
            <a:off x="1589405" y="2131060"/>
            <a:ext cx="894080" cy="84455"/>
          </a:xfrm>
          <a:prstGeom prst="rect">
            <a:avLst/>
          </a:prstGeom>
          <a:blipFill rotWithShape="1">
            <a:blip r:embed="rId17"/>
            <a:stretch>
              <a:fillRect t="-17440" r="-16590" b="-24514"/>
            </a:stretch>
          </a:blipFill>
        </p:spPr>
        <p:txBody>
          <a:bodyPr/>
          <a:p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1200000">
            <a:off x="2402840" y="2131060"/>
            <a:ext cx="839470" cy="86995"/>
          </a:xfrm>
          <a:prstGeom prst="rect">
            <a:avLst/>
          </a:prstGeom>
          <a:blipFill rotWithShape="1">
            <a:blip r:embed="rId17"/>
            <a:stretch>
              <a:fillRect t="-17440" r="-16590" b="-24514"/>
            </a:stretch>
          </a:blipFill>
        </p:spPr>
        <p:txBody>
          <a:bodyPr/>
          <a:p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724400" y="1987550"/>
            <a:ext cx="3456305" cy="280670"/>
          </a:xfrm>
          <a:prstGeom prst="rect">
            <a:avLst/>
          </a:prstGeom>
          <a:blipFill rotWithShape="1">
            <a:blip r:embed="rId17"/>
            <a:stretch>
              <a:fillRect t="-17440" r="-16590" b="-24514"/>
            </a:stretch>
          </a:blipFill>
        </p:spPr>
        <p:txBody>
          <a:bodyPr/>
          <a:p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0460000">
            <a:off x="10149205" y="2071370"/>
            <a:ext cx="894080" cy="84455"/>
          </a:xfrm>
          <a:prstGeom prst="rect">
            <a:avLst/>
          </a:prstGeom>
          <a:blipFill rotWithShape="1">
            <a:blip r:embed="rId17"/>
            <a:stretch>
              <a:fillRect t="-17440" r="-16590" b="-24514"/>
            </a:stretch>
          </a:blipFill>
        </p:spPr>
        <p:txBody>
          <a:bodyPr/>
          <a:p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1140000">
            <a:off x="10967720" y="2059305"/>
            <a:ext cx="826135" cy="106045"/>
          </a:xfrm>
          <a:prstGeom prst="rect">
            <a:avLst/>
          </a:prstGeom>
          <a:blipFill rotWithShape="1">
            <a:blip r:embed="rId17"/>
            <a:stretch>
              <a:fillRect t="-17440" r="-16590" b="-24514"/>
            </a:stretch>
          </a:blipFill>
        </p:spPr>
        <p:txBody>
          <a:bodyPr/>
          <a:p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3279120" y="1943100"/>
            <a:ext cx="3456305" cy="280670"/>
          </a:xfrm>
          <a:prstGeom prst="rect">
            <a:avLst/>
          </a:prstGeom>
          <a:blipFill rotWithShape="1">
            <a:blip r:embed="rId17"/>
            <a:stretch>
              <a:fillRect t="-17440" r="-16590" b="-24514"/>
            </a:stretch>
          </a:blipFill>
        </p:spPr>
        <p:txBody>
          <a:bodyPr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5087600" y="2476500"/>
            <a:ext cx="53340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p>
            <a:r>
              <a:rPr lang="zh-CN" altLang="en-US" sz="500" b="1"/>
              <a:t>火墙出烟口</a:t>
            </a:r>
            <a:endParaRPr lang="zh-CN" altLang="en-US" sz="500" b="1"/>
          </a:p>
        </p:txBody>
      </p:sp>
    </p:spTree>
    <p:custDataLst>
      <p:tags r:id="rId18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7288414"/>
            <a:ext cx="18288000" cy="2998586"/>
            <a:chOff x="0" y="0"/>
            <a:chExt cx="4816593" cy="789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789751"/>
            </a:xfrm>
            <a:custGeom>
              <a:avLst/>
              <a:gdLst/>
              <a:ahLst/>
              <a:cxnLst/>
              <a:rect l="l" t="t" r="r" b="b"/>
              <a:pathLst>
                <a:path w="4816592" h="789751">
                  <a:moveTo>
                    <a:pt x="0" y="0"/>
                  </a:moveTo>
                  <a:lnTo>
                    <a:pt x="4816592" y="0"/>
                  </a:lnTo>
                  <a:lnTo>
                    <a:pt x="4816592" y="789751"/>
                  </a:lnTo>
                  <a:lnTo>
                    <a:pt x="0" y="78975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837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9937158" y="1557472"/>
            <a:ext cx="7912127" cy="791212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269" tIns="52269" rIns="52269" bIns="52269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372859" y="1993173"/>
            <a:ext cx="7040725" cy="704072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E1E7F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269" tIns="52269" rIns="52269" bIns="52269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10753045" y="2373359"/>
            <a:ext cx="6280352" cy="628035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E7F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96291" tIns="96291" rIns="96291" bIns="9629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4" name="Group 14"/>
          <p:cNvGrpSpPr/>
          <p:nvPr/>
        </p:nvGrpSpPr>
        <p:grpSpPr>
          <a:xfrm rot="0">
            <a:off x="10372859" y="1993173"/>
            <a:ext cx="7040725" cy="704072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DFDFD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269" tIns="52269" rIns="52269" bIns="52269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7" name="Freeform 17"/>
          <p:cNvSpPr/>
          <p:nvPr/>
        </p:nvSpPr>
        <p:spPr>
          <a:xfrm>
            <a:off x="9720756" y="1072645"/>
            <a:ext cx="8344931" cy="8272992"/>
          </a:xfrm>
          <a:custGeom>
            <a:avLst/>
            <a:gdLst/>
            <a:ahLst/>
            <a:cxnLst/>
            <a:rect l="l" t="t" r="r" b="b"/>
            <a:pathLst>
              <a:path w="8344931" h="8272992">
                <a:moveTo>
                  <a:pt x="0" y="0"/>
                </a:moveTo>
                <a:lnTo>
                  <a:pt x="8344931" y="0"/>
                </a:lnTo>
                <a:lnTo>
                  <a:pt x="8344931" y="8272992"/>
                </a:lnTo>
                <a:lnTo>
                  <a:pt x="0" y="827299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93840" y="7807273"/>
            <a:ext cx="6315436" cy="1534032"/>
          </a:xfrm>
          <a:custGeom>
            <a:avLst/>
            <a:gdLst/>
            <a:ahLst/>
            <a:cxnLst/>
            <a:rect l="l" t="t" r="r" b="b"/>
            <a:pathLst>
              <a:path w="6315436" h="1534032">
                <a:moveTo>
                  <a:pt x="0" y="0"/>
                </a:moveTo>
                <a:lnTo>
                  <a:pt x="6315436" y="0"/>
                </a:lnTo>
                <a:lnTo>
                  <a:pt x="6315436" y="1534032"/>
                </a:lnTo>
                <a:lnTo>
                  <a:pt x="0" y="1534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364" b="-22364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28700" y="2594039"/>
            <a:ext cx="9344159" cy="226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0"/>
              </a:lnSpc>
            </a:pPr>
            <a:r>
              <a:rPr lang="en-US" sz="13350">
                <a:solidFill>
                  <a:srgbClr val="474545"/>
                </a:solidFill>
                <a:ea typeface="字由点字倔强黑" panose="00020600040101010101" charset="-122"/>
              </a:rPr>
              <a:t>感谢观看</a:t>
            </a:r>
            <a:endParaRPr lang="en-US" sz="13350">
              <a:solidFill>
                <a:srgbClr val="474545"/>
              </a:solidFill>
              <a:ea typeface="字由点字倔强黑" panose="00020600040101010101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28700" y="5281383"/>
            <a:ext cx="9344159" cy="50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70"/>
              </a:lnSpc>
              <a:spcBef>
                <a:spcPct val="0"/>
              </a:spcBef>
            </a:pPr>
            <a:r>
              <a:rPr lang="en-US" sz="2980">
                <a:solidFill>
                  <a:srgbClr val="000000"/>
                </a:solidFill>
                <a:latin typeface="Ablation"/>
              </a:rPr>
              <a:t>THANK YOU FOR YOUR WATCH</a:t>
            </a:r>
            <a:endParaRPr lang="en-US" sz="2980">
              <a:solidFill>
                <a:srgbClr val="000000"/>
              </a:solidFill>
              <a:latin typeface="Ablatio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14048" y="646058"/>
            <a:ext cx="4259904" cy="135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sz="7885">
                <a:solidFill>
                  <a:srgbClr val="474545"/>
                </a:solidFill>
                <a:ea typeface="字由点字倔强黑" panose="00020600040101010101" charset="-122"/>
              </a:rPr>
              <a:t>目录</a:t>
            </a:r>
            <a:endParaRPr lang="en-US" sz="7885">
              <a:solidFill>
                <a:srgbClr val="474545"/>
              </a:solidFill>
              <a:ea typeface="字由点字倔强黑" panose="00020600040101010101" charset="-122"/>
            </a:endParaRPr>
          </a:p>
        </p:txBody>
      </p:sp>
      <p:grpSp>
        <p:nvGrpSpPr>
          <p:cNvPr id="3" name="Group 3"/>
          <p:cNvGrpSpPr/>
          <p:nvPr/>
        </p:nvGrpSpPr>
        <p:grpSpPr>
          <a:xfrm rot="0">
            <a:off x="0" y="9515623"/>
            <a:ext cx="18288000" cy="247502"/>
            <a:chOff x="0" y="0"/>
            <a:chExt cx="4816593" cy="651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65186"/>
            </a:xfrm>
            <a:custGeom>
              <a:avLst/>
              <a:gdLst/>
              <a:ahLst/>
              <a:cxnLst/>
              <a:rect l="l" t="t" r="r" b="b"/>
              <a:pathLst>
                <a:path w="4816592" h="65186">
                  <a:moveTo>
                    <a:pt x="0" y="0"/>
                  </a:moveTo>
                  <a:lnTo>
                    <a:pt x="4816592" y="0"/>
                  </a:lnTo>
                  <a:lnTo>
                    <a:pt x="4816592" y="65186"/>
                  </a:lnTo>
                  <a:lnTo>
                    <a:pt x="0" y="651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112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6" name="AutoShape 6"/>
          <p:cNvSpPr/>
          <p:nvPr/>
        </p:nvSpPr>
        <p:spPr>
          <a:xfrm>
            <a:off x="1082443" y="1398392"/>
            <a:ext cx="649224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0713317" y="1398392"/>
            <a:ext cx="649224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2720497" y="3409796"/>
            <a:ext cx="5891874" cy="1597247"/>
          </a:xfrm>
          <a:custGeom>
            <a:avLst/>
            <a:gdLst/>
            <a:ahLst/>
            <a:cxnLst/>
            <a:rect l="l" t="t" r="r" b="b"/>
            <a:pathLst>
              <a:path w="5891874" h="1597247">
                <a:moveTo>
                  <a:pt x="0" y="0"/>
                </a:moveTo>
                <a:lnTo>
                  <a:pt x="5891874" y="0"/>
                </a:lnTo>
                <a:lnTo>
                  <a:pt x="5891874" y="1597247"/>
                </a:lnTo>
                <a:lnTo>
                  <a:pt x="0" y="159724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4838" b="-14838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14854" y="2895223"/>
            <a:ext cx="2203171" cy="924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45"/>
              </a:lnSpc>
              <a:spcBef>
                <a:spcPct val="0"/>
              </a:spcBef>
            </a:pPr>
            <a:r>
              <a:rPr lang="en-US" sz="5390" u="none" strike="noStrike">
                <a:solidFill>
                  <a:srgbClr val="545454"/>
                </a:solidFill>
                <a:latin typeface="字由点字倔强黑" panose="00020600040101010101" charset="-122"/>
              </a:rPr>
              <a:t>01.</a:t>
            </a:r>
            <a:endParaRPr lang="en-US" sz="5390" u="none" strike="noStrike">
              <a:solidFill>
                <a:srgbClr val="545454"/>
              </a:solidFill>
              <a:latin typeface="字由点字倔强黑" panose="00020600040101010101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720497" y="3712436"/>
            <a:ext cx="5777593" cy="845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5"/>
              </a:lnSpc>
            </a:pPr>
            <a:r>
              <a:rPr lang="en-US" sz="4950">
                <a:solidFill>
                  <a:srgbClr val="FFFFFF"/>
                </a:solidFill>
                <a:ea typeface="思源黑体 Bold" panose="020B0800000000000000" charset="-122"/>
              </a:rPr>
              <a:t>主体钢结构</a:t>
            </a:r>
            <a:endParaRPr lang="en-US" sz="4950">
              <a:solidFill>
                <a:srgbClr val="FFFFFF"/>
              </a:solidFill>
              <a:ea typeface="思源黑体 Bold" panose="020B08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786416" y="2681032"/>
            <a:ext cx="2203171" cy="924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45"/>
              </a:lnSpc>
              <a:spcBef>
                <a:spcPct val="0"/>
              </a:spcBef>
            </a:pPr>
            <a:r>
              <a:rPr lang="en-US" sz="5390">
                <a:solidFill>
                  <a:srgbClr val="545454"/>
                </a:solidFill>
                <a:latin typeface="字由点字倔强黑" panose="00020600040101010101" charset="-122"/>
              </a:rPr>
              <a:t>02.</a:t>
            </a:r>
            <a:endParaRPr lang="en-US" sz="5390">
              <a:solidFill>
                <a:srgbClr val="545454"/>
              </a:solidFill>
              <a:latin typeface="字由点字倔强黑" panose="00020600040101010101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114854" y="6149951"/>
            <a:ext cx="2203171" cy="924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45"/>
              </a:lnSpc>
              <a:spcBef>
                <a:spcPct val="0"/>
              </a:spcBef>
            </a:pPr>
            <a:r>
              <a:rPr lang="en-US" sz="5390">
                <a:solidFill>
                  <a:srgbClr val="545454"/>
                </a:solidFill>
                <a:latin typeface="字由点字倔强黑" panose="00020600040101010101" charset="-122"/>
              </a:rPr>
              <a:t>03.</a:t>
            </a:r>
            <a:endParaRPr lang="en-US" sz="5390">
              <a:solidFill>
                <a:srgbClr val="545454"/>
              </a:solidFill>
              <a:latin typeface="字由点字倔强黑" panose="00020600040101010101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786416" y="6210074"/>
            <a:ext cx="2203171" cy="924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45"/>
              </a:lnSpc>
              <a:spcBef>
                <a:spcPct val="0"/>
              </a:spcBef>
            </a:pPr>
            <a:r>
              <a:rPr lang="en-US" sz="5390">
                <a:solidFill>
                  <a:srgbClr val="545454"/>
                </a:solidFill>
                <a:latin typeface="字由点字倔强黑" panose="00020600040101010101" charset="-122"/>
              </a:rPr>
              <a:t>04.</a:t>
            </a:r>
            <a:endParaRPr lang="en-US" sz="5390">
              <a:solidFill>
                <a:srgbClr val="545454"/>
              </a:solidFill>
              <a:latin typeface="字由点字倔强黑" panose="00020600040101010101" charset="-122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0411111" y="6840281"/>
            <a:ext cx="5891874" cy="1597247"/>
          </a:xfrm>
          <a:custGeom>
            <a:avLst/>
            <a:gdLst/>
            <a:ahLst/>
            <a:cxnLst/>
            <a:rect l="l" t="t" r="r" b="b"/>
            <a:pathLst>
              <a:path w="5891874" h="1597247">
                <a:moveTo>
                  <a:pt x="0" y="0"/>
                </a:moveTo>
                <a:lnTo>
                  <a:pt x="5891874" y="0"/>
                </a:lnTo>
                <a:lnTo>
                  <a:pt x="5891874" y="1597248"/>
                </a:lnTo>
                <a:lnTo>
                  <a:pt x="0" y="1597248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4838" b="-14838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1524516" y="7168347"/>
            <a:ext cx="3665065" cy="845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5"/>
              </a:lnSpc>
            </a:pPr>
            <a:r>
              <a:rPr lang="en-US" sz="4950">
                <a:solidFill>
                  <a:srgbClr val="FFFFFF"/>
                </a:solidFill>
                <a:ea typeface="思源黑体 Bold" panose="020B0800000000000000" charset="-122"/>
              </a:rPr>
              <a:t>房屋性能</a:t>
            </a:r>
            <a:endParaRPr lang="en-US" sz="4950">
              <a:solidFill>
                <a:srgbClr val="FFFFFF"/>
              </a:solidFill>
              <a:ea typeface="思源黑体 Bold" panose="020B0800000000000000" charset="-122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4367388" y="8469086"/>
            <a:ext cx="5218507" cy="3140825"/>
          </a:xfrm>
          <a:custGeom>
            <a:avLst/>
            <a:gdLst/>
            <a:ahLst/>
            <a:cxnLst/>
            <a:rect l="l" t="t" r="r" b="b"/>
            <a:pathLst>
              <a:path w="5218507" h="3140825">
                <a:moveTo>
                  <a:pt x="0" y="0"/>
                </a:moveTo>
                <a:lnTo>
                  <a:pt x="5218507" y="0"/>
                </a:lnTo>
                <a:lnTo>
                  <a:pt x="5218507" y="3140825"/>
                </a:lnTo>
                <a:lnTo>
                  <a:pt x="0" y="3140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411111" y="3409796"/>
            <a:ext cx="5891874" cy="1597247"/>
          </a:xfrm>
          <a:custGeom>
            <a:avLst/>
            <a:gdLst/>
            <a:ahLst/>
            <a:cxnLst/>
            <a:rect l="l" t="t" r="r" b="b"/>
            <a:pathLst>
              <a:path w="5891874" h="1597247">
                <a:moveTo>
                  <a:pt x="0" y="0"/>
                </a:moveTo>
                <a:lnTo>
                  <a:pt x="5891874" y="0"/>
                </a:lnTo>
                <a:lnTo>
                  <a:pt x="5891874" y="1597247"/>
                </a:lnTo>
                <a:lnTo>
                  <a:pt x="0" y="159724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4838" b="-14838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1320046" y="3768180"/>
            <a:ext cx="3665065" cy="845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5"/>
              </a:lnSpc>
            </a:pPr>
            <a:r>
              <a:rPr lang="en-US" sz="4950">
                <a:solidFill>
                  <a:srgbClr val="FFFFFF"/>
                </a:solidFill>
                <a:ea typeface="思源黑体 Bold" panose="020B0800000000000000" charset="-122"/>
              </a:rPr>
              <a:t>维护保温</a:t>
            </a:r>
            <a:endParaRPr lang="en-US" sz="4950">
              <a:solidFill>
                <a:srgbClr val="FFFFFF"/>
              </a:solidFill>
              <a:ea typeface="思源黑体 Bold" panose="020B0800000000000000" charset="-122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2720497" y="6724647"/>
            <a:ext cx="5891874" cy="1597247"/>
          </a:xfrm>
          <a:custGeom>
            <a:avLst/>
            <a:gdLst/>
            <a:ahLst/>
            <a:cxnLst/>
            <a:rect l="l" t="t" r="r" b="b"/>
            <a:pathLst>
              <a:path w="5891874" h="1597247">
                <a:moveTo>
                  <a:pt x="0" y="0"/>
                </a:moveTo>
                <a:lnTo>
                  <a:pt x="5891874" y="0"/>
                </a:lnTo>
                <a:lnTo>
                  <a:pt x="5891874" y="1597247"/>
                </a:lnTo>
                <a:lnTo>
                  <a:pt x="0" y="159724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4838" b="-14838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776761" y="7052712"/>
            <a:ext cx="3665065" cy="845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5"/>
              </a:lnSpc>
            </a:pPr>
            <a:r>
              <a:rPr lang="en-US" sz="4950">
                <a:solidFill>
                  <a:srgbClr val="FFFFFF"/>
                </a:solidFill>
                <a:ea typeface="思源黑体 Bold" panose="020B0800000000000000" charset="-122"/>
              </a:rPr>
              <a:t>配套设施</a:t>
            </a:r>
            <a:endParaRPr lang="en-US" sz="4950">
              <a:solidFill>
                <a:srgbClr val="FFFFFF"/>
              </a:solidFill>
              <a:ea typeface="思源黑体 Bold" panose="020B08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>
            <p:custDataLst>
              <p:tags r:id="rId1"/>
            </p:custDataLst>
          </p:nvPr>
        </p:nvSpPr>
        <p:spPr>
          <a:xfrm>
            <a:off x="1143000" y="1866900"/>
            <a:ext cx="18333085" cy="7097395"/>
          </a:xfrm>
          <a:custGeom>
            <a:avLst/>
            <a:gdLst/>
            <a:ahLst/>
            <a:cxnLst/>
            <a:rect l="l" t="t" r="r" b="b"/>
            <a:pathLst>
              <a:path w="7560010" h="7097572">
                <a:moveTo>
                  <a:pt x="0" y="0"/>
                </a:moveTo>
                <a:lnTo>
                  <a:pt x="7560010" y="0"/>
                </a:lnTo>
                <a:lnTo>
                  <a:pt x="7560010" y="7097572"/>
                </a:lnTo>
                <a:lnTo>
                  <a:pt x="0" y="70975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1302" r="-65753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593112" y="9467332"/>
            <a:ext cx="1045240" cy="61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020"/>
              </a:lnSpc>
              <a:spcBef>
                <a:spcPct val="0"/>
              </a:spcBef>
            </a:pPr>
            <a:r>
              <a:rPr lang="en-US" sz="3585" u="none" strike="noStrike">
                <a:solidFill>
                  <a:srgbClr val="545454"/>
                </a:solidFill>
                <a:latin typeface="字由点字倔强黑" panose="00020600040101010101" charset="-122"/>
              </a:rPr>
              <a:t>01.</a:t>
            </a:r>
            <a:endParaRPr lang="en-US" sz="3585" u="none" strike="noStrike">
              <a:solidFill>
                <a:srgbClr val="545454"/>
              </a:solidFill>
              <a:latin typeface="字由点字倔强黑" panose="00020600040101010101" charset="-122"/>
            </a:endParaRPr>
          </a:p>
        </p:txBody>
      </p:sp>
      <p:sp>
        <p:nvSpPr>
          <p:cNvPr id="6" name="AutoShape 6"/>
          <p:cNvSpPr/>
          <p:nvPr/>
        </p:nvSpPr>
        <p:spPr>
          <a:xfrm flipV="1">
            <a:off x="9601251" y="2400617"/>
            <a:ext cx="793931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flipV="1">
            <a:off x="4209334" y="9817086"/>
            <a:ext cx="986933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0323195" y="3467100"/>
            <a:ext cx="7315200" cy="5816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28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1、底框主框采用100*100*3.0镀锌方管，地檩采用50*100*1.7镀锌方管。</a:t>
            </a:r>
            <a:endParaRPr lang="en-US" sz="28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ts val="5040"/>
              </a:lnSpc>
            </a:pPr>
            <a:r>
              <a:rPr lang="en-US" sz="28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2、立柱采用100*100*2.0镀锌方管。</a:t>
            </a:r>
            <a:endParaRPr lang="en-US" sz="28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ts val="5040"/>
              </a:lnSpc>
            </a:pPr>
            <a:r>
              <a:rPr lang="en-US" sz="28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3、顶框主框采用100*100*2.0镀锌方管。</a:t>
            </a:r>
            <a:endParaRPr lang="en-US" sz="28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ts val="5040"/>
              </a:lnSpc>
            </a:pPr>
            <a:r>
              <a:rPr lang="en-US" sz="28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4、顶檩、墙檩、三角粱采用40*80*2.0镀锌方管。</a:t>
            </a:r>
            <a:endParaRPr lang="en-US" sz="28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ts val="5040"/>
              </a:lnSpc>
            </a:pPr>
            <a:endParaRPr lang="en-US" sz="40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ts val="5040"/>
              </a:lnSpc>
            </a:pPr>
            <a:endParaRPr lang="en-US" sz="40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ts val="5040"/>
              </a:lnSpc>
            </a:pPr>
            <a:endParaRPr lang="en-US" sz="40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6" name="图片 15" descr="3b333634343536393bd3d2bcfdcdb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49600" y="188595"/>
            <a:ext cx="1821180" cy="1821180"/>
          </a:xfrm>
          <a:prstGeom prst="rect">
            <a:avLst/>
          </a:prstGeom>
        </p:spPr>
      </p:pic>
      <p:pic>
        <p:nvPicPr>
          <p:cNvPr id="17" name="图片 16" descr="3b32303037313631343bc9c8d7d3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400" y="266700"/>
            <a:ext cx="1475105" cy="1475105"/>
          </a:xfrm>
          <a:prstGeom prst="rect">
            <a:avLst/>
          </a:prstGeom>
        </p:spPr>
      </p:pic>
      <p:sp>
        <p:nvSpPr>
          <p:cNvPr id="18" name="TextBox 8"/>
          <p:cNvSpPr txBox="1"/>
          <p:nvPr>
            <p:custDataLst>
              <p:tags r:id="rId7"/>
            </p:custDataLst>
          </p:nvPr>
        </p:nvSpPr>
        <p:spPr>
          <a:xfrm>
            <a:off x="4419600" y="-108585"/>
            <a:ext cx="9099550" cy="107442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ctr">
              <a:lnSpc>
                <a:spcPts val="15790"/>
              </a:lnSpc>
            </a:pPr>
            <a:r>
              <a:rPr lang="en-US" sz="8000">
                <a:solidFill>
                  <a:srgbClr val="3C76FF"/>
                </a:solidFill>
                <a:ea typeface="思源黑体 Bold" panose="020B0800000000000000" charset="-122"/>
              </a:rPr>
              <a:t>主体钢结构</a:t>
            </a:r>
            <a:endParaRPr lang="en-US" sz="8000">
              <a:solidFill>
                <a:srgbClr val="3C76FF"/>
              </a:solidFill>
              <a:ea typeface="思源黑体 Bold" panose="020B0800000000000000" charset="-122"/>
            </a:endParaRPr>
          </a:p>
        </p:txBody>
      </p:sp>
      <p:pic>
        <p:nvPicPr>
          <p:cNvPr id="4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990600" y="2384425"/>
            <a:ext cx="9142730" cy="685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982200" y="419100"/>
            <a:ext cx="4458970" cy="815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65"/>
              </a:lnSpc>
            </a:pPr>
            <a:r>
              <a:rPr lang="zh-CN" altLang="en-US" sz="455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由点字倔强黑" panose="00020600040101010101" charset="-122"/>
              </a:rPr>
              <a:t>钢结构</a:t>
            </a:r>
            <a:r>
              <a:rPr lang="en-US" altLang="zh-CN" sz="455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由点字倔强黑" panose="00020600040101010101" charset="-122"/>
              </a:rPr>
              <a:t> </a:t>
            </a:r>
            <a:r>
              <a:rPr lang="zh-CN" altLang="en-US" sz="455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由点字倔强黑" panose="00020600040101010101" charset="-122"/>
              </a:rPr>
              <a:t>细节处理</a:t>
            </a:r>
            <a:endParaRPr lang="zh-CN" altLang="en-US" sz="455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字由点字倔强黑" panose="00020600040101010101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593112" y="9467332"/>
            <a:ext cx="1045240" cy="61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020"/>
              </a:lnSpc>
              <a:spcBef>
                <a:spcPct val="0"/>
              </a:spcBef>
            </a:pPr>
            <a:r>
              <a:rPr lang="en-US" sz="3585" u="none" strike="noStrike">
                <a:solidFill>
                  <a:srgbClr val="545454"/>
                </a:solidFill>
                <a:latin typeface="字由点字倔强黑" panose="00020600040101010101" charset="-122"/>
              </a:rPr>
              <a:t>01.</a:t>
            </a:r>
            <a:endParaRPr lang="en-US" sz="3585" u="none" strike="noStrike">
              <a:solidFill>
                <a:srgbClr val="545454"/>
              </a:solidFill>
              <a:latin typeface="字由点字倔强黑" panose="00020600040101010101" charset="-122"/>
            </a:endParaRPr>
          </a:p>
        </p:txBody>
      </p:sp>
      <p:sp>
        <p:nvSpPr>
          <p:cNvPr id="6" name="AutoShape 6"/>
          <p:cNvSpPr/>
          <p:nvPr/>
        </p:nvSpPr>
        <p:spPr>
          <a:xfrm flipV="1">
            <a:off x="9677451" y="1410017"/>
            <a:ext cx="793931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flipV="1">
            <a:off x="4209334" y="9817086"/>
            <a:ext cx="986933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9753857" y="1409940"/>
            <a:ext cx="7560010" cy="7097572"/>
          </a:xfrm>
          <a:custGeom>
            <a:avLst/>
            <a:gdLst/>
            <a:ahLst/>
            <a:cxnLst/>
            <a:rect l="l" t="t" r="r" b="b"/>
            <a:pathLst>
              <a:path w="7560010" h="7097572">
                <a:moveTo>
                  <a:pt x="0" y="0"/>
                </a:moveTo>
                <a:lnTo>
                  <a:pt x="7560010" y="0"/>
                </a:lnTo>
                <a:lnTo>
                  <a:pt x="7560010" y="7097572"/>
                </a:lnTo>
                <a:lnTo>
                  <a:pt x="0" y="709757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101302" r="-6575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905772" y="2933700"/>
            <a:ext cx="7007260" cy="3763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90"/>
              </a:lnSpc>
            </a:pPr>
            <a:r>
              <a:rPr lang="en-US" sz="3100">
                <a:solidFill>
                  <a:srgbClr val="FFFFFF"/>
                </a:solidFill>
                <a:ea typeface="可画榜书" panose="00020600040101010101" charset="-122"/>
              </a:rPr>
              <a:t>备注：镀锌材质的方管具有较强的抗腐蚀及耐锈作用，使房屋主体结构使用寿命延长。</a:t>
            </a:r>
            <a:endParaRPr lang="en-US" sz="3100">
              <a:solidFill>
                <a:srgbClr val="FFFFFF"/>
              </a:solidFill>
              <a:ea typeface="可画榜书" panose="00020600040101010101" charset="-122"/>
            </a:endParaRPr>
          </a:p>
          <a:p>
            <a:pPr algn="l">
              <a:lnSpc>
                <a:spcPts val="6080"/>
              </a:lnSpc>
            </a:pPr>
            <a:r>
              <a:rPr lang="en-US" sz="3200">
                <a:solidFill>
                  <a:srgbClr val="FFFFFF"/>
                </a:solidFill>
                <a:ea typeface="可画榜书" panose="00020600040101010101" charset="-122"/>
              </a:rPr>
              <a:t>所有镀锌方管制作焊接后去除焊渣、打磨焊点，镀铬漆喷涂处理后喷白漆。</a:t>
            </a:r>
            <a:endParaRPr lang="en-US" sz="3200">
              <a:solidFill>
                <a:srgbClr val="FFFFFF"/>
              </a:solidFill>
              <a:ea typeface="可画榜书" panose="00020600040101010101" charset="-122"/>
            </a:endParaRPr>
          </a:p>
          <a:p>
            <a:pPr algn="l">
              <a:lnSpc>
                <a:spcPts val="5890"/>
              </a:lnSpc>
            </a:pPr>
          </a:p>
        </p:txBody>
      </p:sp>
      <p:sp>
        <p:nvSpPr>
          <p:cNvPr id="13" name="Freeform 9"/>
          <p:cNvSpPr/>
          <p:nvPr/>
        </p:nvSpPr>
        <p:spPr>
          <a:xfrm>
            <a:off x="762000" y="876300"/>
            <a:ext cx="4542155" cy="4319905"/>
          </a:xfrm>
          <a:custGeom>
            <a:avLst/>
            <a:gdLst/>
            <a:ahLst/>
            <a:cxnLst/>
            <a:rect l="l" t="t" r="r" b="b"/>
            <a:pathLst>
              <a:path w="2905070" h="3874941">
                <a:moveTo>
                  <a:pt x="0" y="0"/>
                </a:moveTo>
                <a:lnTo>
                  <a:pt x="2905070" y="0"/>
                </a:lnTo>
                <a:lnTo>
                  <a:pt x="2905070" y="3874941"/>
                </a:lnTo>
                <a:lnTo>
                  <a:pt x="0" y="387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295900"/>
            <a:ext cx="4471670" cy="419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tx2">
                <a:lumMod val="60000"/>
                <a:lumOff val="40000"/>
              </a:schemeClr>
            </a:gs>
            <a:gs pos="74000">
              <a:schemeClr val="tx2">
                <a:lumMod val="20000"/>
                <a:lumOff val="80000"/>
              </a:schemeClr>
            </a:gs>
            <a:gs pos="18000">
              <a:schemeClr val="accent5">
                <a:lumMod val="25000"/>
                <a:lumOff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059035" y="-2171700"/>
            <a:ext cx="8205470" cy="14885670"/>
          </a:xfrm>
          <a:custGeom>
            <a:avLst/>
            <a:gdLst/>
            <a:ahLst/>
            <a:cxnLst/>
            <a:rect l="l" t="t" r="r" b="b"/>
            <a:pathLst>
              <a:path w="7560010" h="7097572">
                <a:moveTo>
                  <a:pt x="0" y="0"/>
                </a:moveTo>
                <a:lnTo>
                  <a:pt x="7560010" y="0"/>
                </a:lnTo>
                <a:lnTo>
                  <a:pt x="7560010" y="7097572"/>
                </a:lnTo>
                <a:lnTo>
                  <a:pt x="0" y="709757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101302" r="-65753"/>
            </a:stretch>
          </a:blipFill>
        </p:spPr>
      </p:sp>
      <p:sp>
        <p:nvSpPr>
          <p:cNvPr id="2" name="TextBox 2"/>
          <p:cNvSpPr txBox="1"/>
          <p:nvPr/>
        </p:nvSpPr>
        <p:spPr>
          <a:xfrm>
            <a:off x="16593112" y="9472094"/>
            <a:ext cx="1045240" cy="61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020"/>
              </a:lnSpc>
              <a:spcBef>
                <a:spcPct val="0"/>
              </a:spcBef>
            </a:pPr>
            <a:r>
              <a:rPr lang="en-US" sz="3585" u="none" strike="noStrike">
                <a:solidFill>
                  <a:srgbClr val="545454"/>
                </a:solidFill>
                <a:latin typeface="字由点字倔强黑" panose="00020600040101010101" charset="-122"/>
              </a:rPr>
              <a:t>02.</a:t>
            </a:r>
            <a:endParaRPr lang="en-US" sz="3585" u="none" strike="noStrike">
              <a:solidFill>
                <a:srgbClr val="545454"/>
              </a:solidFill>
              <a:latin typeface="字由点字倔强黑" panose="00020600040101010101" charset="-122"/>
            </a:endParaRPr>
          </a:p>
        </p:txBody>
      </p:sp>
      <p:sp>
        <p:nvSpPr>
          <p:cNvPr id="3" name="AutoShape 3"/>
          <p:cNvSpPr/>
          <p:nvPr/>
        </p:nvSpPr>
        <p:spPr>
          <a:xfrm flipV="1">
            <a:off x="4570842" y="821727"/>
            <a:ext cx="1306751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649648" y="9817086"/>
            <a:ext cx="1607292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4737735" y="5180330"/>
            <a:ext cx="5436870" cy="3916680"/>
          </a:xfrm>
          <a:custGeom>
            <a:avLst/>
            <a:gdLst/>
            <a:ahLst/>
            <a:cxnLst/>
            <a:rect l="l" t="t" r="r" b="b"/>
            <a:pathLst>
              <a:path w="2937720" h="3916961">
                <a:moveTo>
                  <a:pt x="0" y="0"/>
                </a:moveTo>
                <a:lnTo>
                  <a:pt x="2937720" y="0"/>
                </a:lnTo>
                <a:lnTo>
                  <a:pt x="2937720" y="3916961"/>
                </a:lnTo>
                <a:lnTo>
                  <a:pt x="0" y="3916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843685" y="190491"/>
            <a:ext cx="3665065" cy="770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65"/>
              </a:lnSpc>
            </a:pPr>
            <a:r>
              <a:rPr lang="en-US" sz="4550">
                <a:solidFill>
                  <a:srgbClr val="474545"/>
                </a:solidFill>
                <a:ea typeface="字由点字倔强黑" panose="00020600040101010101" charset="-122"/>
              </a:rPr>
              <a:t>维护保温</a:t>
            </a:r>
            <a:endParaRPr lang="en-US" sz="4550">
              <a:solidFill>
                <a:srgbClr val="474545"/>
              </a:solidFill>
              <a:ea typeface="字由点字倔强黑" panose="00020600040101010101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0" y="1181100"/>
            <a:ext cx="8133715" cy="11195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65"/>
              </a:lnSpc>
            </a:pPr>
            <a:r>
              <a:rPr lang="en-US" sz="2400" b="1" spc="137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1、地面：0.4mm镀锌铁皮打底---12cm/70公斤岩棉保         </a:t>
            </a:r>
            <a:endParaRPr lang="en-US" sz="2400" b="1" spc="137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ts val="4365"/>
              </a:lnSpc>
            </a:pPr>
            <a:r>
              <a:rPr lang="en-US" sz="2400" b="1" spc="137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温---1.5cm防火板。</a:t>
            </a:r>
            <a:endParaRPr lang="en-US" sz="2400" b="1" spc="137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ts val="4365"/>
              </a:lnSpc>
            </a:pPr>
            <a:r>
              <a:rPr sz="2400" b="1" spc="137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2、墙面板：15cm/70公斤岩棉保温夹芯板，外板</a:t>
            </a:r>
            <a:endParaRPr sz="2400" b="1" spc="137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ts val="4365"/>
              </a:lnSpc>
            </a:pPr>
            <a:r>
              <a:rPr sz="2400" b="1" spc="137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sz="2400" b="1" spc="137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sz="2400" b="1" spc="137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0.4mm，内板0.3mm，颜色为外灰内白。</a:t>
            </a:r>
            <a:endParaRPr sz="2400" b="1" spc="137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ts val="4365"/>
              </a:lnSpc>
            </a:pPr>
            <a:r>
              <a:rPr lang="en-US" sz="2400" b="1" spc="137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3、隔墙板：12cm/16公斤苯板保温夹芯板，外板</a:t>
            </a:r>
            <a:endParaRPr lang="en-US" sz="2400" b="1" spc="137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ts val="4365"/>
              </a:lnSpc>
            </a:pPr>
            <a:r>
              <a:rPr lang="en-US" sz="2400" b="1" spc="137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0.3mm，内板0.3mm，颜色为双面白色。</a:t>
            </a:r>
            <a:endParaRPr lang="en-US" sz="2400" b="1" spc="137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ts val="4365"/>
              </a:lnSpc>
            </a:pPr>
            <a:r>
              <a:rPr lang="en-US" sz="2400" b="1" spc="137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4、屋面板：15cm/70公斤岩棉保温夹芯板，外板</a:t>
            </a:r>
            <a:endParaRPr lang="en-US" sz="2400" b="1" spc="137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ts val="4365"/>
              </a:lnSpc>
            </a:pPr>
            <a:r>
              <a:rPr lang="en-US" sz="2400" b="1" spc="137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0.4mm，内板0.3mm，颜色为外灰内白。</a:t>
            </a:r>
            <a:endParaRPr lang="en-US" sz="2400" b="1" spc="137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ts val="4365"/>
              </a:lnSpc>
            </a:pPr>
            <a:r>
              <a:rPr sz="2400" b="1" spc="137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5、屋脊、檐口、室内阴角线、室外阳角线、门边、窗</a:t>
            </a:r>
            <a:endParaRPr sz="2400" b="1" spc="137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ts val="4365"/>
              </a:lnSpc>
            </a:pPr>
            <a:r>
              <a:rPr sz="2400" b="1" spc="137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sz="2400" b="1" spc="137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sz="2400" b="1" spc="137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边均有0.5mm彩钢折弯件装饰处理,窗包边及门内</a:t>
            </a:r>
            <a:endParaRPr sz="2400" b="1" spc="137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ts val="4365"/>
              </a:lnSpc>
            </a:pPr>
            <a:r>
              <a:rPr sz="2400" b="1" spc="137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sz="2400" b="1" spc="137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sz="2400" b="1" spc="137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边用PVC装饰线条二次装饰。</a:t>
            </a:r>
            <a:endParaRPr sz="2400" b="1" spc="137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ts val="4365"/>
              </a:lnSpc>
            </a:pPr>
            <a:r>
              <a:rPr lang="en-US" sz="2400" b="1" spc="137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6、门：外门采用0.8/1.5甲级防盗门.内门采用钢木门。</a:t>
            </a:r>
            <a:endParaRPr lang="en-US" sz="2400" b="1" spc="137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ts val="4365"/>
              </a:lnSpc>
            </a:pPr>
            <a:r>
              <a:rPr lang="en-US" sz="2400" b="1" spc="137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7、窗：65系列4+9A+4+9A+4三玻塑钢窗,传热系数限</a:t>
            </a:r>
            <a:endParaRPr lang="en-US" sz="2400" b="1" spc="137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ts val="4365"/>
              </a:lnSpc>
            </a:pPr>
            <a:r>
              <a:rPr lang="en-US" sz="2400" b="1" spc="137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制不大于2.5。</a:t>
            </a:r>
            <a:endParaRPr lang="en-US" sz="2400" b="1" spc="137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ts val="4365"/>
              </a:lnSpc>
            </a:pPr>
            <a:endParaRPr lang="en-US" sz="2600" b="1" spc="137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ts val="4365"/>
              </a:lnSpc>
            </a:pPr>
            <a:endParaRPr sz="2600" b="1" spc="137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ts val="4365"/>
              </a:lnSpc>
            </a:pPr>
            <a:endParaRPr lang="en-US" sz="2600" b="1" spc="137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ts val="4365"/>
              </a:lnSpc>
            </a:pPr>
            <a:endParaRPr lang="en-US" sz="2600" b="1" spc="137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ts val="4365"/>
              </a:lnSpc>
            </a:pPr>
            <a:endParaRPr sz="2600" b="1" spc="137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ts val="4365"/>
              </a:lnSpc>
            </a:pPr>
            <a:endParaRPr lang="en-US" sz="2600" b="1" spc="137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4648200" y="1141730"/>
            <a:ext cx="5525770" cy="3916680"/>
          </a:xfrm>
          <a:custGeom>
            <a:avLst/>
            <a:gdLst/>
            <a:ahLst/>
            <a:cxnLst/>
            <a:rect l="l" t="t" r="r" b="b"/>
            <a:pathLst>
              <a:path w="2937720" h="3916961">
                <a:moveTo>
                  <a:pt x="0" y="0"/>
                </a:moveTo>
                <a:lnTo>
                  <a:pt x="2937720" y="0"/>
                </a:lnTo>
                <a:lnTo>
                  <a:pt x="2937720" y="3916961"/>
                </a:lnTo>
                <a:lnTo>
                  <a:pt x="0" y="3916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</p:spPr>
      </p:sp>
      <p:sp>
        <p:nvSpPr>
          <p:cNvPr id="13" name="Freeform 6"/>
          <p:cNvSpPr/>
          <p:nvPr/>
        </p:nvSpPr>
        <p:spPr>
          <a:xfrm>
            <a:off x="76200" y="5180330"/>
            <a:ext cx="4593590" cy="3916680"/>
          </a:xfrm>
          <a:custGeom>
            <a:avLst/>
            <a:gdLst/>
            <a:ahLst/>
            <a:cxnLst/>
            <a:rect l="l" t="t" r="r" b="b"/>
            <a:pathLst>
              <a:path w="2937720" h="3916961">
                <a:moveTo>
                  <a:pt x="0" y="0"/>
                </a:moveTo>
                <a:lnTo>
                  <a:pt x="2937720" y="0"/>
                </a:lnTo>
                <a:lnTo>
                  <a:pt x="2937720" y="3916961"/>
                </a:lnTo>
                <a:lnTo>
                  <a:pt x="0" y="3916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</p:spPr>
      </p:sp>
      <p:pic>
        <p:nvPicPr>
          <p:cNvPr id="15" name="图片 14" descr="4deb10512fc3d6d2bc62c11cb4af732"/>
          <p:cNvPicPr>
            <a:picLocks noChangeAspect="1"/>
          </p:cNvPicPr>
          <p:nvPr/>
        </p:nvPicPr>
        <p:blipFill>
          <a:blip r:embed="rId5"/>
          <a:srcRect l="988" t="7407" r="1194" b="11111"/>
          <a:stretch>
            <a:fillRect/>
          </a:stretch>
        </p:blipFill>
        <p:spPr>
          <a:xfrm>
            <a:off x="76200" y="1181100"/>
            <a:ext cx="4512945" cy="3891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400" y="27940"/>
            <a:ext cx="4803140" cy="815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65"/>
              </a:lnSpc>
            </a:pPr>
            <a:r>
              <a:rPr lang="en-US" sz="4550" b="1" i="1">
                <a:solidFill>
                  <a:srgbClr val="474545"/>
                </a:solidFill>
                <a:ea typeface="字由点字倔强黑" panose="00020600040101010101" charset="-122"/>
              </a:rPr>
              <a:t>维护保温</a:t>
            </a:r>
            <a:r>
              <a:rPr lang="zh-CN" altLang="en-US" sz="4550" b="1" i="1">
                <a:solidFill>
                  <a:srgbClr val="474545"/>
                </a:solidFill>
                <a:ea typeface="字由点字倔强黑" panose="00020600040101010101" charset="-122"/>
              </a:rPr>
              <a:t>细节</a:t>
            </a:r>
            <a:endParaRPr lang="zh-CN" altLang="en-US" sz="4550" b="1" i="1">
              <a:solidFill>
                <a:srgbClr val="474545"/>
              </a:solidFill>
              <a:ea typeface="字由点字倔强黑" panose="00020600040101010101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593112" y="9198540"/>
            <a:ext cx="1045240" cy="61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020"/>
              </a:lnSpc>
              <a:spcBef>
                <a:spcPct val="0"/>
              </a:spcBef>
            </a:pPr>
            <a:r>
              <a:rPr lang="en-US" sz="3585" u="none" strike="noStrike">
                <a:solidFill>
                  <a:srgbClr val="545454"/>
                </a:solidFill>
                <a:latin typeface="字由点字倔强黑" panose="00020600040101010101" charset="-122"/>
              </a:rPr>
              <a:t>02.</a:t>
            </a:r>
            <a:endParaRPr lang="en-US" sz="3585" u="none" strike="noStrike">
              <a:solidFill>
                <a:srgbClr val="545454"/>
              </a:solidFill>
              <a:latin typeface="字由点字倔强黑" panose="00020600040101010101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800488" y="816964"/>
            <a:ext cx="13323639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685843" y="9530197"/>
            <a:ext cx="1607292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0" y="965835"/>
            <a:ext cx="9144000" cy="4345305"/>
          </a:xfrm>
          <a:custGeom>
            <a:avLst/>
            <a:gdLst/>
            <a:ahLst/>
            <a:cxnLst/>
            <a:rect l="l" t="t" r="r" b="b"/>
            <a:pathLst>
              <a:path w="9144000" h="7949813">
                <a:moveTo>
                  <a:pt x="0" y="0"/>
                </a:moveTo>
                <a:lnTo>
                  <a:pt x="9144000" y="0"/>
                </a:lnTo>
                <a:lnTo>
                  <a:pt x="9144000" y="7949813"/>
                </a:lnTo>
                <a:lnTo>
                  <a:pt x="0" y="7949813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8993" r="-141379" b="-52401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876300"/>
            <a:ext cx="7444105" cy="50488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indent="711200" algn="just" fontAlgn="auto">
              <a:lnSpc>
                <a:spcPts val="5475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en-US" sz="2800">
                <a:solidFill>
                  <a:srgbClr val="474545"/>
                </a:solidFill>
                <a:latin typeface="可画榜书" panose="00020600040101010101" charset="-122"/>
                <a:ea typeface="可画榜书" panose="00020600040101010101" charset="-122"/>
              </a:rPr>
              <a:t>备注：岩棉为A1级不燃防火材料，导热系数为0.044W/MK，该房屋屋面及墙面采用的15cm岩棉保温相当于传统砖混结构的24cm墙体加10cm岩棉保温。</a:t>
            </a:r>
            <a:endParaRPr lang="en-US" sz="2800">
              <a:solidFill>
                <a:srgbClr val="474545"/>
              </a:solidFill>
              <a:latin typeface="可画榜书" panose="00020600040101010101" charset="-122"/>
              <a:ea typeface="可画榜书" panose="00020600040101010101" charset="-122"/>
            </a:endParaRPr>
          </a:p>
          <a:p>
            <a:pPr indent="711200" algn="just" fontAlgn="auto">
              <a:lnSpc>
                <a:spcPts val="5475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en-US" sz="2800">
                <a:solidFill>
                  <a:srgbClr val="474545"/>
                </a:solidFill>
                <a:latin typeface="可画榜书" panose="00020600040101010101" charset="-122"/>
                <a:ea typeface="可画榜书" panose="00020600040101010101" charset="-122"/>
              </a:rPr>
              <a:t>彩钢板安装过程中板与板之间有1cm缝隙，该缝隙用发泡胶封堵，减少冷桥提高保温性能。</a:t>
            </a:r>
            <a:endParaRPr lang="en-US" sz="2800">
              <a:solidFill>
                <a:srgbClr val="474545"/>
              </a:solidFill>
              <a:latin typeface="可画榜书" panose="00020600040101010101" charset="-122"/>
              <a:ea typeface="可画榜书" panose="00020600040101010101" charset="-122"/>
            </a:endParaRPr>
          </a:p>
          <a:p>
            <a:pPr indent="711200" algn="just" fontAlgn="auto">
              <a:lnSpc>
                <a:spcPts val="5475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endParaRPr lang="en-US" sz="2800">
              <a:solidFill>
                <a:srgbClr val="474545"/>
              </a:solidFill>
              <a:latin typeface="可画榜书" panose="00020600040101010101" charset="-122"/>
              <a:ea typeface="可画榜书" panose="00020600040101010101" charset="-122"/>
            </a:endParaRPr>
          </a:p>
        </p:txBody>
      </p:sp>
      <p:sp>
        <p:nvSpPr>
          <p:cNvPr id="8" name="Freeform 6"/>
          <p:cNvSpPr/>
          <p:nvPr>
            <p:custDataLst>
              <p:tags r:id="rId2"/>
            </p:custDataLst>
          </p:nvPr>
        </p:nvSpPr>
        <p:spPr>
          <a:xfrm rot="10800000">
            <a:off x="9143365" y="6225540"/>
            <a:ext cx="9220835" cy="2379980"/>
          </a:xfrm>
          <a:custGeom>
            <a:avLst/>
            <a:gdLst/>
            <a:ahLst/>
            <a:cxnLst/>
            <a:rect l="l" t="t" r="r" b="b"/>
            <a:pathLst>
              <a:path w="9144000" h="7949813">
                <a:moveTo>
                  <a:pt x="0" y="0"/>
                </a:moveTo>
                <a:lnTo>
                  <a:pt x="9144000" y="0"/>
                </a:lnTo>
                <a:lnTo>
                  <a:pt x="9144000" y="7949813"/>
                </a:lnTo>
                <a:lnTo>
                  <a:pt x="0" y="7949813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8993" r="-141379" b="-52401"/>
            </a:stretch>
          </a:blipFill>
        </p:spPr>
      </p:sp>
      <p:sp>
        <p:nvSpPr>
          <p:cNvPr id="9" name="文本框 8"/>
          <p:cNvSpPr txBox="1"/>
          <p:nvPr/>
        </p:nvSpPr>
        <p:spPr>
          <a:xfrm>
            <a:off x="9601200" y="6591300"/>
            <a:ext cx="77781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11200" fontAlgn="auto"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en-US" sz="2800">
                <a:solidFill>
                  <a:srgbClr val="474545"/>
                </a:solidFill>
                <a:latin typeface="可画榜书" panose="00020600040101010101" charset="-122"/>
                <a:ea typeface="可画榜书" panose="00020600040101010101" charset="-122"/>
                <a:sym typeface="+mn-ea"/>
              </a:rPr>
              <a:t>彩钢板与钢骨架连接燕尾丝间距不大于25cm，折弯件与彩钢板连接自攻丝间距不大于20cm，保证各部位的连接强度，避免大风对房屋造成损伤。</a:t>
            </a:r>
            <a:endParaRPr lang="en-US" sz="2800">
              <a:solidFill>
                <a:srgbClr val="474545"/>
              </a:solidFill>
              <a:latin typeface="可画榜书" panose="00020600040101010101" charset="-122"/>
              <a:ea typeface="可画榜书" panose="00020600040101010101" charset="-122"/>
              <a:sym typeface="+mn-ea"/>
            </a:endParaRPr>
          </a:p>
        </p:txBody>
      </p:sp>
      <p:pic>
        <p:nvPicPr>
          <p:cNvPr id="10" name="图片 9" descr="20b639854a2dd7ce14a913f645b64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895350"/>
            <a:ext cx="8350250" cy="4906645"/>
          </a:xfrm>
          <a:prstGeom prst="rect">
            <a:avLst/>
          </a:prstGeom>
        </p:spPr>
      </p:pic>
      <p:pic>
        <p:nvPicPr>
          <p:cNvPr id="11" name="图片 10" descr="825adbcb1c17209ee664dadb1756f75"/>
          <p:cNvPicPr>
            <a:picLocks noChangeAspect="1"/>
          </p:cNvPicPr>
          <p:nvPr/>
        </p:nvPicPr>
        <p:blipFill>
          <a:blip r:embed="rId4">
            <a:lum bright="6000"/>
          </a:blip>
          <a:srcRect l="20913" t="18505" r="12703" b="24458"/>
          <a:stretch>
            <a:fillRect/>
          </a:stretch>
        </p:blipFill>
        <p:spPr>
          <a:xfrm>
            <a:off x="990600" y="5433060"/>
            <a:ext cx="8002905" cy="3910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/>
          <p:cNvSpPr/>
          <p:nvPr/>
        </p:nvSpPr>
        <p:spPr>
          <a:xfrm>
            <a:off x="-1752600" y="5600700"/>
            <a:ext cx="21337270" cy="5176520"/>
          </a:xfrm>
          <a:custGeom>
            <a:avLst/>
            <a:gdLst/>
            <a:ahLst/>
            <a:cxnLst/>
            <a:rect l="l" t="t" r="r" b="b"/>
            <a:pathLst>
              <a:path w="4543465" h="1597247">
                <a:moveTo>
                  <a:pt x="0" y="0"/>
                </a:moveTo>
                <a:lnTo>
                  <a:pt x="4543465" y="0"/>
                </a:lnTo>
                <a:lnTo>
                  <a:pt x="4543465" y="1597248"/>
                </a:lnTo>
                <a:lnTo>
                  <a:pt x="0" y="1597248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2" name="TextBox 2"/>
          <p:cNvSpPr txBox="1"/>
          <p:nvPr/>
        </p:nvSpPr>
        <p:spPr>
          <a:xfrm>
            <a:off x="649648" y="388951"/>
            <a:ext cx="3665065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65"/>
              </a:lnSpc>
            </a:pPr>
            <a:r>
              <a:rPr lang="zh-CN" altLang="en-US" sz="4550">
                <a:solidFill>
                  <a:srgbClr val="474545"/>
                </a:solidFill>
                <a:ea typeface="字由点字倔强黑" panose="00020600040101010101" charset="-122"/>
              </a:rPr>
              <a:t>电路电器</a:t>
            </a:r>
            <a:endParaRPr lang="zh-CN" altLang="en-US" sz="4550">
              <a:solidFill>
                <a:srgbClr val="474545"/>
              </a:solidFill>
              <a:ea typeface="字由点字倔强黑" panose="00020600040101010101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154970" y="821727"/>
            <a:ext cx="1448338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649648" y="9543532"/>
            <a:ext cx="1607292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 rot="0">
            <a:off x="1377630" y="1306030"/>
            <a:ext cx="3557222" cy="355722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76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5369420" y="1308570"/>
            <a:ext cx="3557222" cy="355722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9361358" y="1308570"/>
            <a:ext cx="3557222" cy="355722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76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281116" y="2747138"/>
            <a:ext cx="3502026" cy="64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字由点字倔强黑" panose="00020600040101010101" charset="-122"/>
                <a:ea typeface="字由点字倔强黑" panose="00020600040101010101" charset="-122"/>
              </a:rPr>
              <a:t>3、插座2个                    </a:t>
            </a:r>
            <a:endParaRPr lang="en-US" sz="3600">
              <a:solidFill>
                <a:srgbClr val="FFFFFF"/>
              </a:solidFill>
              <a:latin typeface="字由点字倔强黑" panose="00020600040101010101" charset="-122"/>
              <a:ea typeface="字由点字倔强黑" panose="00020600040101010101" charset="-122"/>
            </a:endParaRPr>
          </a:p>
        </p:txBody>
      </p:sp>
      <p:grpSp>
        <p:nvGrpSpPr>
          <p:cNvPr id="15" name="Group 15"/>
          <p:cNvGrpSpPr/>
          <p:nvPr/>
        </p:nvGrpSpPr>
        <p:grpSpPr>
          <a:xfrm rot="0">
            <a:off x="13137655" y="1308570"/>
            <a:ext cx="3455457" cy="345545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593112" y="9198540"/>
            <a:ext cx="1045240" cy="61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020"/>
              </a:lnSpc>
              <a:spcBef>
                <a:spcPct val="0"/>
              </a:spcBef>
            </a:pPr>
            <a:r>
              <a:rPr lang="en-US" sz="3585" u="none" strike="noStrike">
                <a:solidFill>
                  <a:srgbClr val="545454"/>
                </a:solidFill>
                <a:latin typeface="字由点字倔强黑" panose="00020600040101010101" charset="-122"/>
              </a:rPr>
              <a:t>03.</a:t>
            </a:r>
            <a:endParaRPr lang="en-US" sz="3585" u="none" strike="noStrike">
              <a:solidFill>
                <a:srgbClr val="545454"/>
              </a:solidFill>
              <a:latin typeface="字由点字倔强黑" panose="00020600040101010101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667000" y="7192010"/>
            <a:ext cx="11581765" cy="2088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45"/>
              </a:lnSpc>
            </a:pPr>
            <a:r>
              <a:rPr lang="en-US" sz="4200">
                <a:solidFill>
                  <a:schemeClr val="bg1"/>
                </a:solidFill>
                <a:ea typeface="可画榜书" panose="00020600040101010101" charset="-122"/>
              </a:rPr>
              <a:t>主线预留至房屋外，方便接电使用。</a:t>
            </a:r>
            <a:endParaRPr lang="en-US" sz="4200">
              <a:solidFill>
                <a:schemeClr val="bg1"/>
              </a:solidFill>
              <a:ea typeface="可画榜书" panose="00020600040101010101" charset="-122"/>
            </a:endParaRPr>
          </a:p>
          <a:p>
            <a:pPr algn="ctr">
              <a:lnSpc>
                <a:spcPts val="8145"/>
              </a:lnSpc>
            </a:pPr>
            <a:r>
              <a:rPr lang="en-US" sz="4200">
                <a:solidFill>
                  <a:schemeClr val="bg1"/>
                </a:solidFill>
                <a:ea typeface="可画榜书" panose="00020600040101010101" charset="-122"/>
              </a:rPr>
              <a:t>预留排烟孔，方便牧民后期加装供热锅炉。</a:t>
            </a:r>
            <a:endParaRPr lang="en-US" sz="4200">
              <a:solidFill>
                <a:schemeClr val="bg1"/>
              </a:solidFill>
              <a:ea typeface="可画榜书" panose="00020600040101010101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06891" y="2703958"/>
            <a:ext cx="3390470" cy="64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字由点字倔强黑" panose="00020600040101010101" charset="-122"/>
                <a:ea typeface="字由点字倔强黑" panose="00020600040101010101" charset="-122"/>
              </a:rPr>
              <a:t>1、</a:t>
            </a:r>
            <a:r>
              <a:rPr lang="zh-CN" altLang="en-US" sz="3600" b="1">
                <a:solidFill>
                  <a:srgbClr val="FFFFFF"/>
                </a:solidFill>
                <a:latin typeface="字由点字倔强黑" panose="00020600040101010101" charset="-122"/>
                <a:ea typeface="字由点字倔强黑" panose="00020600040101010101" charset="-122"/>
              </a:rPr>
              <a:t>节能</a:t>
            </a:r>
            <a:r>
              <a:rPr lang="zh-CN" altLang="en-US" sz="3600">
                <a:solidFill>
                  <a:srgbClr val="FFFFFF"/>
                </a:solidFill>
                <a:latin typeface="字由点字倔强黑" panose="00020600040101010101" charset="-122"/>
                <a:ea typeface="字由点字倔强黑" panose="00020600040101010101" charset="-122"/>
              </a:rPr>
              <a:t>灯</a:t>
            </a:r>
            <a:r>
              <a:rPr lang="en-US" altLang="zh-CN" sz="3600">
                <a:solidFill>
                  <a:srgbClr val="FFFFFF"/>
                </a:solidFill>
                <a:latin typeface="字由点字倔强黑" panose="00020600040101010101" charset="-122"/>
                <a:ea typeface="字由点字倔强黑" panose="00020600040101010101" charset="-122"/>
              </a:rPr>
              <a:t>2</a:t>
            </a:r>
            <a:r>
              <a:rPr lang="zh-CN" altLang="en-US" sz="3600">
                <a:solidFill>
                  <a:srgbClr val="FFFFFF"/>
                </a:solidFill>
                <a:latin typeface="字由点字倔强黑" panose="00020600040101010101" charset="-122"/>
                <a:ea typeface="字由点字倔强黑" panose="00020600040101010101" charset="-122"/>
              </a:rPr>
              <a:t>个</a:t>
            </a:r>
            <a:r>
              <a:rPr lang="en-US" sz="3600">
                <a:solidFill>
                  <a:srgbClr val="FFFFFF"/>
                </a:solidFill>
                <a:latin typeface="字由点字倔强黑" panose="00020600040101010101" charset="-122"/>
                <a:ea typeface="字由点字倔强黑" panose="00020600040101010101" charset="-122"/>
              </a:rPr>
              <a:t>                  </a:t>
            </a:r>
            <a:endParaRPr lang="en-US" sz="3600">
              <a:solidFill>
                <a:srgbClr val="FFFFFF"/>
              </a:solidFill>
              <a:latin typeface="字由点字倔强黑" panose="00020600040101010101" charset="-122"/>
              <a:ea typeface="字由点字倔强黑" panose="00020600040101010101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232400" y="2703830"/>
            <a:ext cx="3829685" cy="645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3C76FF"/>
                </a:solidFill>
                <a:latin typeface="字由点字倔强黑" panose="00020600040101010101" charset="-122"/>
                <a:ea typeface="字由点字倔强黑" panose="00020600040101010101" charset="-122"/>
              </a:rPr>
              <a:t>2、灯开关2个</a:t>
            </a:r>
            <a:endParaRPr lang="en-US" sz="3600">
              <a:solidFill>
                <a:srgbClr val="3C76FF"/>
              </a:solidFill>
              <a:latin typeface="字由点字倔强黑" panose="00020600040101010101" charset="-122"/>
              <a:ea typeface="字由点字倔强黑" panose="00020600040101010101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559747" y="2428051"/>
            <a:ext cx="2721310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3C76FF"/>
                </a:solidFill>
                <a:latin typeface="字由点字倔强黑" panose="00020600040101010101" charset="-122"/>
                <a:ea typeface="字由点字倔强黑" panose="00020600040101010101" charset="-122"/>
              </a:rPr>
              <a:t>4、电线配有穿线管</a:t>
            </a:r>
            <a:endParaRPr lang="en-US" sz="3600">
              <a:solidFill>
                <a:srgbClr val="3C76FF"/>
              </a:solidFill>
              <a:latin typeface="字由点字倔强黑" panose="00020600040101010101" charset="-122"/>
              <a:ea typeface="字由点字倔强黑" panose="00020600040101010101" charset="-122"/>
            </a:endParaRPr>
          </a:p>
        </p:txBody>
      </p:sp>
      <p:sp>
        <p:nvSpPr>
          <p:cNvPr id="28" name="Freeform 18"/>
          <p:cNvSpPr/>
          <p:nvPr/>
        </p:nvSpPr>
        <p:spPr>
          <a:xfrm>
            <a:off x="5440045" y="3924300"/>
            <a:ext cx="3484800" cy="3600000"/>
          </a:xfrm>
          <a:prstGeom prst="ellipse">
            <a:avLst/>
          </a:prstGeom>
          <a:blipFill rotWithShape="1">
            <a:blip r:embed="rId2"/>
            <a:stretch>
              <a:fillRect t="-17440" r="-16590" b="-24514"/>
            </a:stretch>
          </a:blipFill>
        </p:spPr>
      </p:sp>
      <p:pic>
        <p:nvPicPr>
          <p:cNvPr id="25" name="图片 24" descr="fe0484c6ac97c43f90001e1fb279b8c"/>
          <p:cNvPicPr>
            <a:picLocks noChangeAspect="1"/>
          </p:cNvPicPr>
          <p:nvPr/>
        </p:nvPicPr>
        <p:blipFill>
          <a:blip r:embed="rId3"/>
          <a:srcRect l="8880" t="27605" r="18529" b="30759"/>
          <a:stretch>
            <a:fillRect/>
          </a:stretch>
        </p:blipFill>
        <p:spPr>
          <a:xfrm>
            <a:off x="9452610" y="4076700"/>
            <a:ext cx="3482975" cy="3481070"/>
          </a:xfrm>
          <a:prstGeom prst="ellipse">
            <a:avLst/>
          </a:prstGeom>
        </p:spPr>
      </p:pic>
      <p:pic>
        <p:nvPicPr>
          <p:cNvPr id="26" name="图片 25" descr="d18a78a0cc96b4152ac856a22d96e19"/>
          <p:cNvPicPr>
            <a:picLocks noChangeAspect="1"/>
          </p:cNvPicPr>
          <p:nvPr/>
        </p:nvPicPr>
        <p:blipFill>
          <a:blip r:embed="rId4"/>
          <a:srcRect l="19989" t="26179" r="3897" b="30778"/>
          <a:stretch>
            <a:fillRect/>
          </a:stretch>
        </p:blipFill>
        <p:spPr>
          <a:xfrm>
            <a:off x="13420725" y="4076065"/>
            <a:ext cx="3580130" cy="3447415"/>
          </a:xfrm>
          <a:prstGeom prst="ellipse">
            <a:avLst/>
          </a:prstGeom>
        </p:spPr>
      </p:pic>
      <p:pic>
        <p:nvPicPr>
          <p:cNvPr id="27" name="图片 26" descr="e04c0facc75e3fc9590f615a4b8b88d"/>
          <p:cNvPicPr>
            <a:picLocks noChangeAspect="1"/>
          </p:cNvPicPr>
          <p:nvPr/>
        </p:nvPicPr>
        <p:blipFill>
          <a:blip r:embed="rId5"/>
          <a:srcRect l="37874" t="27235" r="42853" b="34142"/>
          <a:stretch>
            <a:fillRect/>
          </a:stretch>
        </p:blipFill>
        <p:spPr>
          <a:xfrm>
            <a:off x="1212850" y="4076700"/>
            <a:ext cx="3578225" cy="344741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1" grpId="1"/>
      <p:bldP spid="22" grpId="1"/>
      <p:bldP spid="14" grpId="1"/>
      <p:bldP spid="23" grpId="1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00200" y="385923"/>
            <a:ext cx="5246683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65"/>
              </a:lnSpc>
            </a:pPr>
            <a:r>
              <a:rPr lang="en-US" sz="4550">
                <a:solidFill>
                  <a:srgbClr val="474545"/>
                </a:solidFill>
                <a:ea typeface="字由点字倔强黑" panose="00020600040101010101" charset="-122"/>
              </a:rPr>
              <a:t>房屋特点</a:t>
            </a:r>
            <a:endParaRPr lang="en-US" sz="4550">
              <a:solidFill>
                <a:srgbClr val="474545"/>
              </a:solidFill>
              <a:ea typeface="字由点字倔强黑" panose="00020600040101010101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115615" y="816964"/>
            <a:ext cx="12522737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52400" y="2112645"/>
            <a:ext cx="7845425" cy="6754495"/>
          </a:xfrm>
          <a:custGeom>
            <a:avLst/>
            <a:gdLst/>
            <a:ahLst/>
            <a:cxnLst/>
            <a:rect l="l" t="t" r="r" b="b"/>
            <a:pathLst>
              <a:path w="3915409" h="5339918">
                <a:moveTo>
                  <a:pt x="0" y="0"/>
                </a:moveTo>
                <a:lnTo>
                  <a:pt x="3915409" y="0"/>
                </a:lnTo>
                <a:lnTo>
                  <a:pt x="3915409" y="5339918"/>
                </a:lnTo>
                <a:lnTo>
                  <a:pt x="0" y="5339918"/>
                </a:lnTo>
                <a:lnTo>
                  <a:pt x="0" y="0"/>
                </a:lnTo>
                <a:close/>
              </a:path>
            </a:pathLst>
          </a:custGeom>
          <a:solidFill>
            <a:srgbClr val="3C76FF">
              <a:alpha val="95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7" name="Group 7"/>
          <p:cNvGrpSpPr/>
          <p:nvPr/>
        </p:nvGrpSpPr>
        <p:grpSpPr>
          <a:xfrm rot="0">
            <a:off x="3244198" y="1374279"/>
            <a:ext cx="1159549" cy="115954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76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3491213" y="1818946"/>
            <a:ext cx="665519" cy="374354"/>
          </a:xfrm>
          <a:custGeom>
            <a:avLst/>
            <a:gdLst/>
            <a:ahLst/>
            <a:cxnLst/>
            <a:rect l="l" t="t" r="r" b="b"/>
            <a:pathLst>
              <a:path w="665519" h="374354">
                <a:moveTo>
                  <a:pt x="0" y="0"/>
                </a:moveTo>
                <a:lnTo>
                  <a:pt x="665519" y="0"/>
                </a:lnTo>
                <a:lnTo>
                  <a:pt x="665519" y="374354"/>
                </a:lnTo>
                <a:lnTo>
                  <a:pt x="0" y="37435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04800" y="2607945"/>
            <a:ext cx="6957695" cy="358775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1、有钢骨架支撑，具有绝对的抗震作用。</a:t>
            </a:r>
            <a:endParaRPr lang="en-US" sz="3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2、保温层使用15cm的A防火材料，保温性能及防火性能优</a:t>
            </a:r>
            <a:r>
              <a: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3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3、配有吊装环，钢骨架均为满焊，房屋可吊装移动</a:t>
            </a:r>
            <a:r>
              <a:rPr lang="en-US" sz="3200">
                <a:solidFill>
                  <a:schemeClr val="bg1"/>
                </a:solidFill>
                <a:latin typeface="可画刀剑如梦" panose="00020600040101010101" charset="-122"/>
                <a:ea typeface="可画刀剑如梦" panose="00020600040101010101" charset="-122"/>
                <a:sym typeface="+mn-ea"/>
              </a:rPr>
              <a:t>。</a:t>
            </a:r>
            <a:endParaRPr lang="en-US" sz="3200">
              <a:solidFill>
                <a:schemeClr val="bg1"/>
              </a:solidFill>
              <a:latin typeface="可画刀剑如梦" panose="00020600040101010101" charset="-122"/>
              <a:ea typeface="可画刀剑如梦" panose="00020600040101010101" charset="-122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4、彩钢板使用镀锌彩涂板，钢骨架使用镀锌方管，使用年限可达30年。</a:t>
            </a:r>
            <a:endParaRPr lang="en-US" sz="3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5、该房屋净重量为3.5吨，具有良好的抗风性能。</a:t>
            </a:r>
            <a:endParaRPr lang="en-US" sz="3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00000"/>
              </a:lnSpc>
            </a:pPr>
            <a:endParaRPr lang="en-US" sz="6000">
              <a:solidFill>
                <a:srgbClr val="47454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00000"/>
              </a:lnSpc>
            </a:pPr>
            <a:endParaRPr lang="en-US" sz="6000">
              <a:solidFill>
                <a:srgbClr val="47454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00000"/>
              </a:lnSpc>
            </a:pPr>
            <a:endParaRPr lang="en-US" sz="6000">
              <a:solidFill>
                <a:srgbClr val="47454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00000"/>
              </a:lnSpc>
            </a:pPr>
            <a:endParaRPr lang="en-US" sz="6000">
              <a:solidFill>
                <a:srgbClr val="47454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2" name="图片 11" descr="53afda0039cedd000e6e614e23cc6e6"/>
          <p:cNvPicPr>
            <a:picLocks noChangeAspect="1"/>
          </p:cNvPicPr>
          <p:nvPr/>
        </p:nvPicPr>
        <p:blipFill>
          <a:blip r:embed="rId3"/>
          <a:srcRect l="5417" t="9990" r="11250" b="3124"/>
          <a:stretch>
            <a:fillRect/>
          </a:stretch>
        </p:blipFill>
        <p:spPr>
          <a:xfrm>
            <a:off x="7605395" y="1714500"/>
            <a:ext cx="10657840" cy="7550785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038890" y="1028737"/>
            <a:ext cx="984654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649648" y="9527092"/>
            <a:ext cx="11306628" cy="1644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 rot="0">
            <a:off x="480060" y="2112010"/>
            <a:ext cx="6645910" cy="5191760"/>
            <a:chOff x="0" y="0"/>
            <a:chExt cx="1644084" cy="13673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44084" cy="1367347"/>
            </a:xfrm>
            <a:custGeom>
              <a:avLst/>
              <a:gdLst/>
              <a:ahLst/>
              <a:cxnLst/>
              <a:rect l="l" t="t" r="r" b="b"/>
              <a:pathLst>
                <a:path w="1644084" h="1367347">
                  <a:moveTo>
                    <a:pt x="0" y="0"/>
                  </a:moveTo>
                  <a:lnTo>
                    <a:pt x="1644084" y="0"/>
                  </a:lnTo>
                  <a:lnTo>
                    <a:pt x="1644084" y="1367347"/>
                  </a:lnTo>
                  <a:lnTo>
                    <a:pt x="0" y="1367347"/>
                  </a:lnTo>
                  <a:close/>
                </a:path>
              </a:pathLst>
            </a:custGeom>
            <a:solidFill>
              <a:srgbClr val="3C76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1644084" cy="14721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88620" y="3467100"/>
            <a:ext cx="6673215" cy="2585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FFFF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房屋尺寸为3.18m*7.6m</a:t>
            </a:r>
            <a:endParaRPr lang="en-US" sz="3600" b="1">
              <a:solidFill>
                <a:srgbClr val="FFFFFF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FFFF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墙高2.4m</a:t>
            </a:r>
            <a:endParaRPr lang="en-US" sz="3600" b="1">
              <a:solidFill>
                <a:srgbClr val="FFFFFF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FFFF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屋脊总高3.0米。</a:t>
            </a:r>
            <a:endParaRPr lang="en-US" sz="3600" b="1">
              <a:solidFill>
                <a:srgbClr val="FFFFFF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ctr">
              <a:lnSpc>
                <a:spcPts val="5040"/>
              </a:lnSpc>
            </a:pPr>
            <a:endParaRPr lang="en-US" sz="3600" b="1">
              <a:solidFill>
                <a:srgbClr val="FFFFFF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10" name="图片 9" descr="C:\Users\徐振华\Desktop\彩钢房图片\c14aac100424cd445b99cc0c74735d0.jpgc14aac100424cd445b99cc0c74735d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162800" y="1866583"/>
            <a:ext cx="10835640" cy="6093460"/>
          </a:xfrm>
          <a:prstGeom prst="round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1066800" y="418943"/>
            <a:ext cx="5246683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6365"/>
              </a:lnSpc>
            </a:pPr>
            <a:r>
              <a:rPr lang="zh-CN" altLang="en-US" sz="4550">
                <a:solidFill>
                  <a:srgbClr val="474545"/>
                </a:solidFill>
                <a:ea typeface="字由点字倔强黑" panose="00020600040101010101" charset="-122"/>
              </a:rPr>
              <a:t>房屋</a:t>
            </a:r>
            <a:r>
              <a:rPr lang="zh-CN" altLang="en-US" sz="4550">
                <a:solidFill>
                  <a:srgbClr val="474545"/>
                </a:solidFill>
                <a:ea typeface="字由点字倔强黑" panose="00020600040101010101" charset="-122"/>
              </a:rPr>
              <a:t>规格</a:t>
            </a:r>
            <a:endParaRPr lang="zh-CN" altLang="en-US" sz="4550">
              <a:solidFill>
                <a:srgbClr val="474545"/>
              </a:solidFill>
              <a:ea typeface="字由点字倔强黑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337_1*l_h_a*1_1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676.7836242868018,&quot;left&quot;:31.2,&quot;top&quot;:99.54015748031497,&quot;width&quot;:1422.333470414070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3337_1*l_h_i*1_1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676.7836242868018,&quot;left&quot;:31.2,&quot;top&quot;:99.54015748031497,&quot;width&quot;:1422.333470414070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</p:tagLst>
</file>

<file path=ppt/tags/tag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337_1*l_h_a*1_2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676.7836242868018,&quot;left&quot;:31.2,&quot;top&quot;:99.54015748031497,&quot;width&quot;:1422.333470414070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3337_1*l_h_i*1_2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676.7836242868018,&quot;left&quot;:31.2,&quot;top&quot;:99.54015748031497,&quot;width&quot;:1422.333470414070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337_1*l_h_a*1_3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676.7836242868018,&quot;left&quot;:31.2,&quot;top&quot;:99.54015748031497,&quot;width&quot;:1422.333470414070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3337_1*l_h_i*1_3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676.7836242868018,&quot;left&quot;:31.2,&quot;top&quot;:99.54015748031497,&quot;width&quot;:1422.333470414070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</p:tagLst>
</file>

<file path=ppt/tags/tag1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3337_1*l_h_i*1_1_2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UNIT_LINE_FORE_SCHEMECOLOR_INDEX" val="13"/>
  <p:tag name="KSO_WM_DIAGRAM_MAX_ITEMCNT" val="4"/>
  <p:tag name="KSO_WM_DIAGRAM_MIN_ITEMCNT" val="3"/>
  <p:tag name="KSO_WM_DIAGRAM_VIRTUALLY_FRAME" val="{&quot;height&quot;:676.7836242868018,&quot;left&quot;:31.2,&quot;top&quot;:99.54015748031497,&quot;width&quot;:1422.3334704140707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337_1*l_h_a*1_3_1"/>
  <p:tag name="KSO_WM_TEMPLATE_CATEGORY" val="diagram"/>
  <p:tag name="KSO_WM_TEMPLATE_INDEX" val="2023333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676.7836242868018,&quot;left&quot;:31.2,&quot;top&quot;:99.54015748031497,&quot;width&quot;:1422.333470414070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</p:tagLst>
</file>

<file path=ppt/tags/tag18.xml><?xml version="1.0" encoding="utf-8"?>
<p:tagLst xmlns:p="http://schemas.openxmlformats.org/presentationml/2006/main">
  <p:tag name="KSO_WM_DIAGRAM_VIRTUALLY_FRAME" val="{&quot;height&quot;:239.64999389648438,&quot;left&quot;:316.96219757320375,&quot;top&quot;:322.0108298234114,&quot;width&quot;:806.07568359375}"/>
  <p:tag name="KSO_WM_UNIT_HIGHLIGHT" val="0"/>
  <p:tag name="KSO_WM_UNIT_COMPATIBLE" val="0"/>
  <p:tag name="KSO_WM_UNIT_DIAGRAM_ISNUMVISUAL" val="0"/>
  <p:tag name="KSO_WM_UNIT_DIAGRAM_ISREFERUNIT" val="0"/>
  <p:tag name="KSO_WM_UNIT_ID" val="diagram20234409_3*l_h_i*1_1_1"/>
  <p:tag name="KSO_WM_TEMPLATE_CATEGORY" val="diagram"/>
  <p:tag name="KSO_WM_TEMPLATE_INDEX" val="20234409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1_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9.xml><?xml version="1.0" encoding="utf-8"?>
<p:tagLst xmlns:p="http://schemas.openxmlformats.org/presentationml/2006/main">
  <p:tag name="KSO_WM_DIAGRAM_VIRTUALLY_FRAME" val="{&quot;height&quot;:239.64999389648438,&quot;left&quot;:316.96219757320375,&quot;top&quot;:322.0108298234114,&quot;width&quot;:806.07568359375}"/>
  <p:tag name="KSO_WM_UNIT_HIGHLIGHT" val="0"/>
  <p:tag name="KSO_WM_UNIT_COMPATIBLE" val="0"/>
  <p:tag name="KSO_WM_UNIT_DIAGRAM_ISNUMVISUAL" val="0"/>
  <p:tag name="KSO_WM_UNIT_DIAGRAM_ISREFERUNIT" val="0"/>
  <p:tag name="KSO_WM_UNIT_ID" val="diagram20234409_3*l_h_i*1_2_1"/>
  <p:tag name="KSO_WM_TEMPLATE_CATEGORY" val="diagram"/>
  <p:tag name="KSO_WM_TEMPLATE_INDEX" val="20234409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2_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239.64999389648438,&quot;left&quot;:316.96219757320375,&quot;top&quot;:322.0108298234114,&quot;width&quot;:806.07568359375}"/>
  <p:tag name="KSO_WM_UNIT_HIGHLIGHT" val="0"/>
  <p:tag name="KSO_WM_UNIT_COMPATIBLE" val="0"/>
  <p:tag name="KSO_WM_UNIT_DIAGRAM_ISNUMVISUAL" val="0"/>
  <p:tag name="KSO_WM_UNIT_DIAGRAM_ISREFERUNIT" val="0"/>
  <p:tag name="KSO_WM_UNIT_ID" val="diagram20234409_3*l_h_i*1_3_1"/>
  <p:tag name="KSO_WM_TEMPLATE_CATEGORY" val="diagram"/>
  <p:tag name="KSO_WM_TEMPLATE_INDEX" val="20234409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3_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1.xml><?xml version="1.0" encoding="utf-8"?>
<p:tagLst xmlns:p="http://schemas.openxmlformats.org/presentationml/2006/main">
  <p:tag name="KSO_WM_DIAGRAM_VIRTUALLY_FRAME" val="{&quot;height&quot;:239.64999389648438,&quot;left&quot;:316.96219757320375,&quot;top&quot;:322.0108298234114,&quot;width&quot;:806.07568359375}"/>
  <p:tag name="KSO_WM_UNIT_HIGHLIGHT" val="0"/>
  <p:tag name="KSO_WM_UNIT_COMPATIBLE" val="0"/>
  <p:tag name="KSO_WM_UNIT_DIAGRAM_ISNUMVISUAL" val="0"/>
  <p:tag name="KSO_WM_UNIT_DIAGRAM_ISREFERUNIT" val="0"/>
  <p:tag name="KSO_WM_UNIT_ID" val="diagram20234409_3*l_h_i*1_3_1"/>
  <p:tag name="KSO_WM_TEMPLATE_CATEGORY" val="diagram"/>
  <p:tag name="KSO_WM_TEMPLATE_INDEX" val="20234409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3_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2.xml><?xml version="1.0" encoding="utf-8"?>
<p:tagLst xmlns:p="http://schemas.openxmlformats.org/presentationml/2006/main">
  <p:tag name="KSO_WM_SLIDE_ID" val="diagram20233337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diagram"/>
  <p:tag name="KSO_WM_TEMPLATE_INDEX" val="20233337"/>
  <p:tag name="KSO_WM_SLIDE_TYPE" val="text"/>
  <p:tag name="KSO_WM_SLIDE_SUBTYPE" val="diag"/>
  <p:tag name="KSO_WM_SLIDE_SIZE" val="850.397*346.996"/>
  <p:tag name="KSO_WM_SLIDE_POSITION" val="54.8*138.14"/>
  <p:tag name="KSO_WM_SLIDE_LAYOUT" val="a_l"/>
  <p:tag name="KSO_WM_SLIDE_LAYOUT_CNT" val="1_1"/>
  <p:tag name="KSO_WM_SPECIAL_SOURCE" val="bdnull"/>
  <p:tag name="KSO_WM_DIAGRAM_GROUP_CODE" val="l1-1"/>
  <p:tag name="KSO_WM_SLIDE_DIAGTYPE" val="l"/>
  <p:tag name="RESOURCE_RECORD_KEY" val="{&quot;65&quot;:[20233337],&quot;71&quot;:[76235679545]}"/>
</p:tagLst>
</file>

<file path=ppt/tags/tag23.xml><?xml version="1.0" encoding="utf-8"?>
<p:tagLst xmlns:p="http://schemas.openxmlformats.org/presentationml/2006/main">
  <p:tag name="commondata" val="eyJoZGlkIjoiMDA1MWEzZmJiYTIxNWM0NmM3YWQ3NGIwOGI0MWU3Y2MifQ=="/>
  <p:tag name="resource_record_key" val="{&quot;65&quot;:[20233337],&quot;71&quot;:[76235679545]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PLACING_PICTURE_USER_VIEWPORT" val="{&quot;height&quot;:11177,&quot;width&quot;:28871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12655,&quot;width&quot;:17247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7_1*a*1"/>
  <p:tag name="KSO_WM_TEMPLATE_CATEGORY" val="diagram"/>
  <p:tag name="KSO_WM_TEMPLATE_INDEX" val="20233337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9"/>
  <p:tag name="KSO_WM_DIAGRAM_GROUP_CODE" val="l1-1"/>
  <p:tag name="KSO_WM_UNIT_TYPE" val="a"/>
  <p:tag name="KSO_WM_UNIT_INDEX" val="1"/>
  <p:tag name="KSO_WM_UNIT_PRESET_TEXT" val="单击此处添加标题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43440"/>
      </a:dk2>
      <a:lt2>
        <a:srgbClr val="FCFDFE"/>
      </a:lt2>
      <a:accent1>
        <a:srgbClr val="286980"/>
      </a:accent1>
      <a:accent2>
        <a:srgbClr val="964539"/>
      </a:accent2>
      <a:accent3>
        <a:srgbClr val="E3A264"/>
      </a:accent3>
      <a:accent4>
        <a:srgbClr val="7378A0"/>
      </a:accent4>
      <a:accent5>
        <a:srgbClr val="816222"/>
      </a:accent5>
      <a:accent6>
        <a:srgbClr val="93825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 t="-17440" r="-16590" b="-24514"/>
          </a:stretch>
        </a:blipFill>
      </a:spPr>
      <a:bodyPr/>
      <a:lstStyle/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1156</Words>
  <Application>WPS 演示</Application>
  <PresentationFormat>On-screen Show (4:3)</PresentationFormat>
  <Paragraphs>142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Wingdings</vt:lpstr>
      <vt:lpstr>字由点字倔强黑</vt:lpstr>
      <vt:lpstr>可画甜心体</vt:lpstr>
      <vt:lpstr>思源黑体 Bold</vt:lpstr>
      <vt:lpstr>黑体</vt:lpstr>
      <vt:lpstr>楷体</vt:lpstr>
      <vt:lpstr>可画榜书</vt:lpstr>
      <vt:lpstr>可画刀剑如梦</vt:lpstr>
      <vt:lpstr>仿宋</vt:lpstr>
      <vt:lpstr>Ablation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方案尺寸图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可移动式牧民房屋配置说明   彩钢房</dc:title>
  <dc:creator/>
  <cp:lastModifiedBy>Administrator</cp:lastModifiedBy>
  <cp:revision>20</cp:revision>
  <dcterms:created xsi:type="dcterms:W3CDTF">2006-08-16T00:00:00Z</dcterms:created>
  <dcterms:modified xsi:type="dcterms:W3CDTF">2024-08-23T10:53:07Z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976F6A605CB6475E9ACCB3DD9D82B9C6_12</vt:lpwstr>
  </property>
  <property fmtid="{D5CDD505-2E9C-101B-9397-08002B2CF9AE}" pid="3" name="KSOProductBuildVer">
    <vt:lpwstr>2052-12.1.0.17857</vt:lpwstr>
  </property>
</Properties>
</file>