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media/image1.svg" ContentType="image/svg+xml"/>
  <Override PartName="/ppt/media/image2.svg" ContentType="image/svg+xml"/>
  <Override PartName="/ppt/media/image3.svg" ContentType="image/svg+xml"/>
  <Override PartName="/ppt/media/image4.svg" ContentType="image/svg+xml"/>
  <Override PartName="/ppt/media/image5.svg" ContentType="image/svg+xml"/>
  <Override PartName="/ppt/media/image6.svg" ContentType="image/svg+xml"/>
  <Override PartName="/ppt/media/image7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3"/>
  </p:notesMasterIdLst>
  <p:handoutMasterIdLst>
    <p:handoutMasterId r:id="rId58"/>
  </p:handoutMasterIdLst>
  <p:sldIdLst>
    <p:sldId id="256" r:id="rId3"/>
    <p:sldId id="274" r:id="rId4"/>
    <p:sldId id="480" r:id="rId5"/>
    <p:sldId id="911" r:id="rId6"/>
    <p:sldId id="912" r:id="rId7"/>
    <p:sldId id="913" r:id="rId8"/>
    <p:sldId id="964" r:id="rId9"/>
    <p:sldId id="915" r:id="rId10"/>
    <p:sldId id="916" r:id="rId11"/>
    <p:sldId id="917" r:id="rId12"/>
    <p:sldId id="1110" r:id="rId14"/>
    <p:sldId id="919" r:id="rId15"/>
    <p:sldId id="920" r:id="rId16"/>
    <p:sldId id="921" r:id="rId17"/>
    <p:sldId id="922" r:id="rId18"/>
    <p:sldId id="923" r:id="rId19"/>
    <p:sldId id="924" r:id="rId20"/>
    <p:sldId id="1054" r:id="rId21"/>
    <p:sldId id="702" r:id="rId22"/>
    <p:sldId id="732" r:id="rId23"/>
    <p:sldId id="703" r:id="rId24"/>
    <p:sldId id="706" r:id="rId25"/>
    <p:sldId id="484" r:id="rId26"/>
    <p:sldId id="803" r:id="rId27"/>
    <p:sldId id="807" r:id="rId28"/>
    <p:sldId id="806" r:id="rId29"/>
    <p:sldId id="808" r:id="rId30"/>
    <p:sldId id="929" r:id="rId31"/>
    <p:sldId id="876" r:id="rId32"/>
    <p:sldId id="878" r:id="rId33"/>
    <p:sldId id="810" r:id="rId34"/>
    <p:sldId id="812" r:id="rId35"/>
    <p:sldId id="931" r:id="rId36"/>
    <p:sldId id="805" r:id="rId37"/>
    <p:sldId id="1092" r:id="rId38"/>
    <p:sldId id="926" r:id="rId39"/>
    <p:sldId id="881" r:id="rId40"/>
    <p:sldId id="930" r:id="rId41"/>
    <p:sldId id="809" r:id="rId42"/>
    <p:sldId id="1036" r:id="rId43"/>
    <p:sldId id="814" r:id="rId44"/>
    <p:sldId id="817" r:id="rId45"/>
    <p:sldId id="933" r:id="rId46"/>
    <p:sldId id="904" r:id="rId47"/>
    <p:sldId id="822" r:id="rId48"/>
    <p:sldId id="965" r:id="rId49"/>
    <p:sldId id="821" r:id="rId50"/>
    <p:sldId id="1159" r:id="rId51"/>
    <p:sldId id="1153" r:id="rId52"/>
    <p:sldId id="819" r:id="rId53"/>
    <p:sldId id="485" r:id="rId54"/>
    <p:sldId id="486" r:id="rId55"/>
    <p:sldId id="325" r:id="rId56"/>
    <p:sldId id="447" r:id="rId57"/>
  </p:sldIdLst>
  <p:sldSz cx="12192000" cy="6858000"/>
  <p:notesSz cx="6858000" cy="9144000"/>
  <p:embeddedFontLst>
    <p:embeddedFont>
      <p:font typeface="微软雅黑" panose="020B0503020204020204" charset="-122"/>
      <p:regular r:id="rId63"/>
    </p:embeddedFont>
    <p:embeddedFont>
      <p:font typeface="WPS灵秀黑" charset="-122"/>
      <p:regular r:id="rId64"/>
    </p:embeddedFont>
    <p:embeddedFont>
      <p:font typeface="黑体" panose="02010609060101010101" charset="-122"/>
      <p:regular r:id="rId65"/>
    </p:embeddedFont>
    <p:embeddedFont>
      <p:font typeface="方正兰亭黑简体" panose="02000000000000000000" charset="-122"/>
      <p:regular r:id="rId66"/>
    </p:embeddedFont>
    <p:embeddedFont>
      <p:font typeface="Segoe UI" panose="020B0502040204020203" pitchFamily="34" charset="0"/>
      <p:regular r:id="rId67"/>
      <p:bold r:id="rId68"/>
      <p:italic r:id="rId69"/>
      <p:boldItalic r:id="rId70"/>
    </p:embeddedFont>
    <p:embeddedFont>
      <p:font typeface="Calibri" panose="020F0502020204030204" charset="0"/>
      <p:regular r:id="rId71"/>
      <p:bold r:id="rId72"/>
      <p:italic r:id="rId73"/>
      <p:boldItalic r:id="rId74"/>
    </p:embeddedFont>
  </p:embeddedFontLst>
  <p:custDataLst>
    <p:tags r:id="rId7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CCE7"/>
    <a:srgbClr val="FEE8A5"/>
    <a:srgbClr val="B8AD8E"/>
    <a:srgbClr val="F8BE0C"/>
    <a:srgbClr val="D2BD95"/>
    <a:srgbClr val="B8B192"/>
    <a:srgbClr val="B5965C"/>
    <a:srgbClr val="E3E3D5"/>
    <a:srgbClr val="DDC7AE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浅色样式 1 - 强调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C083E6E3-FA7D-4D7B-A595-EF9225AFEA82}" styleName="浅色样式 1 - 强调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82" d="100"/>
          <a:sy n="82" d="100"/>
        </p:scale>
        <p:origin x="773" y="72"/>
      </p:cViewPr>
      <p:guideLst>
        <p:guide orient="horz" pos="1554"/>
        <p:guide pos="3596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5" Type="http://schemas.openxmlformats.org/officeDocument/2006/relationships/tags" Target="tags/tag488.xml"/><Relationship Id="rId74" Type="http://schemas.openxmlformats.org/officeDocument/2006/relationships/font" Target="fonts/font12.fntdata"/><Relationship Id="rId73" Type="http://schemas.openxmlformats.org/officeDocument/2006/relationships/font" Target="fonts/font11.fntdata"/><Relationship Id="rId72" Type="http://schemas.openxmlformats.org/officeDocument/2006/relationships/font" Target="fonts/font10.fntdata"/><Relationship Id="rId71" Type="http://schemas.openxmlformats.org/officeDocument/2006/relationships/font" Target="fonts/font9.fntdata"/><Relationship Id="rId70" Type="http://schemas.openxmlformats.org/officeDocument/2006/relationships/font" Target="fonts/font8.fntdata"/><Relationship Id="rId7" Type="http://schemas.openxmlformats.org/officeDocument/2006/relationships/slide" Target="slides/slide5.xml"/><Relationship Id="rId69" Type="http://schemas.openxmlformats.org/officeDocument/2006/relationships/font" Target="fonts/font7.fntdata"/><Relationship Id="rId68" Type="http://schemas.openxmlformats.org/officeDocument/2006/relationships/font" Target="fonts/font6.fntdata"/><Relationship Id="rId67" Type="http://schemas.openxmlformats.org/officeDocument/2006/relationships/font" Target="fonts/font5.fntdata"/><Relationship Id="rId66" Type="http://schemas.openxmlformats.org/officeDocument/2006/relationships/font" Target="fonts/font4.fntdata"/><Relationship Id="rId65" Type="http://schemas.openxmlformats.org/officeDocument/2006/relationships/font" Target="fonts/font3.fntdata"/><Relationship Id="rId64" Type="http://schemas.openxmlformats.org/officeDocument/2006/relationships/font" Target="fonts/font2.fntdata"/><Relationship Id="rId63" Type="http://schemas.openxmlformats.org/officeDocument/2006/relationships/font" Target="fonts/font1.fntdata"/><Relationship Id="rId62" Type="http://schemas.openxmlformats.org/officeDocument/2006/relationships/commentAuthors" Target="commentAuthors.xml"/><Relationship Id="rId61" Type="http://schemas.openxmlformats.org/officeDocument/2006/relationships/tableStyles" Target="tableStyles.xml"/><Relationship Id="rId60" Type="http://schemas.openxmlformats.org/officeDocument/2006/relationships/viewProps" Target="viewProps.xml"/><Relationship Id="rId6" Type="http://schemas.openxmlformats.org/officeDocument/2006/relationships/slide" Target="slides/slide4.xml"/><Relationship Id="rId59" Type="http://schemas.openxmlformats.org/officeDocument/2006/relationships/presProps" Target="presProps.xml"/><Relationship Id="rId58" Type="http://schemas.openxmlformats.org/officeDocument/2006/relationships/handoutMaster" Target="handoutMasters/handoutMaster1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3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2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 userDrawn="1"/>
        </p:nvSpPr>
        <p:spPr>
          <a:xfrm>
            <a:off x="8807465" y="0"/>
            <a:ext cx="3143718" cy="6858000"/>
          </a:xfrm>
          <a:prstGeom prst="rect">
            <a:avLst/>
          </a:prstGeom>
          <a:blipFill dpi="0" rotWithShape="1">
            <a:blip r:embed="rId2" cstate="screen">
              <a:alphaModFix amt="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0" hasCustomPrompt="1"/>
          </p:nvPr>
        </p:nvSpPr>
        <p:spPr>
          <a:xfrm>
            <a:off x="1319531" y="383196"/>
            <a:ext cx="3825386" cy="563231"/>
          </a:xfrm>
        </p:spPr>
        <p:txBody>
          <a:bodyPr wrap="square" lIns="216000" anchor="ctr" anchorCtr="0">
            <a:spAutoFit/>
          </a:bodyPr>
          <a:lstStyle>
            <a:lvl1pPr marL="0" indent="0" algn="l">
              <a:buNone/>
              <a:defRPr sz="34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>
                <a:solidFill>
                  <a:schemeClr val="bg2">
                    <a:lumMod val="25000"/>
                  </a:schemeClr>
                </a:solidFill>
              </a:rPr>
              <a:t>单击添加标题内容</a:t>
            </a:r>
            <a:endParaRPr lang="zh-CN" alt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cxnSp>
        <p:nvCxnSpPr>
          <p:cNvPr id="31" name="直接连接符 30"/>
          <p:cNvCxnSpPr/>
          <p:nvPr userDrawn="1"/>
        </p:nvCxnSpPr>
        <p:spPr>
          <a:xfrm flipV="1">
            <a:off x="772978" y="1102658"/>
            <a:ext cx="10646044" cy="1090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矩形 51"/>
          <p:cNvSpPr/>
          <p:nvPr userDrawn="1"/>
        </p:nvSpPr>
        <p:spPr>
          <a:xfrm rot="18900000">
            <a:off x="580029" y="384236"/>
            <a:ext cx="559704" cy="5597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矩形 52"/>
          <p:cNvSpPr/>
          <p:nvPr userDrawn="1"/>
        </p:nvSpPr>
        <p:spPr>
          <a:xfrm rot="18900000">
            <a:off x="1000602" y="524956"/>
            <a:ext cx="278264" cy="2782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tags" Target="../tags/tag62.xml"/><Relationship Id="rId17" Type="http://schemas.openxmlformats.org/officeDocument/2006/relationships/tags" Target="../tags/tag61.xml"/><Relationship Id="rId16" Type="http://schemas.openxmlformats.org/officeDocument/2006/relationships/tags" Target="../tags/tag60.xml"/><Relationship Id="rId15" Type="http://schemas.openxmlformats.org/officeDocument/2006/relationships/tags" Target="../tags/tag59.xml"/><Relationship Id="rId14" Type="http://schemas.openxmlformats.org/officeDocument/2006/relationships/tags" Target="../tags/tag58.xml"/><Relationship Id="rId13" Type="http://schemas.openxmlformats.org/officeDocument/2006/relationships/tags" Target="../tags/tag57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8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74.xml"/><Relationship Id="rId8" Type="http://schemas.openxmlformats.org/officeDocument/2006/relationships/tags" Target="../tags/tag73.xml"/><Relationship Id="rId7" Type="http://schemas.openxmlformats.org/officeDocument/2006/relationships/tags" Target="../tags/tag72.xml"/><Relationship Id="rId6" Type="http://schemas.openxmlformats.org/officeDocument/2006/relationships/tags" Target="../tags/tag71.xml"/><Relationship Id="rId5" Type="http://schemas.openxmlformats.org/officeDocument/2006/relationships/tags" Target="../tags/tag70.xml"/><Relationship Id="rId4" Type="http://schemas.openxmlformats.org/officeDocument/2006/relationships/tags" Target="../tags/tag69.xml"/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5" Type="http://schemas.openxmlformats.org/officeDocument/2006/relationships/slideLayout" Target="../slideLayouts/slideLayout1.xml"/><Relationship Id="rId14" Type="http://schemas.openxmlformats.org/officeDocument/2006/relationships/tags" Target="../tags/tag79.xml"/><Relationship Id="rId13" Type="http://schemas.openxmlformats.org/officeDocument/2006/relationships/tags" Target="../tags/tag78.xml"/><Relationship Id="rId12" Type="http://schemas.openxmlformats.org/officeDocument/2006/relationships/tags" Target="../tags/tag77.xml"/><Relationship Id="rId11" Type="http://schemas.openxmlformats.org/officeDocument/2006/relationships/tags" Target="../tags/tag76.xml"/><Relationship Id="rId10" Type="http://schemas.openxmlformats.org/officeDocument/2006/relationships/tags" Target="../tags/tag75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85.xml"/><Relationship Id="rId6" Type="http://schemas.openxmlformats.org/officeDocument/2006/relationships/tags" Target="../tags/tag84.xml"/><Relationship Id="rId5" Type="http://schemas.openxmlformats.org/officeDocument/2006/relationships/tags" Target="../tags/tag83.xml"/><Relationship Id="rId4" Type="http://schemas.openxmlformats.org/officeDocument/2006/relationships/tags" Target="../tags/tag82.xml"/><Relationship Id="rId3" Type="http://schemas.openxmlformats.org/officeDocument/2006/relationships/tags" Target="../tags/tag81.xml"/><Relationship Id="rId2" Type="http://schemas.openxmlformats.org/officeDocument/2006/relationships/image" Target="../media/image3.jpeg"/><Relationship Id="rId1" Type="http://schemas.openxmlformats.org/officeDocument/2006/relationships/tags" Target="../tags/tag8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93.xml"/><Relationship Id="rId8" Type="http://schemas.openxmlformats.org/officeDocument/2006/relationships/tags" Target="../tags/tag92.xml"/><Relationship Id="rId7" Type="http://schemas.openxmlformats.org/officeDocument/2006/relationships/tags" Target="../tags/tag91.xml"/><Relationship Id="rId6" Type="http://schemas.openxmlformats.org/officeDocument/2006/relationships/tags" Target="../tags/tag90.xml"/><Relationship Id="rId5" Type="http://schemas.openxmlformats.org/officeDocument/2006/relationships/tags" Target="../tags/tag89.xml"/><Relationship Id="rId4" Type="http://schemas.openxmlformats.org/officeDocument/2006/relationships/image" Target="../media/image4.png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1" Type="http://schemas.openxmlformats.org/officeDocument/2006/relationships/slideLayout" Target="../slideLayouts/slideLayout1.xml"/><Relationship Id="rId10" Type="http://schemas.openxmlformats.org/officeDocument/2006/relationships/tags" Target="../tags/tag94.xml"/><Relationship Id="rId1" Type="http://schemas.openxmlformats.org/officeDocument/2006/relationships/tags" Target="../tags/tag86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svg"/><Relationship Id="rId8" Type="http://schemas.openxmlformats.org/officeDocument/2006/relationships/image" Target="../media/image7.png"/><Relationship Id="rId7" Type="http://schemas.openxmlformats.org/officeDocument/2006/relationships/tags" Target="../tags/tag98.xml"/><Relationship Id="rId6" Type="http://schemas.openxmlformats.org/officeDocument/2006/relationships/image" Target="../media/image1.svg"/><Relationship Id="rId5" Type="http://schemas.openxmlformats.org/officeDocument/2006/relationships/image" Target="../media/image6.png"/><Relationship Id="rId4" Type="http://schemas.openxmlformats.org/officeDocument/2006/relationships/tags" Target="../tags/tag97.xml"/><Relationship Id="rId3" Type="http://schemas.openxmlformats.org/officeDocument/2006/relationships/image" Target="../media/image5.png"/><Relationship Id="rId20" Type="http://schemas.openxmlformats.org/officeDocument/2006/relationships/slideLayout" Target="../slideLayouts/slideLayout1.xml"/><Relationship Id="rId2" Type="http://schemas.openxmlformats.org/officeDocument/2006/relationships/tags" Target="../tags/tag96.xml"/><Relationship Id="rId19" Type="http://schemas.openxmlformats.org/officeDocument/2006/relationships/tags" Target="../tags/tag106.xml"/><Relationship Id="rId18" Type="http://schemas.openxmlformats.org/officeDocument/2006/relationships/tags" Target="../tags/tag105.xml"/><Relationship Id="rId17" Type="http://schemas.openxmlformats.org/officeDocument/2006/relationships/tags" Target="../tags/tag104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image" Target="../media/image3.svg"/><Relationship Id="rId11" Type="http://schemas.openxmlformats.org/officeDocument/2006/relationships/image" Target="../media/image8.png"/><Relationship Id="rId10" Type="http://schemas.openxmlformats.org/officeDocument/2006/relationships/tags" Target="../tags/tag99.xml"/><Relationship Id="rId1" Type="http://schemas.openxmlformats.org/officeDocument/2006/relationships/tags" Target="../tags/tag95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114.xml"/><Relationship Id="rId8" Type="http://schemas.openxmlformats.org/officeDocument/2006/relationships/tags" Target="../tags/tag113.xml"/><Relationship Id="rId7" Type="http://schemas.openxmlformats.org/officeDocument/2006/relationships/tags" Target="../tags/tag112.xml"/><Relationship Id="rId6" Type="http://schemas.openxmlformats.org/officeDocument/2006/relationships/tags" Target="../tags/tag111.xml"/><Relationship Id="rId5" Type="http://schemas.openxmlformats.org/officeDocument/2006/relationships/image" Target="../media/image9.png"/><Relationship Id="rId4" Type="http://schemas.openxmlformats.org/officeDocument/2006/relationships/tags" Target="../tags/tag110.xml"/><Relationship Id="rId3" Type="http://schemas.openxmlformats.org/officeDocument/2006/relationships/tags" Target="../tags/tag109.xml"/><Relationship Id="rId2" Type="http://schemas.openxmlformats.org/officeDocument/2006/relationships/tags" Target="../tags/tag108.xml"/><Relationship Id="rId19" Type="http://schemas.openxmlformats.org/officeDocument/2006/relationships/slideLayout" Target="../slideLayouts/slideLayout1.xml"/><Relationship Id="rId18" Type="http://schemas.openxmlformats.org/officeDocument/2006/relationships/tags" Target="../tags/tag121.xml"/><Relationship Id="rId17" Type="http://schemas.openxmlformats.org/officeDocument/2006/relationships/tags" Target="../tags/tag120.xml"/><Relationship Id="rId16" Type="http://schemas.openxmlformats.org/officeDocument/2006/relationships/image" Target="../media/image11.png"/><Relationship Id="rId15" Type="http://schemas.openxmlformats.org/officeDocument/2006/relationships/tags" Target="../tags/tag119.xml"/><Relationship Id="rId14" Type="http://schemas.openxmlformats.org/officeDocument/2006/relationships/tags" Target="../tags/tag118.xml"/><Relationship Id="rId13" Type="http://schemas.openxmlformats.org/officeDocument/2006/relationships/tags" Target="../tags/tag117.xml"/><Relationship Id="rId12" Type="http://schemas.openxmlformats.org/officeDocument/2006/relationships/tags" Target="../tags/tag116.xml"/><Relationship Id="rId11" Type="http://schemas.openxmlformats.org/officeDocument/2006/relationships/tags" Target="../tags/tag115.xml"/><Relationship Id="rId10" Type="http://schemas.openxmlformats.org/officeDocument/2006/relationships/image" Target="../media/image10.png"/><Relationship Id="rId1" Type="http://schemas.openxmlformats.org/officeDocument/2006/relationships/tags" Target="../tags/tag107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30.xml"/><Relationship Id="rId8" Type="http://schemas.openxmlformats.org/officeDocument/2006/relationships/tags" Target="../tags/tag129.xml"/><Relationship Id="rId7" Type="http://schemas.openxmlformats.org/officeDocument/2006/relationships/tags" Target="../tags/tag128.xml"/><Relationship Id="rId6" Type="http://schemas.openxmlformats.org/officeDocument/2006/relationships/tags" Target="../tags/tag127.xml"/><Relationship Id="rId5" Type="http://schemas.openxmlformats.org/officeDocument/2006/relationships/tags" Target="../tags/tag126.xml"/><Relationship Id="rId4" Type="http://schemas.openxmlformats.org/officeDocument/2006/relationships/tags" Target="../tags/tag125.xml"/><Relationship Id="rId3" Type="http://schemas.openxmlformats.org/officeDocument/2006/relationships/tags" Target="../tags/tag124.xml"/><Relationship Id="rId20" Type="http://schemas.openxmlformats.org/officeDocument/2006/relationships/slideLayout" Target="../slideLayouts/slideLayout1.xml"/><Relationship Id="rId2" Type="http://schemas.openxmlformats.org/officeDocument/2006/relationships/tags" Target="../tags/tag123.xml"/><Relationship Id="rId19" Type="http://schemas.openxmlformats.org/officeDocument/2006/relationships/tags" Target="../tags/tag140.xml"/><Relationship Id="rId18" Type="http://schemas.openxmlformats.org/officeDocument/2006/relationships/tags" Target="../tags/tag139.xml"/><Relationship Id="rId17" Type="http://schemas.openxmlformats.org/officeDocument/2006/relationships/tags" Target="../tags/tag138.xml"/><Relationship Id="rId16" Type="http://schemas.openxmlformats.org/officeDocument/2006/relationships/tags" Target="../tags/tag137.xml"/><Relationship Id="rId15" Type="http://schemas.openxmlformats.org/officeDocument/2006/relationships/tags" Target="../tags/tag136.xml"/><Relationship Id="rId14" Type="http://schemas.openxmlformats.org/officeDocument/2006/relationships/tags" Target="../tags/tag135.xml"/><Relationship Id="rId13" Type="http://schemas.openxmlformats.org/officeDocument/2006/relationships/tags" Target="../tags/tag134.xml"/><Relationship Id="rId12" Type="http://schemas.openxmlformats.org/officeDocument/2006/relationships/tags" Target="../tags/tag133.xml"/><Relationship Id="rId11" Type="http://schemas.openxmlformats.org/officeDocument/2006/relationships/tags" Target="../tags/tag132.xml"/><Relationship Id="rId10" Type="http://schemas.openxmlformats.org/officeDocument/2006/relationships/tags" Target="../tags/tag131.xml"/><Relationship Id="rId1" Type="http://schemas.openxmlformats.org/officeDocument/2006/relationships/tags" Target="../tags/tag122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png"/><Relationship Id="rId8" Type="http://schemas.openxmlformats.org/officeDocument/2006/relationships/image" Target="../media/image12.png"/><Relationship Id="rId7" Type="http://schemas.openxmlformats.org/officeDocument/2006/relationships/tags" Target="../tags/tag147.xml"/><Relationship Id="rId6" Type="http://schemas.openxmlformats.org/officeDocument/2006/relationships/tags" Target="../tags/tag146.xml"/><Relationship Id="rId5" Type="http://schemas.openxmlformats.org/officeDocument/2006/relationships/tags" Target="../tags/tag145.xml"/><Relationship Id="rId4" Type="http://schemas.openxmlformats.org/officeDocument/2006/relationships/tags" Target="../tags/tag144.xml"/><Relationship Id="rId3" Type="http://schemas.openxmlformats.org/officeDocument/2006/relationships/tags" Target="../tags/tag143.xml"/><Relationship Id="rId2" Type="http://schemas.openxmlformats.org/officeDocument/2006/relationships/tags" Target="../tags/tag142.xml"/><Relationship Id="rId12" Type="http://schemas.openxmlformats.org/officeDocument/2006/relationships/slideLayout" Target="../slideLayouts/slideLayout6.xml"/><Relationship Id="rId11" Type="http://schemas.openxmlformats.org/officeDocument/2006/relationships/tags" Target="../tags/tag148.xml"/><Relationship Id="rId10" Type="http://schemas.openxmlformats.org/officeDocument/2006/relationships/image" Target="../media/image14.png"/><Relationship Id="rId1" Type="http://schemas.openxmlformats.org/officeDocument/2006/relationships/tags" Target="../tags/tag14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154.xml"/><Relationship Id="rId6" Type="http://schemas.openxmlformats.org/officeDocument/2006/relationships/tags" Target="../tags/tag153.xml"/><Relationship Id="rId5" Type="http://schemas.openxmlformats.org/officeDocument/2006/relationships/tags" Target="../tags/tag152.xml"/><Relationship Id="rId4" Type="http://schemas.openxmlformats.org/officeDocument/2006/relationships/tags" Target="../tags/tag151.xml"/><Relationship Id="rId3" Type="http://schemas.openxmlformats.org/officeDocument/2006/relationships/tags" Target="../tags/tag150.xml"/><Relationship Id="rId2" Type="http://schemas.openxmlformats.org/officeDocument/2006/relationships/image" Target="../media/image3.jpeg"/><Relationship Id="rId1" Type="http://schemas.openxmlformats.org/officeDocument/2006/relationships/tags" Target="../tags/tag149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162.xml"/><Relationship Id="rId8" Type="http://schemas.openxmlformats.org/officeDocument/2006/relationships/tags" Target="../tags/tag161.xml"/><Relationship Id="rId7" Type="http://schemas.openxmlformats.org/officeDocument/2006/relationships/tags" Target="../tags/tag160.xml"/><Relationship Id="rId6" Type="http://schemas.openxmlformats.org/officeDocument/2006/relationships/tags" Target="../tags/tag159.xml"/><Relationship Id="rId5" Type="http://schemas.openxmlformats.org/officeDocument/2006/relationships/image" Target="../media/image15.png"/><Relationship Id="rId4" Type="http://schemas.openxmlformats.org/officeDocument/2006/relationships/tags" Target="../tags/tag158.xml"/><Relationship Id="rId3" Type="http://schemas.openxmlformats.org/officeDocument/2006/relationships/tags" Target="../tags/tag157.xml"/><Relationship Id="rId2" Type="http://schemas.openxmlformats.org/officeDocument/2006/relationships/tags" Target="../tags/tag156.xml"/><Relationship Id="rId11" Type="http://schemas.openxmlformats.org/officeDocument/2006/relationships/notesSlide" Target="../notesSlides/notesSlide1.xml"/><Relationship Id="rId10" Type="http://schemas.openxmlformats.org/officeDocument/2006/relationships/slideLayout" Target="../slideLayouts/slideLayout1.xml"/><Relationship Id="rId1" Type="http://schemas.openxmlformats.org/officeDocument/2006/relationships/tags" Target="../tags/tag155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169.xml"/><Relationship Id="rId8" Type="http://schemas.openxmlformats.org/officeDocument/2006/relationships/tags" Target="../tags/tag168.xml"/><Relationship Id="rId7" Type="http://schemas.openxmlformats.org/officeDocument/2006/relationships/tags" Target="../tags/tag167.xml"/><Relationship Id="rId6" Type="http://schemas.openxmlformats.org/officeDocument/2006/relationships/tags" Target="../tags/tag166.xml"/><Relationship Id="rId5" Type="http://schemas.openxmlformats.org/officeDocument/2006/relationships/tags" Target="../tags/tag165.xml"/><Relationship Id="rId4" Type="http://schemas.openxmlformats.org/officeDocument/2006/relationships/image" Target="../media/image17.png"/><Relationship Id="rId3" Type="http://schemas.openxmlformats.org/officeDocument/2006/relationships/tags" Target="../tags/tag164.xml"/><Relationship Id="rId2" Type="http://schemas.openxmlformats.org/officeDocument/2006/relationships/image" Target="../media/image16.png"/><Relationship Id="rId15" Type="http://schemas.openxmlformats.org/officeDocument/2006/relationships/slideLayout" Target="../slideLayouts/slideLayout1.xml"/><Relationship Id="rId14" Type="http://schemas.openxmlformats.org/officeDocument/2006/relationships/tags" Target="../tags/tag174.xml"/><Relationship Id="rId13" Type="http://schemas.openxmlformats.org/officeDocument/2006/relationships/tags" Target="../tags/tag173.xml"/><Relationship Id="rId12" Type="http://schemas.openxmlformats.org/officeDocument/2006/relationships/tags" Target="../tags/tag172.xml"/><Relationship Id="rId11" Type="http://schemas.openxmlformats.org/officeDocument/2006/relationships/tags" Target="../tags/tag171.xml"/><Relationship Id="rId10" Type="http://schemas.openxmlformats.org/officeDocument/2006/relationships/tags" Target="../tags/tag170.xml"/><Relationship Id="rId1" Type="http://schemas.openxmlformats.org/officeDocument/2006/relationships/tags" Target="../tags/tag163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8.png"/><Relationship Id="rId8" Type="http://schemas.openxmlformats.org/officeDocument/2006/relationships/tags" Target="../tags/tag182.xml"/><Relationship Id="rId7" Type="http://schemas.openxmlformats.org/officeDocument/2006/relationships/tags" Target="../tags/tag181.xml"/><Relationship Id="rId6" Type="http://schemas.openxmlformats.org/officeDocument/2006/relationships/tags" Target="../tags/tag180.xml"/><Relationship Id="rId5" Type="http://schemas.openxmlformats.org/officeDocument/2006/relationships/tags" Target="../tags/tag179.xml"/><Relationship Id="rId4" Type="http://schemas.openxmlformats.org/officeDocument/2006/relationships/tags" Target="../tags/tag178.xml"/><Relationship Id="rId3" Type="http://schemas.openxmlformats.org/officeDocument/2006/relationships/tags" Target="../tags/tag177.xml"/><Relationship Id="rId2" Type="http://schemas.openxmlformats.org/officeDocument/2006/relationships/tags" Target="../tags/tag176.xml"/><Relationship Id="rId16" Type="http://schemas.openxmlformats.org/officeDocument/2006/relationships/slideLayout" Target="../slideLayouts/slideLayout1.xml"/><Relationship Id="rId15" Type="http://schemas.openxmlformats.org/officeDocument/2006/relationships/tags" Target="../tags/tag186.xml"/><Relationship Id="rId14" Type="http://schemas.openxmlformats.org/officeDocument/2006/relationships/image" Target="../media/image19.png"/><Relationship Id="rId13" Type="http://schemas.openxmlformats.org/officeDocument/2006/relationships/tags" Target="../tags/tag185.xml"/><Relationship Id="rId12" Type="http://schemas.openxmlformats.org/officeDocument/2006/relationships/tags" Target="../tags/tag184.xml"/><Relationship Id="rId11" Type="http://schemas.openxmlformats.org/officeDocument/2006/relationships/tags" Target="../tags/tag183.xml"/><Relationship Id="rId10" Type="http://schemas.openxmlformats.org/officeDocument/2006/relationships/image" Target="../media/image4.svg"/><Relationship Id="rId1" Type="http://schemas.openxmlformats.org/officeDocument/2006/relationships/tags" Target="../tags/tag175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20.png"/><Relationship Id="rId8" Type="http://schemas.openxmlformats.org/officeDocument/2006/relationships/tags" Target="../tags/tag194.xml"/><Relationship Id="rId7" Type="http://schemas.openxmlformats.org/officeDocument/2006/relationships/tags" Target="../tags/tag193.xml"/><Relationship Id="rId6" Type="http://schemas.openxmlformats.org/officeDocument/2006/relationships/tags" Target="../tags/tag192.xml"/><Relationship Id="rId5" Type="http://schemas.openxmlformats.org/officeDocument/2006/relationships/tags" Target="../tags/tag191.xml"/><Relationship Id="rId4" Type="http://schemas.openxmlformats.org/officeDocument/2006/relationships/tags" Target="../tags/tag190.xml"/><Relationship Id="rId3" Type="http://schemas.openxmlformats.org/officeDocument/2006/relationships/tags" Target="../tags/tag189.xml"/><Relationship Id="rId2" Type="http://schemas.openxmlformats.org/officeDocument/2006/relationships/tags" Target="../tags/tag188.xml"/><Relationship Id="rId17" Type="http://schemas.openxmlformats.org/officeDocument/2006/relationships/slideLayout" Target="../slideLayouts/slideLayout1.xml"/><Relationship Id="rId16" Type="http://schemas.openxmlformats.org/officeDocument/2006/relationships/tags" Target="../tags/tag199.xml"/><Relationship Id="rId15" Type="http://schemas.openxmlformats.org/officeDocument/2006/relationships/image" Target="../media/image21.png"/><Relationship Id="rId14" Type="http://schemas.openxmlformats.org/officeDocument/2006/relationships/tags" Target="../tags/tag198.xml"/><Relationship Id="rId13" Type="http://schemas.openxmlformats.org/officeDocument/2006/relationships/tags" Target="../tags/tag197.xml"/><Relationship Id="rId12" Type="http://schemas.openxmlformats.org/officeDocument/2006/relationships/tags" Target="../tags/tag196.xml"/><Relationship Id="rId11" Type="http://schemas.openxmlformats.org/officeDocument/2006/relationships/tags" Target="../tags/tag195.xml"/><Relationship Id="rId10" Type="http://schemas.openxmlformats.org/officeDocument/2006/relationships/image" Target="../media/image5.svg"/><Relationship Id="rId1" Type="http://schemas.openxmlformats.org/officeDocument/2006/relationships/tags" Target="../tags/tag187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svg"/><Relationship Id="rId8" Type="http://schemas.openxmlformats.org/officeDocument/2006/relationships/image" Target="../media/image22.png"/><Relationship Id="rId7" Type="http://schemas.openxmlformats.org/officeDocument/2006/relationships/tags" Target="../tags/tag206.xml"/><Relationship Id="rId6" Type="http://schemas.openxmlformats.org/officeDocument/2006/relationships/tags" Target="../tags/tag205.xml"/><Relationship Id="rId5" Type="http://schemas.openxmlformats.org/officeDocument/2006/relationships/tags" Target="../tags/tag204.xml"/><Relationship Id="rId4" Type="http://schemas.openxmlformats.org/officeDocument/2006/relationships/tags" Target="../tags/tag203.xml"/><Relationship Id="rId3" Type="http://schemas.openxmlformats.org/officeDocument/2006/relationships/tags" Target="../tags/tag202.xml"/><Relationship Id="rId2" Type="http://schemas.openxmlformats.org/officeDocument/2006/relationships/tags" Target="../tags/tag201.xml"/><Relationship Id="rId16" Type="http://schemas.openxmlformats.org/officeDocument/2006/relationships/slideLayout" Target="../slideLayouts/slideLayout1.xml"/><Relationship Id="rId15" Type="http://schemas.openxmlformats.org/officeDocument/2006/relationships/tags" Target="../tags/tag211.xml"/><Relationship Id="rId14" Type="http://schemas.openxmlformats.org/officeDocument/2006/relationships/image" Target="../media/image23.png"/><Relationship Id="rId13" Type="http://schemas.openxmlformats.org/officeDocument/2006/relationships/tags" Target="../tags/tag210.xml"/><Relationship Id="rId12" Type="http://schemas.openxmlformats.org/officeDocument/2006/relationships/tags" Target="../tags/tag209.xml"/><Relationship Id="rId11" Type="http://schemas.openxmlformats.org/officeDocument/2006/relationships/tags" Target="../tags/tag208.xml"/><Relationship Id="rId10" Type="http://schemas.openxmlformats.org/officeDocument/2006/relationships/tags" Target="../tags/tag207.xml"/><Relationship Id="rId1" Type="http://schemas.openxmlformats.org/officeDocument/2006/relationships/tags" Target="../tags/tag200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218.xml"/><Relationship Id="rId8" Type="http://schemas.openxmlformats.org/officeDocument/2006/relationships/tags" Target="../tags/tag217.xml"/><Relationship Id="rId7" Type="http://schemas.openxmlformats.org/officeDocument/2006/relationships/image" Target="../media/image7.svg"/><Relationship Id="rId6" Type="http://schemas.openxmlformats.org/officeDocument/2006/relationships/image" Target="../media/image24.png"/><Relationship Id="rId5" Type="http://schemas.openxmlformats.org/officeDocument/2006/relationships/tags" Target="../tags/tag216.xml"/><Relationship Id="rId4" Type="http://schemas.openxmlformats.org/officeDocument/2006/relationships/tags" Target="../tags/tag215.xml"/><Relationship Id="rId3" Type="http://schemas.openxmlformats.org/officeDocument/2006/relationships/tags" Target="../tags/tag214.xml"/><Relationship Id="rId2" Type="http://schemas.openxmlformats.org/officeDocument/2006/relationships/tags" Target="../tags/tag213.xml"/><Relationship Id="rId16" Type="http://schemas.openxmlformats.org/officeDocument/2006/relationships/slideLayout" Target="../slideLayouts/slideLayout1.xml"/><Relationship Id="rId15" Type="http://schemas.openxmlformats.org/officeDocument/2006/relationships/tags" Target="../tags/tag223.xml"/><Relationship Id="rId14" Type="http://schemas.openxmlformats.org/officeDocument/2006/relationships/image" Target="../media/image25.png"/><Relationship Id="rId13" Type="http://schemas.openxmlformats.org/officeDocument/2006/relationships/tags" Target="../tags/tag222.xml"/><Relationship Id="rId12" Type="http://schemas.openxmlformats.org/officeDocument/2006/relationships/tags" Target="../tags/tag221.xml"/><Relationship Id="rId11" Type="http://schemas.openxmlformats.org/officeDocument/2006/relationships/tags" Target="../tags/tag220.xml"/><Relationship Id="rId10" Type="http://schemas.openxmlformats.org/officeDocument/2006/relationships/tags" Target="../tags/tag219.xml"/><Relationship Id="rId1" Type="http://schemas.openxmlformats.org/officeDocument/2006/relationships/tags" Target="../tags/tag212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229.xml"/><Relationship Id="rId8" Type="http://schemas.openxmlformats.org/officeDocument/2006/relationships/tags" Target="../tags/tag228.xml"/><Relationship Id="rId7" Type="http://schemas.openxmlformats.org/officeDocument/2006/relationships/image" Target="../media/image28.png"/><Relationship Id="rId6" Type="http://schemas.openxmlformats.org/officeDocument/2006/relationships/tags" Target="../tags/tag227.xml"/><Relationship Id="rId5" Type="http://schemas.openxmlformats.org/officeDocument/2006/relationships/image" Target="../media/image27.png"/><Relationship Id="rId4" Type="http://schemas.openxmlformats.org/officeDocument/2006/relationships/tags" Target="../tags/tag226.xml"/><Relationship Id="rId3" Type="http://schemas.openxmlformats.org/officeDocument/2006/relationships/image" Target="../media/image26.png"/><Relationship Id="rId2" Type="http://schemas.openxmlformats.org/officeDocument/2006/relationships/tags" Target="../tags/tag225.xml"/><Relationship Id="rId14" Type="http://schemas.openxmlformats.org/officeDocument/2006/relationships/slideLayout" Target="../slideLayouts/slideLayout1.xml"/><Relationship Id="rId13" Type="http://schemas.openxmlformats.org/officeDocument/2006/relationships/tags" Target="../tags/tag232.xml"/><Relationship Id="rId12" Type="http://schemas.openxmlformats.org/officeDocument/2006/relationships/tags" Target="../tags/tag231.xml"/><Relationship Id="rId11" Type="http://schemas.openxmlformats.org/officeDocument/2006/relationships/image" Target="../media/image29.png"/><Relationship Id="rId10" Type="http://schemas.openxmlformats.org/officeDocument/2006/relationships/tags" Target="../tags/tag230.xml"/><Relationship Id="rId1" Type="http://schemas.openxmlformats.org/officeDocument/2006/relationships/tags" Target="../tags/tag224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237.xml"/><Relationship Id="rId8" Type="http://schemas.openxmlformats.org/officeDocument/2006/relationships/image" Target="../media/image33.png"/><Relationship Id="rId7" Type="http://schemas.openxmlformats.org/officeDocument/2006/relationships/tags" Target="../tags/tag236.xml"/><Relationship Id="rId6" Type="http://schemas.openxmlformats.org/officeDocument/2006/relationships/image" Target="../media/image32.png"/><Relationship Id="rId5" Type="http://schemas.openxmlformats.org/officeDocument/2006/relationships/tags" Target="../tags/tag235.xml"/><Relationship Id="rId4" Type="http://schemas.openxmlformats.org/officeDocument/2006/relationships/image" Target="../media/image31.png"/><Relationship Id="rId3" Type="http://schemas.openxmlformats.org/officeDocument/2006/relationships/tags" Target="../tags/tag234.xml"/><Relationship Id="rId2" Type="http://schemas.openxmlformats.org/officeDocument/2006/relationships/image" Target="../media/image30.png"/><Relationship Id="rId17" Type="http://schemas.openxmlformats.org/officeDocument/2006/relationships/slideLayout" Target="../slideLayouts/slideLayout1.xml"/><Relationship Id="rId16" Type="http://schemas.openxmlformats.org/officeDocument/2006/relationships/tags" Target="../tags/tag243.xml"/><Relationship Id="rId15" Type="http://schemas.openxmlformats.org/officeDocument/2006/relationships/tags" Target="../tags/tag242.xml"/><Relationship Id="rId14" Type="http://schemas.openxmlformats.org/officeDocument/2006/relationships/image" Target="../media/image34.png"/><Relationship Id="rId13" Type="http://schemas.openxmlformats.org/officeDocument/2006/relationships/tags" Target="../tags/tag241.xml"/><Relationship Id="rId12" Type="http://schemas.openxmlformats.org/officeDocument/2006/relationships/tags" Target="../tags/tag240.xml"/><Relationship Id="rId11" Type="http://schemas.openxmlformats.org/officeDocument/2006/relationships/tags" Target="../tags/tag239.xml"/><Relationship Id="rId10" Type="http://schemas.openxmlformats.org/officeDocument/2006/relationships/tags" Target="../tags/tag238.xml"/><Relationship Id="rId1" Type="http://schemas.openxmlformats.org/officeDocument/2006/relationships/tags" Target="../tags/tag233.xml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248.xml"/><Relationship Id="rId4" Type="http://schemas.openxmlformats.org/officeDocument/2006/relationships/tags" Target="../tags/tag247.xml"/><Relationship Id="rId3" Type="http://schemas.openxmlformats.org/officeDocument/2006/relationships/tags" Target="../tags/tag246.xml"/><Relationship Id="rId2" Type="http://schemas.openxmlformats.org/officeDocument/2006/relationships/tags" Target="../tags/tag245.xml"/><Relationship Id="rId1" Type="http://schemas.openxmlformats.org/officeDocument/2006/relationships/tags" Target="../tags/tag244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255.xml"/><Relationship Id="rId8" Type="http://schemas.openxmlformats.org/officeDocument/2006/relationships/image" Target="../media/image36.jpeg"/><Relationship Id="rId7" Type="http://schemas.openxmlformats.org/officeDocument/2006/relationships/tags" Target="../tags/tag254.xml"/><Relationship Id="rId6" Type="http://schemas.openxmlformats.org/officeDocument/2006/relationships/tags" Target="../tags/tag253.xml"/><Relationship Id="rId5" Type="http://schemas.openxmlformats.org/officeDocument/2006/relationships/tags" Target="../tags/tag252.xml"/><Relationship Id="rId4" Type="http://schemas.openxmlformats.org/officeDocument/2006/relationships/tags" Target="../tags/tag251.xml"/><Relationship Id="rId3" Type="http://schemas.openxmlformats.org/officeDocument/2006/relationships/tags" Target="../tags/tag250.xml"/><Relationship Id="rId2" Type="http://schemas.openxmlformats.org/officeDocument/2006/relationships/tags" Target="../tags/tag249.xml"/><Relationship Id="rId18" Type="http://schemas.openxmlformats.org/officeDocument/2006/relationships/notesSlide" Target="../notesSlides/notesSlide2.xml"/><Relationship Id="rId17" Type="http://schemas.openxmlformats.org/officeDocument/2006/relationships/slideLayout" Target="../slideLayouts/slideLayout1.xml"/><Relationship Id="rId16" Type="http://schemas.openxmlformats.org/officeDocument/2006/relationships/tags" Target="../tags/tag260.xml"/><Relationship Id="rId15" Type="http://schemas.openxmlformats.org/officeDocument/2006/relationships/tags" Target="../tags/tag259.xml"/><Relationship Id="rId14" Type="http://schemas.openxmlformats.org/officeDocument/2006/relationships/tags" Target="../tags/tag258.xml"/><Relationship Id="rId13" Type="http://schemas.openxmlformats.org/officeDocument/2006/relationships/tags" Target="../tags/tag257.xml"/><Relationship Id="rId12" Type="http://schemas.openxmlformats.org/officeDocument/2006/relationships/image" Target="../media/image38.png"/><Relationship Id="rId11" Type="http://schemas.openxmlformats.org/officeDocument/2006/relationships/tags" Target="../tags/tag256.xml"/><Relationship Id="rId10" Type="http://schemas.openxmlformats.org/officeDocument/2006/relationships/image" Target="../media/image37.png"/><Relationship Id="rId1" Type="http://schemas.openxmlformats.org/officeDocument/2006/relationships/image" Target="../media/image35.jpeg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tags" Target="../tags/tag265.xml"/><Relationship Id="rId8" Type="http://schemas.openxmlformats.org/officeDocument/2006/relationships/tags" Target="../tags/tag264.xml"/><Relationship Id="rId7" Type="http://schemas.openxmlformats.org/officeDocument/2006/relationships/tags" Target="../tags/tag263.xml"/><Relationship Id="rId6" Type="http://schemas.openxmlformats.org/officeDocument/2006/relationships/image" Target="../media/image41.png"/><Relationship Id="rId5" Type="http://schemas.openxmlformats.org/officeDocument/2006/relationships/tags" Target="../tags/tag262.xml"/><Relationship Id="rId4" Type="http://schemas.openxmlformats.org/officeDocument/2006/relationships/image" Target="../media/image40.png"/><Relationship Id="rId3" Type="http://schemas.openxmlformats.org/officeDocument/2006/relationships/tags" Target="../tags/tag261.xml"/><Relationship Id="rId2" Type="http://schemas.openxmlformats.org/officeDocument/2006/relationships/image" Target="../media/image39.jpeg"/><Relationship Id="rId13" Type="http://schemas.openxmlformats.org/officeDocument/2006/relationships/notesSlide" Target="../notesSlides/notesSlide3.xml"/><Relationship Id="rId12" Type="http://schemas.openxmlformats.org/officeDocument/2006/relationships/slideLayout" Target="../slideLayouts/slideLayout1.xml"/><Relationship Id="rId11" Type="http://schemas.openxmlformats.org/officeDocument/2006/relationships/tags" Target="../tags/tag267.xml"/><Relationship Id="rId10" Type="http://schemas.openxmlformats.org/officeDocument/2006/relationships/tags" Target="../tags/tag266.xml"/><Relationship Id="rId1" Type="http://schemas.openxmlformats.org/officeDocument/2006/relationships/image" Target="../media/image35.jpeg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tags" Target="../tags/tag273.xml"/><Relationship Id="rId8" Type="http://schemas.openxmlformats.org/officeDocument/2006/relationships/image" Target="../media/image43.png"/><Relationship Id="rId7" Type="http://schemas.openxmlformats.org/officeDocument/2006/relationships/tags" Target="../tags/tag272.xml"/><Relationship Id="rId6" Type="http://schemas.openxmlformats.org/officeDocument/2006/relationships/image" Target="../media/image42.png"/><Relationship Id="rId5" Type="http://schemas.openxmlformats.org/officeDocument/2006/relationships/tags" Target="../tags/tag271.xml"/><Relationship Id="rId4" Type="http://schemas.openxmlformats.org/officeDocument/2006/relationships/tags" Target="../tags/tag270.xml"/><Relationship Id="rId3" Type="http://schemas.openxmlformats.org/officeDocument/2006/relationships/tags" Target="../tags/tag269.xml"/><Relationship Id="rId2" Type="http://schemas.openxmlformats.org/officeDocument/2006/relationships/tags" Target="../tags/tag268.xml"/><Relationship Id="rId14" Type="http://schemas.openxmlformats.org/officeDocument/2006/relationships/notesSlide" Target="../notesSlides/notesSlide4.xml"/><Relationship Id="rId13" Type="http://schemas.openxmlformats.org/officeDocument/2006/relationships/slideLayout" Target="../slideLayouts/slideLayout1.xml"/><Relationship Id="rId12" Type="http://schemas.openxmlformats.org/officeDocument/2006/relationships/tags" Target="../tags/tag275.xml"/><Relationship Id="rId11" Type="http://schemas.openxmlformats.org/officeDocument/2006/relationships/tags" Target="../tags/tag274.xml"/><Relationship Id="rId10" Type="http://schemas.openxmlformats.org/officeDocument/2006/relationships/image" Target="../media/image44.png"/><Relationship Id="rId1" Type="http://schemas.openxmlformats.org/officeDocument/2006/relationships/image" Target="../media/image35.jpeg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image" Target="../media/image47.png"/><Relationship Id="rId8" Type="http://schemas.openxmlformats.org/officeDocument/2006/relationships/tags" Target="../tags/tag280.xml"/><Relationship Id="rId7" Type="http://schemas.openxmlformats.org/officeDocument/2006/relationships/tags" Target="../tags/tag279.xml"/><Relationship Id="rId6" Type="http://schemas.openxmlformats.org/officeDocument/2006/relationships/tags" Target="../tags/tag278.xml"/><Relationship Id="rId5" Type="http://schemas.openxmlformats.org/officeDocument/2006/relationships/image" Target="../media/image46.png"/><Relationship Id="rId4" Type="http://schemas.openxmlformats.org/officeDocument/2006/relationships/tags" Target="../tags/tag277.xml"/><Relationship Id="rId3" Type="http://schemas.openxmlformats.org/officeDocument/2006/relationships/image" Target="../media/image45.png"/><Relationship Id="rId2" Type="http://schemas.openxmlformats.org/officeDocument/2006/relationships/tags" Target="../tags/tag276.xml"/><Relationship Id="rId13" Type="http://schemas.openxmlformats.org/officeDocument/2006/relationships/notesSlide" Target="../notesSlides/notesSlide5.xml"/><Relationship Id="rId12" Type="http://schemas.openxmlformats.org/officeDocument/2006/relationships/slideLayout" Target="../slideLayouts/slideLayout1.xml"/><Relationship Id="rId11" Type="http://schemas.openxmlformats.org/officeDocument/2006/relationships/tags" Target="../tags/tag282.xml"/><Relationship Id="rId10" Type="http://schemas.openxmlformats.org/officeDocument/2006/relationships/tags" Target="../tags/tag281.xml"/><Relationship Id="rId1" Type="http://schemas.openxmlformats.org/officeDocument/2006/relationships/image" Target="../media/image35.jpeg"/></Relationships>
</file>

<file path=ppt/slides/_rels/slide2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287.xml"/><Relationship Id="rId5" Type="http://schemas.openxmlformats.org/officeDocument/2006/relationships/tags" Target="../tags/tag286.xml"/><Relationship Id="rId4" Type="http://schemas.openxmlformats.org/officeDocument/2006/relationships/tags" Target="../tags/tag285.xml"/><Relationship Id="rId3" Type="http://schemas.openxmlformats.org/officeDocument/2006/relationships/tags" Target="../tags/tag284.xml"/><Relationship Id="rId2" Type="http://schemas.openxmlformats.org/officeDocument/2006/relationships/image" Target="../media/image3.jpeg"/><Relationship Id="rId1" Type="http://schemas.openxmlformats.org/officeDocument/2006/relationships/tags" Target="../tags/tag283.xml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image" Target="../media/image50.png"/><Relationship Id="rId8" Type="http://schemas.openxmlformats.org/officeDocument/2006/relationships/image" Target="../media/image49.png"/><Relationship Id="rId7" Type="http://schemas.openxmlformats.org/officeDocument/2006/relationships/image" Target="../media/image48.png"/><Relationship Id="rId6" Type="http://schemas.openxmlformats.org/officeDocument/2006/relationships/tags" Target="../tags/tag293.xml"/><Relationship Id="rId5" Type="http://schemas.openxmlformats.org/officeDocument/2006/relationships/tags" Target="../tags/tag292.xml"/><Relationship Id="rId4" Type="http://schemas.openxmlformats.org/officeDocument/2006/relationships/tags" Target="../tags/tag291.xml"/><Relationship Id="rId3" Type="http://schemas.openxmlformats.org/officeDocument/2006/relationships/tags" Target="../tags/tag290.xml"/><Relationship Id="rId2" Type="http://schemas.openxmlformats.org/officeDocument/2006/relationships/tags" Target="../tags/tag289.xml"/><Relationship Id="rId12" Type="http://schemas.openxmlformats.org/officeDocument/2006/relationships/slideLayout" Target="../slideLayouts/slideLayout1.xml"/><Relationship Id="rId11" Type="http://schemas.openxmlformats.org/officeDocument/2006/relationships/tags" Target="../tags/tag294.xml"/><Relationship Id="rId10" Type="http://schemas.openxmlformats.org/officeDocument/2006/relationships/image" Target="../media/image51.png"/><Relationship Id="rId1" Type="http://schemas.openxmlformats.org/officeDocument/2006/relationships/tags" Target="../tags/tag288.xml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301.xml"/><Relationship Id="rId7" Type="http://schemas.openxmlformats.org/officeDocument/2006/relationships/image" Target="../media/image52.png"/><Relationship Id="rId6" Type="http://schemas.openxmlformats.org/officeDocument/2006/relationships/tags" Target="../tags/tag300.xml"/><Relationship Id="rId5" Type="http://schemas.openxmlformats.org/officeDocument/2006/relationships/tags" Target="../tags/tag299.xml"/><Relationship Id="rId4" Type="http://schemas.openxmlformats.org/officeDocument/2006/relationships/tags" Target="../tags/tag298.xml"/><Relationship Id="rId3" Type="http://schemas.openxmlformats.org/officeDocument/2006/relationships/tags" Target="../tags/tag297.xml"/><Relationship Id="rId2" Type="http://schemas.openxmlformats.org/officeDocument/2006/relationships/tags" Target="../tags/tag296.xml"/><Relationship Id="rId1" Type="http://schemas.openxmlformats.org/officeDocument/2006/relationships/tags" Target="../tags/tag295.xml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308.xml"/><Relationship Id="rId7" Type="http://schemas.openxmlformats.org/officeDocument/2006/relationships/image" Target="../media/image53.png"/><Relationship Id="rId6" Type="http://schemas.openxmlformats.org/officeDocument/2006/relationships/tags" Target="../tags/tag307.xml"/><Relationship Id="rId5" Type="http://schemas.openxmlformats.org/officeDocument/2006/relationships/tags" Target="../tags/tag306.xml"/><Relationship Id="rId4" Type="http://schemas.openxmlformats.org/officeDocument/2006/relationships/tags" Target="../tags/tag305.xml"/><Relationship Id="rId3" Type="http://schemas.openxmlformats.org/officeDocument/2006/relationships/tags" Target="../tags/tag304.xml"/><Relationship Id="rId2" Type="http://schemas.openxmlformats.org/officeDocument/2006/relationships/tags" Target="../tags/tag303.xml"/><Relationship Id="rId1" Type="http://schemas.openxmlformats.org/officeDocument/2006/relationships/tags" Target="../tags/tag302.xml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315.xml"/><Relationship Id="rId7" Type="http://schemas.openxmlformats.org/officeDocument/2006/relationships/image" Target="../media/image54.png"/><Relationship Id="rId6" Type="http://schemas.openxmlformats.org/officeDocument/2006/relationships/tags" Target="../tags/tag314.xml"/><Relationship Id="rId5" Type="http://schemas.openxmlformats.org/officeDocument/2006/relationships/tags" Target="../tags/tag313.xml"/><Relationship Id="rId4" Type="http://schemas.openxmlformats.org/officeDocument/2006/relationships/tags" Target="../tags/tag312.xml"/><Relationship Id="rId3" Type="http://schemas.openxmlformats.org/officeDocument/2006/relationships/tags" Target="../tags/tag311.xml"/><Relationship Id="rId2" Type="http://schemas.openxmlformats.org/officeDocument/2006/relationships/tags" Target="../tags/tag310.xml"/><Relationship Id="rId1" Type="http://schemas.openxmlformats.org/officeDocument/2006/relationships/tags" Target="../tags/tag309.xml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322.xml"/><Relationship Id="rId7" Type="http://schemas.openxmlformats.org/officeDocument/2006/relationships/image" Target="../media/image55.png"/><Relationship Id="rId6" Type="http://schemas.openxmlformats.org/officeDocument/2006/relationships/tags" Target="../tags/tag321.xml"/><Relationship Id="rId5" Type="http://schemas.openxmlformats.org/officeDocument/2006/relationships/tags" Target="../tags/tag320.xml"/><Relationship Id="rId4" Type="http://schemas.openxmlformats.org/officeDocument/2006/relationships/tags" Target="../tags/tag319.xml"/><Relationship Id="rId3" Type="http://schemas.openxmlformats.org/officeDocument/2006/relationships/tags" Target="../tags/tag318.xml"/><Relationship Id="rId2" Type="http://schemas.openxmlformats.org/officeDocument/2006/relationships/tags" Target="../tags/tag317.xml"/><Relationship Id="rId1" Type="http://schemas.openxmlformats.org/officeDocument/2006/relationships/tags" Target="../tags/tag316.xml"/></Relationships>
</file>

<file path=ppt/slides/_rels/slide2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329.xml"/><Relationship Id="rId7" Type="http://schemas.openxmlformats.org/officeDocument/2006/relationships/image" Target="../media/image56.png"/><Relationship Id="rId6" Type="http://schemas.openxmlformats.org/officeDocument/2006/relationships/tags" Target="../tags/tag328.xml"/><Relationship Id="rId5" Type="http://schemas.openxmlformats.org/officeDocument/2006/relationships/tags" Target="../tags/tag327.xml"/><Relationship Id="rId4" Type="http://schemas.openxmlformats.org/officeDocument/2006/relationships/tags" Target="../tags/tag326.xml"/><Relationship Id="rId3" Type="http://schemas.openxmlformats.org/officeDocument/2006/relationships/tags" Target="../tags/tag325.xml"/><Relationship Id="rId2" Type="http://schemas.openxmlformats.org/officeDocument/2006/relationships/tags" Target="../tags/tag324.xml"/><Relationship Id="rId1" Type="http://schemas.openxmlformats.org/officeDocument/2006/relationships/tags" Target="../tags/tag323.xml"/></Relationships>
</file>

<file path=ppt/slides/_rels/slide3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336.xml"/><Relationship Id="rId7" Type="http://schemas.openxmlformats.org/officeDocument/2006/relationships/image" Target="../media/image57.png"/><Relationship Id="rId6" Type="http://schemas.openxmlformats.org/officeDocument/2006/relationships/tags" Target="../tags/tag335.xml"/><Relationship Id="rId5" Type="http://schemas.openxmlformats.org/officeDocument/2006/relationships/tags" Target="../tags/tag334.xml"/><Relationship Id="rId4" Type="http://schemas.openxmlformats.org/officeDocument/2006/relationships/tags" Target="../tags/tag333.xml"/><Relationship Id="rId3" Type="http://schemas.openxmlformats.org/officeDocument/2006/relationships/tags" Target="../tags/tag332.xml"/><Relationship Id="rId2" Type="http://schemas.openxmlformats.org/officeDocument/2006/relationships/tags" Target="../tags/tag331.xml"/><Relationship Id="rId1" Type="http://schemas.openxmlformats.org/officeDocument/2006/relationships/tags" Target="../tags/tag330.xml"/></Relationships>
</file>

<file path=ppt/slides/_rels/slide31.xml.rels><?xml version="1.0" encoding="UTF-8" standalone="yes"?>
<Relationships xmlns="http://schemas.openxmlformats.org/package/2006/relationships"><Relationship Id="rId9" Type="http://schemas.openxmlformats.org/officeDocument/2006/relationships/image" Target="../media/image60.png"/><Relationship Id="rId8" Type="http://schemas.openxmlformats.org/officeDocument/2006/relationships/image" Target="../media/image59.png"/><Relationship Id="rId7" Type="http://schemas.openxmlformats.org/officeDocument/2006/relationships/image" Target="../media/image58.png"/><Relationship Id="rId6" Type="http://schemas.openxmlformats.org/officeDocument/2006/relationships/tags" Target="../tags/tag342.xml"/><Relationship Id="rId5" Type="http://schemas.openxmlformats.org/officeDocument/2006/relationships/tags" Target="../tags/tag341.xml"/><Relationship Id="rId4" Type="http://schemas.openxmlformats.org/officeDocument/2006/relationships/tags" Target="../tags/tag340.xml"/><Relationship Id="rId3" Type="http://schemas.openxmlformats.org/officeDocument/2006/relationships/tags" Target="../tags/tag339.xml"/><Relationship Id="rId2" Type="http://schemas.openxmlformats.org/officeDocument/2006/relationships/tags" Target="../tags/tag338.xml"/><Relationship Id="rId11" Type="http://schemas.openxmlformats.org/officeDocument/2006/relationships/slideLayout" Target="../slideLayouts/slideLayout1.xml"/><Relationship Id="rId10" Type="http://schemas.openxmlformats.org/officeDocument/2006/relationships/tags" Target="../tags/tag343.xml"/><Relationship Id="rId1" Type="http://schemas.openxmlformats.org/officeDocument/2006/relationships/tags" Target="../tags/tag337.xml"/></Relationships>
</file>

<file path=ppt/slides/_rels/slide3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350.xml"/><Relationship Id="rId7" Type="http://schemas.openxmlformats.org/officeDocument/2006/relationships/image" Target="../media/image61.png"/><Relationship Id="rId6" Type="http://schemas.openxmlformats.org/officeDocument/2006/relationships/tags" Target="../tags/tag349.xml"/><Relationship Id="rId5" Type="http://schemas.openxmlformats.org/officeDocument/2006/relationships/tags" Target="../tags/tag348.xml"/><Relationship Id="rId4" Type="http://schemas.openxmlformats.org/officeDocument/2006/relationships/tags" Target="../tags/tag347.xml"/><Relationship Id="rId3" Type="http://schemas.openxmlformats.org/officeDocument/2006/relationships/tags" Target="../tags/tag346.xml"/><Relationship Id="rId2" Type="http://schemas.openxmlformats.org/officeDocument/2006/relationships/tags" Target="../tags/tag345.xml"/><Relationship Id="rId1" Type="http://schemas.openxmlformats.org/officeDocument/2006/relationships/tags" Target="../tags/tag344.xml"/></Relationships>
</file>

<file path=ppt/slides/_rels/slide3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357.xml"/><Relationship Id="rId7" Type="http://schemas.openxmlformats.org/officeDocument/2006/relationships/image" Target="../media/image62.png"/><Relationship Id="rId6" Type="http://schemas.openxmlformats.org/officeDocument/2006/relationships/tags" Target="../tags/tag356.xml"/><Relationship Id="rId5" Type="http://schemas.openxmlformats.org/officeDocument/2006/relationships/tags" Target="../tags/tag355.xml"/><Relationship Id="rId4" Type="http://schemas.openxmlformats.org/officeDocument/2006/relationships/tags" Target="../tags/tag354.xml"/><Relationship Id="rId3" Type="http://schemas.openxmlformats.org/officeDocument/2006/relationships/tags" Target="../tags/tag353.xml"/><Relationship Id="rId2" Type="http://schemas.openxmlformats.org/officeDocument/2006/relationships/tags" Target="../tags/tag352.xml"/><Relationship Id="rId1" Type="http://schemas.openxmlformats.org/officeDocument/2006/relationships/tags" Target="../tags/tag351.xml"/></Relationships>
</file>

<file path=ppt/slides/_rels/slide34.xml.rels><?xml version="1.0" encoding="UTF-8" standalone="yes"?>
<Relationships xmlns="http://schemas.openxmlformats.org/package/2006/relationships"><Relationship Id="rId9" Type="http://schemas.openxmlformats.org/officeDocument/2006/relationships/tags" Target="../tags/tag364.xml"/><Relationship Id="rId8" Type="http://schemas.openxmlformats.org/officeDocument/2006/relationships/image" Target="../media/image64.png"/><Relationship Id="rId7" Type="http://schemas.openxmlformats.org/officeDocument/2006/relationships/image" Target="../media/image63.png"/><Relationship Id="rId6" Type="http://schemas.openxmlformats.org/officeDocument/2006/relationships/tags" Target="../tags/tag363.xml"/><Relationship Id="rId5" Type="http://schemas.openxmlformats.org/officeDocument/2006/relationships/tags" Target="../tags/tag362.xml"/><Relationship Id="rId4" Type="http://schemas.openxmlformats.org/officeDocument/2006/relationships/tags" Target="../tags/tag361.xml"/><Relationship Id="rId3" Type="http://schemas.openxmlformats.org/officeDocument/2006/relationships/tags" Target="../tags/tag360.xml"/><Relationship Id="rId2" Type="http://schemas.openxmlformats.org/officeDocument/2006/relationships/tags" Target="../tags/tag359.xml"/><Relationship Id="rId10" Type="http://schemas.openxmlformats.org/officeDocument/2006/relationships/slideLayout" Target="../slideLayouts/slideLayout1.xml"/><Relationship Id="rId1" Type="http://schemas.openxmlformats.org/officeDocument/2006/relationships/tags" Target="../tags/tag358.xml"/></Relationships>
</file>

<file path=ppt/slides/_rels/slide35.xml.rels><?xml version="1.0" encoding="UTF-8" standalone="yes"?>
<Relationships xmlns="http://schemas.openxmlformats.org/package/2006/relationships"><Relationship Id="rId9" Type="http://schemas.openxmlformats.org/officeDocument/2006/relationships/tags" Target="../tags/tag371.xml"/><Relationship Id="rId8" Type="http://schemas.openxmlformats.org/officeDocument/2006/relationships/image" Target="../media/image66.jpeg"/><Relationship Id="rId7" Type="http://schemas.openxmlformats.org/officeDocument/2006/relationships/image" Target="../media/image65.jpeg"/><Relationship Id="rId6" Type="http://schemas.openxmlformats.org/officeDocument/2006/relationships/tags" Target="../tags/tag370.xml"/><Relationship Id="rId5" Type="http://schemas.openxmlformats.org/officeDocument/2006/relationships/tags" Target="../tags/tag369.xml"/><Relationship Id="rId4" Type="http://schemas.openxmlformats.org/officeDocument/2006/relationships/tags" Target="../tags/tag368.xml"/><Relationship Id="rId3" Type="http://schemas.openxmlformats.org/officeDocument/2006/relationships/tags" Target="../tags/tag367.xml"/><Relationship Id="rId2" Type="http://schemas.openxmlformats.org/officeDocument/2006/relationships/tags" Target="../tags/tag366.xml"/><Relationship Id="rId10" Type="http://schemas.openxmlformats.org/officeDocument/2006/relationships/slideLayout" Target="../slideLayouts/slideLayout1.xml"/><Relationship Id="rId1" Type="http://schemas.openxmlformats.org/officeDocument/2006/relationships/tags" Target="../tags/tag365.xml"/></Relationships>
</file>

<file path=ppt/slides/_rels/slide3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378.xml"/><Relationship Id="rId7" Type="http://schemas.openxmlformats.org/officeDocument/2006/relationships/image" Target="../media/image67.png"/><Relationship Id="rId6" Type="http://schemas.openxmlformats.org/officeDocument/2006/relationships/tags" Target="../tags/tag377.xml"/><Relationship Id="rId5" Type="http://schemas.openxmlformats.org/officeDocument/2006/relationships/tags" Target="../tags/tag376.xml"/><Relationship Id="rId4" Type="http://schemas.openxmlformats.org/officeDocument/2006/relationships/tags" Target="../tags/tag375.xml"/><Relationship Id="rId3" Type="http://schemas.openxmlformats.org/officeDocument/2006/relationships/tags" Target="../tags/tag374.xml"/><Relationship Id="rId2" Type="http://schemas.openxmlformats.org/officeDocument/2006/relationships/tags" Target="../tags/tag373.xml"/><Relationship Id="rId1" Type="http://schemas.openxmlformats.org/officeDocument/2006/relationships/tags" Target="../tags/tag372.xml"/></Relationships>
</file>

<file path=ppt/slides/_rels/slide3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385.xml"/><Relationship Id="rId7" Type="http://schemas.openxmlformats.org/officeDocument/2006/relationships/image" Target="../media/image68.png"/><Relationship Id="rId6" Type="http://schemas.openxmlformats.org/officeDocument/2006/relationships/tags" Target="../tags/tag384.xml"/><Relationship Id="rId5" Type="http://schemas.openxmlformats.org/officeDocument/2006/relationships/tags" Target="../tags/tag383.xml"/><Relationship Id="rId4" Type="http://schemas.openxmlformats.org/officeDocument/2006/relationships/tags" Target="../tags/tag382.xml"/><Relationship Id="rId3" Type="http://schemas.openxmlformats.org/officeDocument/2006/relationships/tags" Target="../tags/tag381.xml"/><Relationship Id="rId2" Type="http://schemas.openxmlformats.org/officeDocument/2006/relationships/tags" Target="../tags/tag380.xml"/><Relationship Id="rId1" Type="http://schemas.openxmlformats.org/officeDocument/2006/relationships/tags" Target="../tags/tag379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391.xml"/><Relationship Id="rId6" Type="http://schemas.openxmlformats.org/officeDocument/2006/relationships/image" Target="../media/image69.png"/><Relationship Id="rId5" Type="http://schemas.openxmlformats.org/officeDocument/2006/relationships/tags" Target="../tags/tag390.xml"/><Relationship Id="rId4" Type="http://schemas.openxmlformats.org/officeDocument/2006/relationships/tags" Target="../tags/tag389.xml"/><Relationship Id="rId3" Type="http://schemas.openxmlformats.org/officeDocument/2006/relationships/tags" Target="../tags/tag388.xml"/><Relationship Id="rId2" Type="http://schemas.openxmlformats.org/officeDocument/2006/relationships/tags" Target="../tags/tag387.xml"/><Relationship Id="rId1" Type="http://schemas.openxmlformats.org/officeDocument/2006/relationships/tags" Target="../tags/tag386.xml"/></Relationships>
</file>

<file path=ppt/slides/_rels/slide3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398.xml"/><Relationship Id="rId7" Type="http://schemas.openxmlformats.org/officeDocument/2006/relationships/image" Target="../media/image70.png"/><Relationship Id="rId6" Type="http://schemas.openxmlformats.org/officeDocument/2006/relationships/tags" Target="../tags/tag397.xml"/><Relationship Id="rId5" Type="http://schemas.openxmlformats.org/officeDocument/2006/relationships/tags" Target="../tags/tag396.xml"/><Relationship Id="rId4" Type="http://schemas.openxmlformats.org/officeDocument/2006/relationships/tags" Target="../tags/tag395.xml"/><Relationship Id="rId3" Type="http://schemas.openxmlformats.org/officeDocument/2006/relationships/tags" Target="../tags/tag394.xml"/><Relationship Id="rId2" Type="http://schemas.openxmlformats.org/officeDocument/2006/relationships/tags" Target="../tags/tag393.xml"/><Relationship Id="rId1" Type="http://schemas.openxmlformats.org/officeDocument/2006/relationships/tags" Target="../tags/tag392.xml"/></Relationships>
</file>

<file path=ppt/slides/_rels/slide4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405.xml"/><Relationship Id="rId7" Type="http://schemas.openxmlformats.org/officeDocument/2006/relationships/image" Target="../media/image71.png"/><Relationship Id="rId6" Type="http://schemas.openxmlformats.org/officeDocument/2006/relationships/tags" Target="../tags/tag404.xml"/><Relationship Id="rId5" Type="http://schemas.openxmlformats.org/officeDocument/2006/relationships/tags" Target="../tags/tag403.xml"/><Relationship Id="rId4" Type="http://schemas.openxmlformats.org/officeDocument/2006/relationships/tags" Target="../tags/tag402.xml"/><Relationship Id="rId3" Type="http://schemas.openxmlformats.org/officeDocument/2006/relationships/tags" Target="../tags/tag401.xml"/><Relationship Id="rId2" Type="http://schemas.openxmlformats.org/officeDocument/2006/relationships/tags" Target="../tags/tag400.xml"/><Relationship Id="rId1" Type="http://schemas.openxmlformats.org/officeDocument/2006/relationships/tags" Target="../tags/tag399.xml"/></Relationships>
</file>

<file path=ppt/slides/_rels/slide41.xml.rels><?xml version="1.0" encoding="UTF-8" standalone="yes"?>
<Relationships xmlns="http://schemas.openxmlformats.org/package/2006/relationships"><Relationship Id="rId9" Type="http://schemas.openxmlformats.org/officeDocument/2006/relationships/tags" Target="../tags/tag412.xml"/><Relationship Id="rId8" Type="http://schemas.openxmlformats.org/officeDocument/2006/relationships/image" Target="../media/image73.png"/><Relationship Id="rId7" Type="http://schemas.openxmlformats.org/officeDocument/2006/relationships/image" Target="../media/image72.png"/><Relationship Id="rId6" Type="http://schemas.openxmlformats.org/officeDocument/2006/relationships/tags" Target="../tags/tag411.xml"/><Relationship Id="rId5" Type="http://schemas.openxmlformats.org/officeDocument/2006/relationships/tags" Target="../tags/tag410.xml"/><Relationship Id="rId4" Type="http://schemas.openxmlformats.org/officeDocument/2006/relationships/tags" Target="../tags/tag409.xml"/><Relationship Id="rId3" Type="http://schemas.openxmlformats.org/officeDocument/2006/relationships/tags" Target="../tags/tag408.xml"/><Relationship Id="rId2" Type="http://schemas.openxmlformats.org/officeDocument/2006/relationships/tags" Target="../tags/tag407.xml"/><Relationship Id="rId10" Type="http://schemas.openxmlformats.org/officeDocument/2006/relationships/slideLayout" Target="../slideLayouts/slideLayout1.xml"/><Relationship Id="rId1" Type="http://schemas.openxmlformats.org/officeDocument/2006/relationships/tags" Target="../tags/tag406.xml"/></Relationships>
</file>

<file path=ppt/slides/_rels/slide42.xml.rels><?xml version="1.0" encoding="UTF-8" standalone="yes"?>
<Relationships xmlns="http://schemas.openxmlformats.org/package/2006/relationships"><Relationship Id="rId9" Type="http://schemas.openxmlformats.org/officeDocument/2006/relationships/image" Target="../media/image77.png"/><Relationship Id="rId8" Type="http://schemas.openxmlformats.org/officeDocument/2006/relationships/image" Target="../media/image76.png"/><Relationship Id="rId7" Type="http://schemas.openxmlformats.org/officeDocument/2006/relationships/image" Target="../media/image75.png"/><Relationship Id="rId6" Type="http://schemas.openxmlformats.org/officeDocument/2006/relationships/image" Target="../media/image74.png"/><Relationship Id="rId5" Type="http://schemas.openxmlformats.org/officeDocument/2006/relationships/tags" Target="../tags/tag417.xml"/><Relationship Id="rId4" Type="http://schemas.openxmlformats.org/officeDocument/2006/relationships/tags" Target="../tags/tag416.xml"/><Relationship Id="rId3" Type="http://schemas.openxmlformats.org/officeDocument/2006/relationships/tags" Target="../tags/tag415.xml"/><Relationship Id="rId2" Type="http://schemas.openxmlformats.org/officeDocument/2006/relationships/tags" Target="../tags/tag414.xml"/><Relationship Id="rId11" Type="http://schemas.openxmlformats.org/officeDocument/2006/relationships/slideLayout" Target="../slideLayouts/slideLayout1.xml"/><Relationship Id="rId10" Type="http://schemas.openxmlformats.org/officeDocument/2006/relationships/tags" Target="../tags/tag418.xml"/><Relationship Id="rId1" Type="http://schemas.openxmlformats.org/officeDocument/2006/relationships/tags" Target="../tags/tag413.xml"/></Relationships>
</file>

<file path=ppt/slides/_rels/slide4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425.xml"/><Relationship Id="rId7" Type="http://schemas.openxmlformats.org/officeDocument/2006/relationships/image" Target="../media/image78.png"/><Relationship Id="rId6" Type="http://schemas.openxmlformats.org/officeDocument/2006/relationships/tags" Target="../tags/tag424.xml"/><Relationship Id="rId5" Type="http://schemas.openxmlformats.org/officeDocument/2006/relationships/tags" Target="../tags/tag423.xml"/><Relationship Id="rId4" Type="http://schemas.openxmlformats.org/officeDocument/2006/relationships/tags" Target="../tags/tag422.xml"/><Relationship Id="rId3" Type="http://schemas.openxmlformats.org/officeDocument/2006/relationships/tags" Target="../tags/tag421.xml"/><Relationship Id="rId2" Type="http://schemas.openxmlformats.org/officeDocument/2006/relationships/tags" Target="../tags/tag420.xml"/><Relationship Id="rId1" Type="http://schemas.openxmlformats.org/officeDocument/2006/relationships/tags" Target="../tags/tag419.xml"/></Relationships>
</file>

<file path=ppt/slides/_rels/slide44.xml.rels><?xml version="1.0" encoding="UTF-8" standalone="yes"?>
<Relationships xmlns="http://schemas.openxmlformats.org/package/2006/relationships"><Relationship Id="rId9" Type="http://schemas.openxmlformats.org/officeDocument/2006/relationships/tags" Target="../tags/tag432.xml"/><Relationship Id="rId8" Type="http://schemas.openxmlformats.org/officeDocument/2006/relationships/image" Target="../media/image80.png"/><Relationship Id="rId7" Type="http://schemas.openxmlformats.org/officeDocument/2006/relationships/image" Target="../media/image79.png"/><Relationship Id="rId6" Type="http://schemas.openxmlformats.org/officeDocument/2006/relationships/tags" Target="../tags/tag431.xml"/><Relationship Id="rId5" Type="http://schemas.openxmlformats.org/officeDocument/2006/relationships/tags" Target="../tags/tag430.xml"/><Relationship Id="rId4" Type="http://schemas.openxmlformats.org/officeDocument/2006/relationships/tags" Target="../tags/tag429.xml"/><Relationship Id="rId3" Type="http://schemas.openxmlformats.org/officeDocument/2006/relationships/tags" Target="../tags/tag428.xml"/><Relationship Id="rId2" Type="http://schemas.openxmlformats.org/officeDocument/2006/relationships/tags" Target="../tags/tag427.xml"/><Relationship Id="rId10" Type="http://schemas.openxmlformats.org/officeDocument/2006/relationships/slideLayout" Target="../slideLayouts/slideLayout1.xml"/><Relationship Id="rId1" Type="http://schemas.openxmlformats.org/officeDocument/2006/relationships/tags" Target="../tags/tag426.xml"/></Relationships>
</file>

<file path=ppt/slides/_rels/slide45.xml.rels><?xml version="1.0" encoding="UTF-8" standalone="yes"?>
<Relationships xmlns="http://schemas.openxmlformats.org/package/2006/relationships"><Relationship Id="rId9" Type="http://schemas.openxmlformats.org/officeDocument/2006/relationships/tags" Target="../tags/tag439.xml"/><Relationship Id="rId8" Type="http://schemas.openxmlformats.org/officeDocument/2006/relationships/image" Target="../media/image82.png"/><Relationship Id="rId7" Type="http://schemas.openxmlformats.org/officeDocument/2006/relationships/image" Target="../media/image81.png"/><Relationship Id="rId6" Type="http://schemas.openxmlformats.org/officeDocument/2006/relationships/tags" Target="../tags/tag438.xml"/><Relationship Id="rId5" Type="http://schemas.openxmlformats.org/officeDocument/2006/relationships/tags" Target="../tags/tag437.xml"/><Relationship Id="rId4" Type="http://schemas.openxmlformats.org/officeDocument/2006/relationships/tags" Target="../tags/tag436.xml"/><Relationship Id="rId3" Type="http://schemas.openxmlformats.org/officeDocument/2006/relationships/tags" Target="../tags/tag435.xml"/><Relationship Id="rId2" Type="http://schemas.openxmlformats.org/officeDocument/2006/relationships/tags" Target="../tags/tag434.xml"/><Relationship Id="rId10" Type="http://schemas.openxmlformats.org/officeDocument/2006/relationships/slideLayout" Target="../slideLayouts/slideLayout1.xml"/><Relationship Id="rId1" Type="http://schemas.openxmlformats.org/officeDocument/2006/relationships/tags" Target="../tags/tag433.xml"/></Relationships>
</file>

<file path=ppt/slides/_rels/slide46.xml.rels><?xml version="1.0" encoding="UTF-8" standalone="yes"?>
<Relationships xmlns="http://schemas.openxmlformats.org/package/2006/relationships"><Relationship Id="rId9" Type="http://schemas.openxmlformats.org/officeDocument/2006/relationships/tags" Target="../tags/tag445.xml"/><Relationship Id="rId8" Type="http://schemas.openxmlformats.org/officeDocument/2006/relationships/image" Target="../media/image85.png"/><Relationship Id="rId7" Type="http://schemas.openxmlformats.org/officeDocument/2006/relationships/image" Target="../media/image84.png"/><Relationship Id="rId6" Type="http://schemas.openxmlformats.org/officeDocument/2006/relationships/image" Target="../media/image83.png"/><Relationship Id="rId5" Type="http://schemas.openxmlformats.org/officeDocument/2006/relationships/tags" Target="../tags/tag444.xml"/><Relationship Id="rId4" Type="http://schemas.openxmlformats.org/officeDocument/2006/relationships/tags" Target="../tags/tag443.xml"/><Relationship Id="rId3" Type="http://schemas.openxmlformats.org/officeDocument/2006/relationships/tags" Target="../tags/tag442.xml"/><Relationship Id="rId2" Type="http://schemas.openxmlformats.org/officeDocument/2006/relationships/tags" Target="../tags/tag441.xml"/><Relationship Id="rId10" Type="http://schemas.openxmlformats.org/officeDocument/2006/relationships/slideLayout" Target="../slideLayouts/slideLayout1.xml"/><Relationship Id="rId1" Type="http://schemas.openxmlformats.org/officeDocument/2006/relationships/tags" Target="../tags/tag440.xml"/></Relationships>
</file>

<file path=ppt/slides/_rels/slide4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452.xml"/><Relationship Id="rId7" Type="http://schemas.openxmlformats.org/officeDocument/2006/relationships/image" Target="../media/image86.png"/><Relationship Id="rId6" Type="http://schemas.openxmlformats.org/officeDocument/2006/relationships/tags" Target="../tags/tag451.xml"/><Relationship Id="rId5" Type="http://schemas.openxmlformats.org/officeDocument/2006/relationships/tags" Target="../tags/tag450.xml"/><Relationship Id="rId4" Type="http://schemas.openxmlformats.org/officeDocument/2006/relationships/tags" Target="../tags/tag449.xml"/><Relationship Id="rId3" Type="http://schemas.openxmlformats.org/officeDocument/2006/relationships/tags" Target="../tags/tag448.xml"/><Relationship Id="rId2" Type="http://schemas.openxmlformats.org/officeDocument/2006/relationships/tags" Target="../tags/tag447.xml"/><Relationship Id="rId1" Type="http://schemas.openxmlformats.org/officeDocument/2006/relationships/tags" Target="../tags/tag446.xml"/></Relationships>
</file>

<file path=ppt/slides/_rels/slide4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459.xml"/><Relationship Id="rId7" Type="http://schemas.openxmlformats.org/officeDocument/2006/relationships/image" Target="../media/image87.png"/><Relationship Id="rId6" Type="http://schemas.openxmlformats.org/officeDocument/2006/relationships/tags" Target="../tags/tag458.xml"/><Relationship Id="rId5" Type="http://schemas.openxmlformats.org/officeDocument/2006/relationships/tags" Target="../tags/tag457.xml"/><Relationship Id="rId4" Type="http://schemas.openxmlformats.org/officeDocument/2006/relationships/tags" Target="../tags/tag456.xml"/><Relationship Id="rId3" Type="http://schemas.openxmlformats.org/officeDocument/2006/relationships/tags" Target="../tags/tag455.xml"/><Relationship Id="rId2" Type="http://schemas.openxmlformats.org/officeDocument/2006/relationships/tags" Target="../tags/tag454.xml"/><Relationship Id="rId1" Type="http://schemas.openxmlformats.org/officeDocument/2006/relationships/tags" Target="../tags/tag453.xml"/></Relationships>
</file>

<file path=ppt/slides/_rels/slide49.xml.rels><?xml version="1.0" encoding="UTF-8" standalone="yes"?>
<Relationships xmlns="http://schemas.openxmlformats.org/package/2006/relationships"><Relationship Id="rId9" Type="http://schemas.openxmlformats.org/officeDocument/2006/relationships/image" Target="../media/image90.png"/><Relationship Id="rId8" Type="http://schemas.openxmlformats.org/officeDocument/2006/relationships/image" Target="../media/image89.png"/><Relationship Id="rId7" Type="http://schemas.openxmlformats.org/officeDocument/2006/relationships/image" Target="../media/image88.png"/><Relationship Id="rId6" Type="http://schemas.openxmlformats.org/officeDocument/2006/relationships/tags" Target="../tags/tag465.xml"/><Relationship Id="rId5" Type="http://schemas.openxmlformats.org/officeDocument/2006/relationships/tags" Target="../tags/tag464.xml"/><Relationship Id="rId4" Type="http://schemas.openxmlformats.org/officeDocument/2006/relationships/tags" Target="../tags/tag463.xml"/><Relationship Id="rId3" Type="http://schemas.openxmlformats.org/officeDocument/2006/relationships/tags" Target="../tags/tag462.xml"/><Relationship Id="rId2" Type="http://schemas.openxmlformats.org/officeDocument/2006/relationships/tags" Target="../tags/tag461.xml"/><Relationship Id="rId12" Type="http://schemas.openxmlformats.org/officeDocument/2006/relationships/slideLayout" Target="../slideLayouts/slideLayout1.xml"/><Relationship Id="rId11" Type="http://schemas.openxmlformats.org/officeDocument/2006/relationships/tags" Target="../tags/tag466.xml"/><Relationship Id="rId10" Type="http://schemas.openxmlformats.org/officeDocument/2006/relationships/image" Target="../media/image91.png"/><Relationship Id="rId1" Type="http://schemas.openxmlformats.org/officeDocument/2006/relationships/tags" Target="../tags/tag460.xml"/></Relationships>
</file>

<file path=ppt/slides/_rels/slide50.xml.rels><?xml version="1.0" encoding="UTF-8" standalone="yes"?>
<Relationships xmlns="http://schemas.openxmlformats.org/package/2006/relationships"><Relationship Id="rId9" Type="http://schemas.openxmlformats.org/officeDocument/2006/relationships/tags" Target="../tags/tag473.xml"/><Relationship Id="rId8" Type="http://schemas.openxmlformats.org/officeDocument/2006/relationships/image" Target="../media/image93.png"/><Relationship Id="rId7" Type="http://schemas.openxmlformats.org/officeDocument/2006/relationships/image" Target="../media/image92.png"/><Relationship Id="rId6" Type="http://schemas.openxmlformats.org/officeDocument/2006/relationships/tags" Target="../tags/tag472.xml"/><Relationship Id="rId5" Type="http://schemas.openxmlformats.org/officeDocument/2006/relationships/tags" Target="../tags/tag471.xml"/><Relationship Id="rId4" Type="http://schemas.openxmlformats.org/officeDocument/2006/relationships/tags" Target="../tags/tag470.xml"/><Relationship Id="rId3" Type="http://schemas.openxmlformats.org/officeDocument/2006/relationships/tags" Target="../tags/tag469.xml"/><Relationship Id="rId2" Type="http://schemas.openxmlformats.org/officeDocument/2006/relationships/tags" Target="../tags/tag468.xml"/><Relationship Id="rId10" Type="http://schemas.openxmlformats.org/officeDocument/2006/relationships/slideLayout" Target="../slideLayouts/slideLayout1.xml"/><Relationship Id="rId1" Type="http://schemas.openxmlformats.org/officeDocument/2006/relationships/tags" Target="../tags/tag467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479.xml"/><Relationship Id="rId6" Type="http://schemas.openxmlformats.org/officeDocument/2006/relationships/tags" Target="../tags/tag478.xml"/><Relationship Id="rId5" Type="http://schemas.openxmlformats.org/officeDocument/2006/relationships/tags" Target="../tags/tag477.xml"/><Relationship Id="rId4" Type="http://schemas.openxmlformats.org/officeDocument/2006/relationships/tags" Target="../tags/tag476.xml"/><Relationship Id="rId3" Type="http://schemas.openxmlformats.org/officeDocument/2006/relationships/tags" Target="../tags/tag475.xml"/><Relationship Id="rId2" Type="http://schemas.openxmlformats.org/officeDocument/2006/relationships/image" Target="../media/image3.jpeg"/><Relationship Id="rId1" Type="http://schemas.openxmlformats.org/officeDocument/2006/relationships/tags" Target="../tags/tag474.xml"/></Relationships>
</file>

<file path=ppt/slides/_rels/slide5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482.xml"/><Relationship Id="rId4" Type="http://schemas.openxmlformats.org/officeDocument/2006/relationships/image" Target="../media/image94.png"/><Relationship Id="rId3" Type="http://schemas.openxmlformats.org/officeDocument/2006/relationships/tags" Target="../tags/tag481.xml"/><Relationship Id="rId2" Type="http://schemas.openxmlformats.org/officeDocument/2006/relationships/tags" Target="../tags/tag480.xml"/><Relationship Id="rId1" Type="http://schemas.openxmlformats.org/officeDocument/2006/relationships/image" Target="../media/image35.jpe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.xml"/><Relationship Id="rId7" Type="http://schemas.openxmlformats.org/officeDocument/2006/relationships/slideLayout" Target="../slideLayouts/slideLayout1.xml"/><Relationship Id="rId6" Type="http://schemas.openxmlformats.org/officeDocument/2006/relationships/themeOverride" Target="../theme/themeOverride1.xml"/><Relationship Id="rId5" Type="http://schemas.openxmlformats.org/officeDocument/2006/relationships/tags" Target="../tags/tag485.xml"/><Relationship Id="rId4" Type="http://schemas.openxmlformats.org/officeDocument/2006/relationships/image" Target="../media/image95.png"/><Relationship Id="rId3" Type="http://schemas.openxmlformats.org/officeDocument/2006/relationships/tags" Target="../tags/tag484.xml"/><Relationship Id="rId2" Type="http://schemas.openxmlformats.org/officeDocument/2006/relationships/tags" Target="../tags/tag483.xml"/><Relationship Id="rId1" Type="http://schemas.openxmlformats.org/officeDocument/2006/relationships/image" Target="../media/image35.jpeg"/></Relationships>
</file>

<file path=ppt/slides/_rels/slide5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487.xml"/><Relationship Id="rId2" Type="http://schemas.openxmlformats.org/officeDocument/2006/relationships/tags" Target="../tags/tag486.xml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>
            <a:alphaModFix amt="78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任意多边形 18"/>
          <p:cNvSpPr/>
          <p:nvPr/>
        </p:nvSpPr>
        <p:spPr>
          <a:xfrm>
            <a:off x="1905" y="-9525"/>
            <a:ext cx="8165465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151" h="10800">
                <a:moveTo>
                  <a:pt x="0" y="0"/>
                </a:moveTo>
                <a:lnTo>
                  <a:pt x="9494" y="0"/>
                </a:lnTo>
                <a:lnTo>
                  <a:pt x="9522" y="20"/>
                </a:lnTo>
                <a:cubicBezTo>
                  <a:pt x="11718" y="1611"/>
                  <a:pt x="13151" y="4224"/>
                  <a:pt x="13151" y="7179"/>
                </a:cubicBezTo>
                <a:cubicBezTo>
                  <a:pt x="13151" y="8466"/>
                  <a:pt x="12879" y="9689"/>
                  <a:pt x="12390" y="10791"/>
                </a:cubicBezTo>
                <a:lnTo>
                  <a:pt x="12386" y="10800"/>
                </a:lnTo>
                <a:lnTo>
                  <a:pt x="0" y="108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59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2"/>
            </p:custDataLst>
          </p:nvPr>
        </p:nvSpPr>
        <p:spPr>
          <a:xfrm>
            <a:off x="635" y="-8890"/>
            <a:ext cx="8277225" cy="688276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3481" h="10800">
                <a:moveTo>
                  <a:pt x="2199" y="0"/>
                </a:moveTo>
                <a:lnTo>
                  <a:pt x="8026" y="0"/>
                </a:lnTo>
                <a:lnTo>
                  <a:pt x="8086" y="23"/>
                </a:lnTo>
                <a:cubicBezTo>
                  <a:pt x="11240" y="1244"/>
                  <a:pt x="13481" y="4352"/>
                  <a:pt x="13481" y="7993"/>
                </a:cubicBezTo>
                <a:cubicBezTo>
                  <a:pt x="13481" y="8949"/>
                  <a:pt x="13326" y="9869"/>
                  <a:pt x="13041" y="10727"/>
                </a:cubicBezTo>
                <a:lnTo>
                  <a:pt x="13017" y="10800"/>
                </a:lnTo>
                <a:lnTo>
                  <a:pt x="0" y="10800"/>
                </a:lnTo>
                <a:lnTo>
                  <a:pt x="0" y="1244"/>
                </a:lnTo>
                <a:lnTo>
                  <a:pt x="25" y="1224"/>
                </a:lnTo>
                <a:cubicBezTo>
                  <a:pt x="664" y="726"/>
                  <a:pt x="1375" y="319"/>
                  <a:pt x="2139" y="23"/>
                </a:cubicBezTo>
                <a:lnTo>
                  <a:pt x="2199" y="0"/>
                </a:lnTo>
                <a:close/>
              </a:path>
            </a:pathLst>
          </a:cu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97180" y="1930400"/>
            <a:ext cx="6882765" cy="1970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3">
                    <a:lumMod val="40000"/>
                    <a:lumOff val="60000"/>
                  </a:schemeClr>
                </a:solidFill>
              </a14:hiddenFill>
            </a:ext>
          </a:extLst>
        </p:spPr>
        <p:txBody>
          <a:bodyPr wrap="square" rtlCol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5400" b="1">
                <a:solidFill>
                  <a:schemeClr val="accent3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东方明珠</a:t>
            </a:r>
            <a:endParaRPr lang="zh-CN" altLang="en-US" sz="5400" b="1">
              <a:solidFill>
                <a:schemeClr val="accent3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dist">
              <a:lnSpc>
                <a:spcPct val="150000"/>
              </a:lnSpc>
            </a:pPr>
            <a:r>
              <a:rPr lang="zh-CN" altLang="en-US" sz="3600" b="1">
                <a:solidFill>
                  <a:schemeClr val="accent3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珍珠新质生产力科普展</a:t>
            </a:r>
            <a:endParaRPr lang="zh-CN" altLang="en-US" sz="3600" b="1">
              <a:solidFill>
                <a:schemeClr val="accent3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3"/>
            </p:custDataLst>
          </p:nvPr>
        </p:nvSpPr>
        <p:spPr>
          <a:xfrm>
            <a:off x="594111" y="4772278"/>
            <a:ext cx="2011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sz="2400" dirty="0">
                <a:solidFill>
                  <a:schemeClr val="accent3">
                    <a:lumMod val="75000"/>
                  </a:schemeClr>
                </a:solidFill>
                <a:latin typeface="+mn-ea"/>
              </a:rPr>
              <a:t>项目策划方案</a:t>
            </a:r>
            <a:endParaRPr lang="zh-CN" sz="2400" dirty="0">
              <a:solidFill>
                <a:schemeClr val="accent3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16" name="矩形: 圆角 15"/>
          <p:cNvSpPr/>
          <p:nvPr>
            <p:custDataLst>
              <p:tags r:id="rId4"/>
            </p:custDataLst>
          </p:nvPr>
        </p:nvSpPr>
        <p:spPr>
          <a:xfrm>
            <a:off x="689610" y="5476240"/>
            <a:ext cx="1567815" cy="459740"/>
          </a:xfrm>
          <a:prstGeom prst="roundRect">
            <a:avLst>
              <a:gd name="adj" fmla="val 0"/>
            </a:avLst>
          </a:prstGeom>
          <a:noFill/>
          <a:ln w="127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0" rtlCol="0" anchor="ctr"/>
          <a:lstStyle/>
          <a:p>
            <a:pPr algn="ctr"/>
            <a:r>
              <a:rPr lang="en-US" altLang="zh-CN" sz="1400" dirty="0">
                <a:solidFill>
                  <a:schemeClr val="accent3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2024.04</a:t>
            </a:r>
            <a:endParaRPr lang="en-US" altLang="zh-CN" sz="1400" dirty="0">
              <a:solidFill>
                <a:schemeClr val="accent3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>
            <a:alphaModFix amt="32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>
            <p:custDataLst>
              <p:tags r:id="rId2"/>
            </p:custDataLst>
          </p:nvPr>
        </p:nvGrpSpPr>
        <p:grpSpPr>
          <a:xfrm>
            <a:off x="6092190" y="1199515"/>
            <a:ext cx="4258310" cy="4433570"/>
            <a:chOff x="8873" y="1994"/>
            <a:chExt cx="6706" cy="6982"/>
          </a:xfrm>
        </p:grpSpPr>
        <p:sp>
          <p:nvSpPr>
            <p:cNvPr id="28" name="椭圆 27"/>
            <p:cNvSpPr/>
            <p:nvPr>
              <p:custDataLst>
                <p:tags r:id="rId3"/>
              </p:custDataLst>
            </p:nvPr>
          </p:nvSpPr>
          <p:spPr>
            <a:xfrm>
              <a:off x="8873" y="1994"/>
              <a:ext cx="1256" cy="1256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25400">
              <a:solidFill>
                <a:schemeClr val="bg1"/>
              </a:solidFill>
            </a:ln>
            <a:effectLst>
              <a:outerShdw blurRad="254000" dist="190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3200" spc="300" dirty="0">
                  <a:solidFill>
                    <a:schemeClr val="bg1"/>
                  </a:solidFill>
                  <a:effectLst>
                    <a:innerShdw blurRad="63500" dist="50800" dir="18900000">
                      <a:prstClr val="black">
                        <a:alpha val="30000"/>
                      </a:prstClr>
                    </a:innerShdw>
                  </a:effectLst>
                  <a:latin typeface="WPS灵秀黑" charset="-122"/>
                  <a:ea typeface="WPS灵秀黑" charset="-122"/>
                  <a:cs typeface="WPS灵秀黑" charset="-122"/>
                  <a:sym typeface="WPS灵秀黑" charset="-122"/>
                </a:rPr>
                <a:t>01</a:t>
              </a:r>
              <a:endParaRPr lang="en-US" altLang="zh-CN" sz="3200" spc="300" dirty="0">
                <a:solidFill>
                  <a:schemeClr val="bg1"/>
                </a:solidFill>
                <a:effectLst>
                  <a:innerShdw blurRad="63500" dist="50800" dir="18900000">
                    <a:prstClr val="black">
                      <a:alpha val="30000"/>
                    </a:prstClr>
                  </a:innerShdw>
                </a:effectLst>
                <a:latin typeface="WPS灵秀黑" charset="-122"/>
                <a:ea typeface="WPS灵秀黑" charset="-122"/>
                <a:cs typeface="WPS灵秀黑" charset="-122"/>
                <a:sym typeface="WPS灵秀黑" charset="-122"/>
              </a:endParaRPr>
            </a:p>
          </p:txBody>
        </p:sp>
        <p:sp>
          <p:nvSpPr>
            <p:cNvPr id="29" name="矩形 28"/>
            <p:cNvSpPr/>
            <p:nvPr>
              <p:custDataLst>
                <p:tags r:id="rId4"/>
              </p:custDataLst>
            </p:nvPr>
          </p:nvSpPr>
          <p:spPr>
            <a:xfrm>
              <a:off x="10352" y="2075"/>
              <a:ext cx="5227" cy="10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>
                <a:defRPr/>
              </a:pPr>
              <a:r>
                <a:rPr lang="zh-CN" altLang="en-US" sz="3600" dirty="0">
                  <a:solidFill>
                    <a:schemeClr val="accent3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项目解析</a:t>
              </a:r>
              <a:endParaRPr lang="zh-CN" altLang="en-US" sz="3600" dirty="0">
                <a:solidFill>
                  <a:schemeClr val="accent3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0" name="椭圆 29"/>
            <p:cNvSpPr/>
            <p:nvPr>
              <p:custDataLst>
                <p:tags r:id="rId5"/>
              </p:custDataLst>
            </p:nvPr>
          </p:nvSpPr>
          <p:spPr>
            <a:xfrm>
              <a:off x="8873" y="3928"/>
              <a:ext cx="1256" cy="1256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bg1"/>
              </a:solidFill>
            </a:ln>
            <a:effectLst>
              <a:outerShdw blurRad="254000" dist="190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3200" spc="300" dirty="0">
                  <a:solidFill>
                    <a:schemeClr val="bg1"/>
                  </a:solidFill>
                  <a:effectLst>
                    <a:innerShdw blurRad="63500" dist="50800" dir="18900000">
                      <a:prstClr val="black">
                        <a:alpha val="30000"/>
                      </a:prstClr>
                    </a:innerShdw>
                  </a:effectLst>
                  <a:latin typeface="WPS灵秀黑" charset="-122"/>
                  <a:ea typeface="WPS灵秀黑" charset="-122"/>
                  <a:cs typeface="WPS灵秀黑" charset="-122"/>
                </a:rPr>
                <a:t>02</a:t>
              </a:r>
              <a:endParaRPr lang="en-US" altLang="zh-CN" sz="3200" spc="300" dirty="0">
                <a:solidFill>
                  <a:schemeClr val="bg1"/>
                </a:solidFill>
                <a:effectLst>
                  <a:innerShdw blurRad="63500" dist="50800" dir="18900000">
                    <a:prstClr val="black">
                      <a:alpha val="30000"/>
                    </a:prstClr>
                  </a:innerShdw>
                </a:effectLst>
                <a:latin typeface="WPS灵秀黑" charset="-122"/>
                <a:ea typeface="WPS灵秀黑" charset="-122"/>
                <a:cs typeface="WPS灵秀黑" charset="-122"/>
              </a:endParaRPr>
            </a:p>
          </p:txBody>
        </p:sp>
        <p:sp>
          <p:nvSpPr>
            <p:cNvPr id="31" name="矩形 30"/>
            <p:cNvSpPr/>
            <p:nvPr>
              <p:custDataLst>
                <p:tags r:id="rId6"/>
              </p:custDataLst>
            </p:nvPr>
          </p:nvSpPr>
          <p:spPr>
            <a:xfrm>
              <a:off x="10352" y="4030"/>
              <a:ext cx="3888" cy="10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>
                <a:defRPr/>
              </a:pPr>
              <a:r>
                <a:rPr lang="zh-CN" altLang="en-US" sz="3600" dirty="0">
                  <a:solidFill>
                    <a:schemeClr val="accent3">
                      <a:lumMod val="7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策展研究</a:t>
              </a:r>
              <a:endParaRPr lang="en-US" altLang="zh-CN" sz="3600" dirty="0">
                <a:solidFill>
                  <a:schemeClr val="accent3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2" name="椭圆 31"/>
            <p:cNvSpPr/>
            <p:nvPr>
              <p:custDataLst>
                <p:tags r:id="rId7"/>
              </p:custDataLst>
            </p:nvPr>
          </p:nvSpPr>
          <p:spPr>
            <a:xfrm>
              <a:off x="8873" y="7720"/>
              <a:ext cx="1256" cy="1256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25400">
              <a:solidFill>
                <a:schemeClr val="bg1"/>
              </a:solidFill>
            </a:ln>
            <a:effectLst>
              <a:outerShdw blurRad="254000" dist="190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3200" spc="300" dirty="0">
                  <a:solidFill>
                    <a:schemeClr val="bg1"/>
                  </a:solidFill>
                  <a:effectLst>
                    <a:innerShdw blurRad="63500" dist="50800" dir="18900000">
                      <a:prstClr val="black">
                        <a:alpha val="30000"/>
                      </a:prstClr>
                    </a:innerShdw>
                  </a:effectLst>
                  <a:latin typeface="WPS灵秀黑" charset="-122"/>
                  <a:ea typeface="WPS灵秀黑" charset="-122"/>
                  <a:cs typeface="WPS灵秀黑" charset="-122"/>
                </a:rPr>
                <a:t>04</a:t>
              </a:r>
              <a:endParaRPr lang="en-US" altLang="zh-CN" sz="3200" spc="300" dirty="0">
                <a:solidFill>
                  <a:schemeClr val="bg1"/>
                </a:solidFill>
                <a:effectLst>
                  <a:innerShdw blurRad="63500" dist="50800" dir="18900000">
                    <a:prstClr val="black">
                      <a:alpha val="30000"/>
                    </a:prstClr>
                  </a:innerShdw>
                </a:effectLst>
                <a:latin typeface="WPS灵秀黑" charset="-122"/>
                <a:ea typeface="WPS灵秀黑" charset="-122"/>
                <a:cs typeface="WPS灵秀黑" charset="-122"/>
              </a:endParaRPr>
            </a:p>
          </p:txBody>
        </p:sp>
        <p:sp>
          <p:nvSpPr>
            <p:cNvPr id="33" name="矩形 32"/>
            <p:cNvSpPr/>
            <p:nvPr>
              <p:custDataLst>
                <p:tags r:id="rId8"/>
              </p:custDataLst>
            </p:nvPr>
          </p:nvSpPr>
          <p:spPr>
            <a:xfrm>
              <a:off x="10352" y="7823"/>
              <a:ext cx="3888" cy="10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>
                <a:defRPr/>
              </a:pPr>
              <a:r>
                <a:rPr lang="zh-CN" altLang="en-US" sz="3600" dirty="0">
                  <a:solidFill>
                    <a:schemeClr val="accent3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空间设计</a:t>
              </a:r>
              <a:endParaRPr lang="zh-CN" altLang="en-US" sz="3600" dirty="0">
                <a:solidFill>
                  <a:schemeClr val="accent3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" name="椭圆 1"/>
            <p:cNvSpPr/>
            <p:nvPr>
              <p:custDataLst>
                <p:tags r:id="rId9"/>
              </p:custDataLst>
            </p:nvPr>
          </p:nvSpPr>
          <p:spPr>
            <a:xfrm>
              <a:off x="8873" y="5861"/>
              <a:ext cx="1256" cy="1256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bg1"/>
              </a:solidFill>
            </a:ln>
            <a:effectLst>
              <a:outerShdw blurRad="254000" dist="190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buClrTx/>
                <a:buSzTx/>
                <a:buFontTx/>
              </a:pPr>
              <a:r>
                <a:rPr lang="en-US" altLang="zh-CN" sz="3200" spc="300" dirty="0">
                  <a:solidFill>
                    <a:schemeClr val="bg1"/>
                  </a:solidFill>
                  <a:effectLst>
                    <a:innerShdw blurRad="63500" dist="50800" dir="18900000">
                      <a:prstClr val="black">
                        <a:alpha val="30000"/>
                      </a:prstClr>
                    </a:innerShdw>
                  </a:effectLst>
                  <a:latin typeface="WPS灵秀黑" charset="-122"/>
                  <a:ea typeface="WPS灵秀黑" charset="-122"/>
                  <a:cs typeface="WPS灵秀黑" charset="-122"/>
                </a:rPr>
                <a:t>03</a:t>
              </a:r>
              <a:endParaRPr lang="en-US" altLang="zh-CN" sz="3200" spc="300" dirty="0">
                <a:solidFill>
                  <a:schemeClr val="bg1"/>
                </a:solidFill>
                <a:effectLst>
                  <a:innerShdw blurRad="63500" dist="50800" dir="18900000">
                    <a:prstClr val="black">
                      <a:alpha val="30000"/>
                    </a:prstClr>
                  </a:innerShdw>
                </a:effectLst>
                <a:latin typeface="WPS灵秀黑" charset="-122"/>
                <a:ea typeface="WPS灵秀黑" charset="-122"/>
                <a:cs typeface="WPS灵秀黑" charset="-122"/>
              </a:endParaRPr>
            </a:p>
          </p:txBody>
        </p:sp>
        <p:sp>
          <p:nvSpPr>
            <p:cNvPr id="3" name="矩形 2"/>
            <p:cNvSpPr/>
            <p:nvPr>
              <p:custDataLst>
                <p:tags r:id="rId10"/>
              </p:custDataLst>
            </p:nvPr>
          </p:nvSpPr>
          <p:spPr>
            <a:xfrm>
              <a:off x="10352" y="5963"/>
              <a:ext cx="3888" cy="10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>
                <a:defRPr/>
              </a:pPr>
              <a:r>
                <a:rPr lang="zh-CN" altLang="en-US" sz="3600" dirty="0">
                  <a:solidFill>
                    <a:schemeClr val="accent3">
                      <a:lumMod val="7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展品规划</a:t>
              </a:r>
              <a:endParaRPr lang="zh-CN" altLang="en-US" sz="3600" dirty="0">
                <a:solidFill>
                  <a:schemeClr val="accent3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4" name="文本框 23"/>
          <p:cNvSpPr txBox="1"/>
          <p:nvPr>
            <p:custDataLst>
              <p:tags r:id="rId11"/>
            </p:custDataLst>
          </p:nvPr>
        </p:nvSpPr>
        <p:spPr>
          <a:xfrm>
            <a:off x="2670810" y="2449889"/>
            <a:ext cx="675005" cy="232664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3200" dirty="0">
                <a:solidFill>
                  <a:srgbClr val="916D58">
                    <a:alpha val="34000"/>
                  </a:srgbClr>
                </a:solidFill>
                <a:latin typeface="+mj-lt"/>
              </a:rPr>
              <a:t>CONTENTS</a:t>
            </a:r>
            <a:endParaRPr lang="en-US" altLang="zh-CN" sz="3200" dirty="0">
              <a:solidFill>
                <a:srgbClr val="916D58">
                  <a:alpha val="34000"/>
                </a:srgbClr>
              </a:solidFill>
              <a:latin typeface="+mj-lt"/>
            </a:endParaRPr>
          </a:p>
        </p:txBody>
      </p:sp>
      <p:sp>
        <p:nvSpPr>
          <p:cNvPr id="27" name="文本框 26"/>
          <p:cNvSpPr txBox="1"/>
          <p:nvPr>
            <p:custDataLst>
              <p:tags r:id="rId12"/>
            </p:custDataLst>
          </p:nvPr>
        </p:nvSpPr>
        <p:spPr>
          <a:xfrm>
            <a:off x="1512292" y="911946"/>
            <a:ext cx="1413510" cy="242379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8000" dirty="0">
                <a:solidFill>
                  <a:srgbClr val="916D5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目 录</a:t>
            </a:r>
            <a:endParaRPr lang="zh-CN" altLang="en-US" sz="8000" dirty="0">
              <a:solidFill>
                <a:srgbClr val="916D5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矩形 4"/>
          <p:cNvSpPr/>
          <p:nvPr>
            <p:custDataLst>
              <p:tags r:id="rId13"/>
            </p:custDataLst>
          </p:nvPr>
        </p:nvSpPr>
        <p:spPr>
          <a:xfrm>
            <a:off x="3355521" y="0"/>
            <a:ext cx="404949" cy="6858000"/>
          </a:xfrm>
          <a:prstGeom prst="rect">
            <a:avLst/>
          </a:prstGeom>
          <a:solidFill>
            <a:srgbClr val="916D58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1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  <a:alpha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dc15db9bc471b5a30f76e34c493d593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alphaModFix amt="48000"/>
          </a:blip>
          <a:srcRect l="8189" r="30347" b="4720"/>
          <a:stretch>
            <a:fillRect/>
          </a:stretch>
        </p:blipFill>
        <p:spPr>
          <a:xfrm flipH="1">
            <a:off x="-17145" y="0"/>
            <a:ext cx="6523284" cy="685546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273" h="10796">
                <a:moveTo>
                  <a:pt x="6597" y="0"/>
                </a:moveTo>
                <a:lnTo>
                  <a:pt x="10273" y="0"/>
                </a:lnTo>
                <a:lnTo>
                  <a:pt x="10273" y="10796"/>
                </a:lnTo>
                <a:lnTo>
                  <a:pt x="0" y="10796"/>
                </a:lnTo>
                <a:lnTo>
                  <a:pt x="39" y="10775"/>
                </a:lnTo>
                <a:cubicBezTo>
                  <a:pt x="359" y="10602"/>
                  <a:pt x="693" y="10411"/>
                  <a:pt x="837" y="10182"/>
                </a:cubicBezTo>
                <a:cubicBezTo>
                  <a:pt x="1286" y="9473"/>
                  <a:pt x="1413" y="8738"/>
                  <a:pt x="2326" y="8229"/>
                </a:cubicBezTo>
                <a:cubicBezTo>
                  <a:pt x="3239" y="7721"/>
                  <a:pt x="4456" y="7997"/>
                  <a:pt x="5405" y="7638"/>
                </a:cubicBezTo>
                <a:cubicBezTo>
                  <a:pt x="6354" y="7278"/>
                  <a:pt x="6965" y="7531"/>
                  <a:pt x="7072" y="6431"/>
                </a:cubicBezTo>
                <a:cubicBezTo>
                  <a:pt x="7178" y="5331"/>
                  <a:pt x="5885" y="3536"/>
                  <a:pt x="5936" y="2139"/>
                </a:cubicBezTo>
                <a:cubicBezTo>
                  <a:pt x="5971" y="1157"/>
                  <a:pt x="6131" y="515"/>
                  <a:pt x="6583" y="15"/>
                </a:cubicBezTo>
                <a:lnTo>
                  <a:pt x="6597" y="0"/>
                </a:lnTo>
                <a:close/>
              </a:path>
            </a:pathLst>
          </a:custGeom>
        </p:spPr>
      </p:pic>
      <p:sp>
        <p:nvSpPr>
          <p:cNvPr id="4" name="圆角矩形 3"/>
          <p:cNvSpPr/>
          <p:nvPr/>
        </p:nvSpPr>
        <p:spPr>
          <a:xfrm>
            <a:off x="473710" y="757555"/>
            <a:ext cx="10995025" cy="5342255"/>
          </a:xfrm>
          <a:prstGeom prst="roundRect">
            <a:avLst/>
          </a:prstGeom>
          <a:noFill/>
          <a:ln w="12700" cmpd="sng">
            <a:solidFill>
              <a:schemeClr val="bg1">
                <a:lumMod val="65000"/>
              </a:schemeClr>
            </a:solidFill>
            <a:prstDash val="solid"/>
          </a:ln>
          <a:effectLst>
            <a:outerShdw blurRad="4191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3"/>
            </p:custDataLst>
          </p:nvPr>
        </p:nvSpPr>
        <p:spPr>
          <a:xfrm>
            <a:off x="1987550" y="2175185"/>
            <a:ext cx="2356847" cy="2230121"/>
          </a:xfrm>
          <a:prstGeom prst="rect">
            <a:avLst/>
          </a:prstGeom>
          <a:noFill/>
        </p:spPr>
        <p:txBody>
          <a:bodyPr wrap="square" rtlCol="0" anchor="ctr" anchorCtr="1">
            <a:normAutofit fontScale="97500"/>
          </a:bodyPr>
          <a:lstStyle/>
          <a:p>
            <a:pPr algn="r"/>
            <a:r>
              <a:rPr lang="en-US" altLang="zh-CN" sz="14200" b="1" dirty="0">
                <a:solidFill>
                  <a:srgbClr val="916D58"/>
                </a:solidFill>
                <a:latin typeface="Arial" panose="020B0604020202020204" pitchFamily="34" charset="0"/>
                <a:ea typeface="汉仪粗简黑简" charset="0"/>
                <a:cs typeface="汉仪粗简黑简" charset="0"/>
              </a:rPr>
              <a:t>01</a:t>
            </a:r>
            <a:endParaRPr lang="en-US" altLang="zh-CN" sz="14200" b="1" dirty="0">
              <a:solidFill>
                <a:srgbClr val="916D58"/>
              </a:solidFill>
              <a:latin typeface="Arial" panose="020B0604020202020204" pitchFamily="34" charset="0"/>
              <a:ea typeface="汉仪粗简黑简" charset="0"/>
              <a:cs typeface="汉仪粗简黑简" charset="0"/>
            </a:endParaRPr>
          </a:p>
        </p:txBody>
      </p:sp>
      <p:cxnSp>
        <p:nvCxnSpPr>
          <p:cNvPr id="20" name="直接连接符 19"/>
          <p:cNvCxnSpPr/>
          <p:nvPr>
            <p:custDataLst>
              <p:tags r:id="rId4"/>
            </p:custDataLst>
          </p:nvPr>
        </p:nvCxnSpPr>
        <p:spPr>
          <a:xfrm>
            <a:off x="4511459" y="2880108"/>
            <a:ext cx="9525" cy="967740"/>
          </a:xfrm>
          <a:prstGeom prst="line">
            <a:avLst/>
          </a:prstGeom>
          <a:ln w="38100">
            <a:solidFill>
              <a:srgbClr val="916D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>
            <p:custDataLst>
              <p:tags r:id="rId5"/>
            </p:custDataLst>
          </p:nvPr>
        </p:nvSpPr>
        <p:spPr>
          <a:xfrm>
            <a:off x="6176645" y="3429000"/>
            <a:ext cx="2044065" cy="2469515"/>
          </a:xfrm>
          <a:prstGeom prst="rect">
            <a:avLst/>
          </a:prstGeom>
          <a:noFill/>
        </p:spPr>
        <p:txBody>
          <a:bodyPr wrap="square" rtlCol="0"/>
          <a:lstStyle/>
          <a:p>
            <a:pPr marL="342900" indent="-342900" algn="ctr">
              <a:lnSpc>
                <a:spcPct val="150000"/>
              </a:lnSpc>
              <a:buFont typeface="Wingdings" panose="05000000000000000000" charset="0"/>
              <a:buChar char="n"/>
            </a:pPr>
            <a:r>
              <a:rPr lang="zh-CN" altLang="en-US" sz="2000" dirty="0">
                <a:solidFill>
                  <a:srgbClr val="916D5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黑简体" panose="02000000000000000000" charset="-122"/>
                <a:ea typeface="方正兰亭黑简体" panose="02000000000000000000" charset="-122"/>
                <a:sym typeface="方正兰亭黑简体" panose="02000000000000000000" charset="-122"/>
              </a:rPr>
              <a:t>项目概况</a:t>
            </a:r>
            <a:endParaRPr lang="zh-CN" altLang="en-US" sz="2000" dirty="0">
              <a:solidFill>
                <a:srgbClr val="916D5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兰亭黑简体" panose="02000000000000000000" charset="-122"/>
              <a:ea typeface="方正兰亭黑简体" panose="02000000000000000000" charset="-122"/>
              <a:sym typeface="方正兰亭黑简体" panose="02000000000000000000" charset="-122"/>
            </a:endParaRPr>
          </a:p>
          <a:p>
            <a:pPr marL="342900" indent="-342900" algn="ctr">
              <a:lnSpc>
                <a:spcPct val="150000"/>
              </a:lnSpc>
              <a:buFont typeface="Wingdings" panose="05000000000000000000" charset="0"/>
              <a:buChar char="n"/>
            </a:pPr>
            <a:r>
              <a:rPr lang="zh-CN" altLang="en-US" sz="2000" dirty="0">
                <a:solidFill>
                  <a:srgbClr val="916D5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黑简体" panose="02000000000000000000" charset="-122"/>
                <a:ea typeface="方正兰亭黑简体" panose="02000000000000000000" charset="-122"/>
                <a:sym typeface="+mn-ea"/>
              </a:rPr>
              <a:t>项目定位</a:t>
            </a:r>
            <a:endParaRPr lang="zh-CN" altLang="en-US" sz="2000" dirty="0">
              <a:solidFill>
                <a:srgbClr val="916D5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兰亭黑简体" panose="02000000000000000000" charset="-122"/>
              <a:ea typeface="方正兰亭黑简体" panose="02000000000000000000" charset="-122"/>
              <a:sym typeface="+mn-ea"/>
            </a:endParaRPr>
          </a:p>
          <a:p>
            <a:pPr marL="342900" indent="-342900" algn="ctr">
              <a:lnSpc>
                <a:spcPct val="150000"/>
              </a:lnSpc>
              <a:buFont typeface="Wingdings" panose="05000000000000000000" charset="0"/>
              <a:buChar char="n"/>
            </a:pPr>
            <a:r>
              <a:rPr lang="zh-CN" altLang="en-US" sz="2000" dirty="0">
                <a:solidFill>
                  <a:srgbClr val="916D5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黑简体" panose="02000000000000000000" charset="-122"/>
                <a:ea typeface="方正兰亭黑简体" panose="02000000000000000000" charset="-122"/>
                <a:sym typeface="+mn-ea"/>
              </a:rPr>
              <a:t>受众分析</a:t>
            </a:r>
            <a:endParaRPr lang="zh-CN" altLang="en-US" sz="2000" dirty="0">
              <a:solidFill>
                <a:srgbClr val="916D5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兰亭黑简体" panose="02000000000000000000" charset="-122"/>
              <a:ea typeface="方正兰亭黑简体" panose="02000000000000000000" charset="-122"/>
              <a:sym typeface="+mn-ea"/>
            </a:endParaRPr>
          </a:p>
          <a:p>
            <a:pPr marL="342900" indent="-342900" algn="ctr">
              <a:lnSpc>
                <a:spcPct val="150000"/>
              </a:lnSpc>
              <a:buFont typeface="Wingdings" panose="05000000000000000000" charset="0"/>
              <a:buChar char="n"/>
            </a:pPr>
            <a:r>
              <a:rPr lang="zh-CN" altLang="en-US" sz="2000" dirty="0">
                <a:solidFill>
                  <a:srgbClr val="916D5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黑简体" panose="02000000000000000000" charset="-122"/>
                <a:ea typeface="方正兰亭黑简体" panose="02000000000000000000" charset="-122"/>
                <a:sym typeface="+mn-ea"/>
              </a:rPr>
              <a:t>展示逻辑</a:t>
            </a:r>
            <a:endParaRPr lang="zh-CN" altLang="en-US" sz="2000" dirty="0">
              <a:solidFill>
                <a:srgbClr val="916D5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兰亭黑简体" panose="02000000000000000000" charset="-122"/>
              <a:ea typeface="方正兰亭黑简体" panose="02000000000000000000" charset="-122"/>
              <a:sym typeface="+mn-ea"/>
            </a:endParaRPr>
          </a:p>
          <a:p>
            <a:pPr marL="342900" indent="-342900" algn="ctr">
              <a:lnSpc>
                <a:spcPct val="150000"/>
              </a:lnSpc>
              <a:buFont typeface="Wingdings" panose="05000000000000000000" charset="0"/>
              <a:buChar char="n"/>
            </a:pPr>
            <a:r>
              <a:rPr lang="zh-CN" altLang="en-US" sz="2000" dirty="0">
                <a:solidFill>
                  <a:srgbClr val="916D5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黑简体" panose="02000000000000000000" charset="-122"/>
                <a:ea typeface="方正兰亭黑简体" panose="02000000000000000000" charset="-122"/>
                <a:sym typeface="+mn-ea"/>
              </a:rPr>
              <a:t>建设目标</a:t>
            </a:r>
            <a:endParaRPr lang="zh-CN" altLang="en-US" sz="2000" dirty="0">
              <a:solidFill>
                <a:srgbClr val="916D5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兰亭黑简体" panose="02000000000000000000" charset="-122"/>
              <a:ea typeface="方正兰亭黑简体" panose="02000000000000000000" charset="-122"/>
              <a:sym typeface="方正兰亭黑简体" panose="02000000000000000000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4721224" y="2016838"/>
            <a:ext cx="3230880" cy="1014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dirty="0">
                <a:solidFill>
                  <a:srgbClr val="916D5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项目解析</a:t>
            </a:r>
            <a:endParaRPr lang="zh-CN" altLang="en-US" sz="6000" dirty="0">
              <a:solidFill>
                <a:srgbClr val="916D5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8" name="图片 17" descr="dc15db9bc471b5a30f76e34c493d593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">
            <a:alphaModFix amt="59000"/>
          </a:blip>
          <a:srcRect l="51969" r="-395"/>
          <a:stretch>
            <a:fillRect/>
          </a:stretch>
        </p:blipFill>
        <p:spPr>
          <a:xfrm>
            <a:off x="7211060" y="0"/>
            <a:ext cx="5038725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844" h="10800">
                <a:moveTo>
                  <a:pt x="0" y="0"/>
                </a:moveTo>
                <a:lnTo>
                  <a:pt x="7844" y="0"/>
                </a:lnTo>
                <a:lnTo>
                  <a:pt x="7844" y="10800"/>
                </a:lnTo>
                <a:lnTo>
                  <a:pt x="6288" y="10800"/>
                </a:lnTo>
                <a:lnTo>
                  <a:pt x="6287" y="10799"/>
                </a:lnTo>
                <a:cubicBezTo>
                  <a:pt x="6201" y="10622"/>
                  <a:pt x="6184" y="10406"/>
                  <a:pt x="6228" y="10156"/>
                </a:cubicBezTo>
                <a:cubicBezTo>
                  <a:pt x="6306" y="9711"/>
                  <a:pt x="6918" y="9383"/>
                  <a:pt x="7011" y="8909"/>
                </a:cubicBezTo>
                <a:cubicBezTo>
                  <a:pt x="7104" y="8435"/>
                  <a:pt x="6996" y="8107"/>
                  <a:pt x="6693" y="7784"/>
                </a:cubicBezTo>
                <a:cubicBezTo>
                  <a:pt x="6390" y="7461"/>
                  <a:pt x="5939" y="7481"/>
                  <a:pt x="5494" y="7295"/>
                </a:cubicBezTo>
                <a:cubicBezTo>
                  <a:pt x="5049" y="7109"/>
                  <a:pt x="4863" y="7168"/>
                  <a:pt x="4467" y="6855"/>
                </a:cubicBezTo>
                <a:cubicBezTo>
                  <a:pt x="4071" y="6542"/>
                  <a:pt x="3772" y="6160"/>
                  <a:pt x="3513" y="5729"/>
                </a:cubicBezTo>
                <a:cubicBezTo>
                  <a:pt x="3254" y="5298"/>
                  <a:pt x="3186" y="5201"/>
                  <a:pt x="3171" y="4702"/>
                </a:cubicBezTo>
                <a:cubicBezTo>
                  <a:pt x="3156" y="4203"/>
                  <a:pt x="3460" y="3832"/>
                  <a:pt x="3440" y="3235"/>
                </a:cubicBezTo>
                <a:cubicBezTo>
                  <a:pt x="3420" y="2638"/>
                  <a:pt x="3401" y="2246"/>
                  <a:pt x="3073" y="1718"/>
                </a:cubicBezTo>
                <a:cubicBezTo>
                  <a:pt x="2745" y="1190"/>
                  <a:pt x="2383" y="999"/>
                  <a:pt x="1801" y="593"/>
                </a:cubicBezTo>
                <a:cubicBezTo>
                  <a:pt x="1410" y="320"/>
                  <a:pt x="350" y="180"/>
                  <a:pt x="2" y="1"/>
                </a:cubicBezTo>
                <a:lnTo>
                  <a:pt x="0" y="0"/>
                </a:lnTo>
                <a:close/>
              </a:path>
            </a:pathLst>
          </a:cu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0"/>
            <p:custDataLst>
              <p:tags r:id="rId1"/>
            </p:custDataLst>
          </p:nvPr>
        </p:nvSpPr>
        <p:spPr>
          <a:xfrm>
            <a:off x="368300" y="81280"/>
            <a:ext cx="4314190" cy="788035"/>
          </a:xfrm>
        </p:spPr>
        <p:txBody>
          <a:bodyPr>
            <a:noAutofit/>
          </a:bodyPr>
          <a:lstStyle/>
          <a:p>
            <a:pPr>
              <a:buFont typeface="Wingdings" panose="05000000000000000000" charset="0"/>
              <a:buChar char="Ø"/>
            </a:pPr>
            <a:r>
              <a:rPr lang="zh-CN" altLang="en-US" sz="3200" dirty="0">
                <a:solidFill>
                  <a:schemeClr val="accent3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项目概况</a:t>
            </a:r>
            <a:endParaRPr lang="en-US" altLang="zh-CN" sz="3200" dirty="0">
              <a:solidFill>
                <a:schemeClr val="accent3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713105" y="4192905"/>
            <a:ext cx="5784850" cy="20967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383540" fontAlgn="auto">
              <a:lnSpc>
                <a:spcPct val="150000"/>
              </a:lnSpc>
              <a:spcAft>
                <a:spcPts val="2000"/>
              </a:spcAft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展览以绍兴珍珠产业为背景，以文、商、旅、科普深度融合为载体，打造城市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珍珠文化金名片。</a:t>
            </a:r>
            <a:endParaRPr lang="zh-CN" altLang="en-US"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indent="383540" fontAlgn="auto">
              <a:lnSpc>
                <a:spcPct val="150000"/>
              </a:lnSpc>
              <a:spcAft>
                <a:spcPts val="2000"/>
              </a:spcAft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展览通过</a:t>
            </a:r>
            <a:r>
              <a:rPr lang="zh-CN" altLang="en-US" sz="14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现代科学技术手段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，展示珍珠的珍贵性，科普珍珠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的人工养殖技术，鉴别方法等知识，推动珍珠产业的</a:t>
            </a:r>
            <a:r>
              <a:rPr lang="zh-CN" altLang="en-US" sz="14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高质量发展，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挖掘珍珠</a:t>
            </a:r>
            <a:r>
              <a:rPr lang="zh-CN" altLang="en-US" sz="14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新质生产力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的内涵。</a:t>
            </a:r>
            <a:endParaRPr lang="zh-CN" altLang="en-US"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t="10088" b="14928"/>
          <a:stretch>
            <a:fillRect/>
          </a:stretch>
        </p:blipFill>
        <p:spPr>
          <a:xfrm>
            <a:off x="992479" y="1042670"/>
            <a:ext cx="4978400" cy="23291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992" h="3271">
                <a:moveTo>
                  <a:pt x="545" y="0"/>
                </a:moveTo>
                <a:lnTo>
                  <a:pt x="6447" y="0"/>
                </a:lnTo>
                <a:cubicBezTo>
                  <a:pt x="6748" y="0"/>
                  <a:pt x="6992" y="244"/>
                  <a:pt x="6992" y="545"/>
                </a:cubicBezTo>
                <a:lnTo>
                  <a:pt x="6992" y="2726"/>
                </a:lnTo>
                <a:cubicBezTo>
                  <a:pt x="6992" y="3027"/>
                  <a:pt x="6748" y="3271"/>
                  <a:pt x="6447" y="3271"/>
                </a:cubicBezTo>
                <a:lnTo>
                  <a:pt x="545" y="3271"/>
                </a:lnTo>
                <a:cubicBezTo>
                  <a:pt x="244" y="3271"/>
                  <a:pt x="0" y="3027"/>
                  <a:pt x="0" y="2726"/>
                </a:cubicBezTo>
                <a:lnTo>
                  <a:pt x="0" y="545"/>
                </a:lnTo>
                <a:cubicBezTo>
                  <a:pt x="0" y="244"/>
                  <a:pt x="244" y="0"/>
                  <a:pt x="545" y="0"/>
                </a:cubicBezTo>
                <a:close/>
              </a:path>
            </a:pathLst>
          </a:custGeom>
          <a:effectLst>
            <a:reflection blurRad="177800" stA="50000" endA="300" endPos="14000" dist="25400" dir="5400000" sy="-100000" algn="bl" rotWithShape="0"/>
          </a:effectLst>
        </p:spPr>
      </p:pic>
      <p:sp>
        <p:nvSpPr>
          <p:cNvPr id="10" name="文本框 9"/>
          <p:cNvSpPr txBox="1"/>
          <p:nvPr/>
        </p:nvSpPr>
        <p:spPr>
          <a:xfrm>
            <a:off x="711200" y="3744595"/>
            <a:ext cx="55352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绍兴科技馆</a:t>
            </a:r>
            <a:r>
              <a:rPr lang="en-US" altLang="zh-CN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东方明珠</a:t>
            </a:r>
            <a:r>
              <a:rPr lang="en-US" altLang="zh-CN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珍珠新质生产</a:t>
            </a:r>
            <a:r>
              <a:rPr lang="zh-CN" altLang="en-US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力科普展</a:t>
            </a:r>
            <a:endParaRPr lang="zh-CN" altLang="en-US"/>
          </a:p>
        </p:txBody>
      </p:sp>
      <p:sp>
        <p:nvSpPr>
          <p:cNvPr id="13" name="圆角矩形 12"/>
          <p:cNvSpPr/>
          <p:nvPr>
            <p:custDataLst>
              <p:tags r:id="rId5"/>
            </p:custDataLst>
          </p:nvPr>
        </p:nvSpPr>
        <p:spPr>
          <a:xfrm>
            <a:off x="6899910" y="1042670"/>
            <a:ext cx="2703830" cy="434340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solidFill>
                  <a:schemeClr val="bg1"/>
                </a:solidFill>
              </a:rPr>
              <a:t>展区介绍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14" name="文本框 13"/>
          <p:cNvSpPr txBox="1"/>
          <p:nvPr>
            <p:custDataLst>
              <p:tags r:id="rId6"/>
            </p:custDataLst>
          </p:nvPr>
        </p:nvSpPr>
        <p:spPr>
          <a:xfrm>
            <a:off x="6899910" y="1656715"/>
            <a:ext cx="4892040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展厅位置：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绍兴科技馆一楼临时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展厅</a:t>
            </a:r>
            <a:endParaRPr lang="zh-CN" altLang="en-US"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展览面积：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约</a:t>
            </a:r>
            <a:r>
              <a:rPr lang="en-US" altLang="zh-CN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1000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平方米</a:t>
            </a:r>
            <a:endParaRPr lang="zh-CN" altLang="en-US"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展区分类：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史河寻珠、贝藏珠玑、慧眼识珠、掌上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明珠</a:t>
            </a:r>
            <a:endParaRPr lang="zh-CN" altLang="en-US"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受众人群：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全年龄层</a:t>
            </a:r>
            <a:endParaRPr lang="zh-CN" altLang="en-US"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建设目标：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科普珍珠相关知识、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挖掘珍珠新质生产力、助力产业高质量发展</a:t>
            </a:r>
            <a:endParaRPr lang="en-US" altLang="zh-CN"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圆角矩形 14"/>
          <p:cNvSpPr/>
          <p:nvPr>
            <p:custDataLst>
              <p:tags r:id="rId7"/>
            </p:custDataLst>
          </p:nvPr>
        </p:nvSpPr>
        <p:spPr>
          <a:xfrm>
            <a:off x="6899910" y="4264660"/>
            <a:ext cx="2703830" cy="434340"/>
          </a:xfrm>
          <a:prstGeom prst="roundRect">
            <a:avLst/>
          </a:prstGeom>
          <a:solidFill>
            <a:schemeClr val="accent3">
              <a:lumMod val="75000"/>
              <a:alpha val="36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accent3">
                    <a:lumMod val="50000"/>
                  </a:schemeClr>
                </a:solidFill>
              </a:rPr>
              <a:t>展项介绍</a:t>
            </a:r>
            <a:endParaRPr lang="zh-CN" altLang="en-US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6" name="文本框 15"/>
          <p:cNvSpPr txBox="1"/>
          <p:nvPr>
            <p:custDataLst>
              <p:tags r:id="rId8"/>
            </p:custDataLst>
          </p:nvPr>
        </p:nvSpPr>
        <p:spPr>
          <a:xfrm>
            <a:off x="6899910" y="4906010"/>
            <a:ext cx="4026535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展项数量：</a:t>
            </a:r>
            <a:r>
              <a:rPr lang="en-US" altLang="zh-CN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27项</a:t>
            </a:r>
            <a:endParaRPr lang="zh-CN" altLang="en-US"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重点展项：</a:t>
            </a:r>
            <a:r>
              <a:rPr lang="en-US" altLang="zh-CN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6项</a:t>
            </a:r>
            <a:endParaRPr lang="zh-CN" altLang="en-US"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多媒体展项</a:t>
            </a: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lang="en-US" altLang="zh-CN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项</a:t>
            </a:r>
            <a:endParaRPr lang="zh-CN" altLang="en-US"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4" name="直接连接符 3"/>
          <p:cNvCxnSpPr/>
          <p:nvPr>
            <p:custDataLst>
              <p:tags r:id="rId9"/>
            </p:custDataLst>
          </p:nvPr>
        </p:nvCxnSpPr>
        <p:spPr>
          <a:xfrm>
            <a:off x="0" y="869315"/>
            <a:ext cx="7448550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10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1290"/>
          <p:cNvSpPr/>
          <p:nvPr>
            <p:custDataLst>
              <p:tags r:id="rId1"/>
            </p:custDataLst>
          </p:nvPr>
        </p:nvSpPr>
        <p:spPr>
          <a:xfrm>
            <a:off x="4834255" y="1313180"/>
            <a:ext cx="6362700" cy="560070"/>
          </a:xfrm>
          <a:prstGeom prst="rect">
            <a:avLst/>
          </a:prstGeom>
          <a:solidFill>
            <a:schemeClr val="accent3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71430" tIns="71430" rIns="71430" bIns="71430" numCol="1" anchor="ctr">
            <a:noAutofit/>
          </a:bodyPr>
          <a:lstStyle/>
          <a:p>
            <a:pPr lvl="0" algn="ctr">
              <a:lnSpc>
                <a:spcPct val="12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r>
              <a:rPr lang="zh-CN" altLang="en-US" sz="24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绍兴科技馆</a:t>
            </a:r>
            <a:r>
              <a:rPr lang="en-US" sz="24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“</a:t>
            </a:r>
            <a:r>
              <a:rPr lang="zh-CN" sz="24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东方明珠</a:t>
            </a:r>
            <a:r>
              <a:rPr sz="24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”</a:t>
            </a:r>
            <a:r>
              <a:rPr lang="zh-CN" sz="24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珍珠新质生产力</a:t>
            </a:r>
            <a:r>
              <a:rPr sz="24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科普展</a:t>
            </a:r>
            <a:endParaRPr sz="240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28980" y="1313180"/>
            <a:ext cx="3646170" cy="4765675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4849495" y="3493199"/>
            <a:ext cx="463443" cy="445007"/>
            <a:chOff x="7768" y="4570"/>
            <a:chExt cx="877" cy="877"/>
          </a:xfrm>
        </p:grpSpPr>
        <p:sp>
          <p:nvSpPr>
            <p:cNvPr id="15" name="Shape 1339"/>
            <p:cNvSpPr/>
            <p:nvPr>
              <p:custDataLst>
                <p:tags r:id="rId4"/>
              </p:custDataLst>
            </p:nvPr>
          </p:nvSpPr>
          <p:spPr>
            <a:xfrm>
              <a:off x="7768" y="4570"/>
              <a:ext cx="877" cy="877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pic>
          <p:nvPicPr>
            <p:cNvPr id="7" name="图片 6" descr="正确"/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864" y="4681"/>
              <a:ext cx="656" cy="656"/>
            </a:xfrm>
            <a:prstGeom prst="rect">
              <a:avLst/>
            </a:prstGeom>
          </p:spPr>
        </p:pic>
      </p:grpSp>
      <p:grpSp>
        <p:nvGrpSpPr>
          <p:cNvPr id="11" name="组合 10"/>
          <p:cNvGrpSpPr/>
          <p:nvPr/>
        </p:nvGrpSpPr>
        <p:grpSpPr>
          <a:xfrm>
            <a:off x="4857115" y="2237740"/>
            <a:ext cx="464185" cy="457200"/>
            <a:chOff x="7768" y="5738"/>
            <a:chExt cx="1112" cy="1112"/>
          </a:xfrm>
        </p:grpSpPr>
        <p:sp>
          <p:nvSpPr>
            <p:cNvPr id="33" name="Shape 1339"/>
            <p:cNvSpPr/>
            <p:nvPr>
              <p:custDataLst>
                <p:tags r:id="rId7"/>
              </p:custDataLst>
            </p:nvPr>
          </p:nvSpPr>
          <p:spPr>
            <a:xfrm>
              <a:off x="7768" y="5738"/>
              <a:ext cx="1112" cy="1112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pic>
          <p:nvPicPr>
            <p:cNvPr id="8" name="图片 7" descr="特色"/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940" y="5910"/>
              <a:ext cx="768" cy="768"/>
            </a:xfrm>
            <a:prstGeom prst="rect">
              <a:avLst/>
            </a:prstGeom>
          </p:spPr>
        </p:pic>
      </p:grpSp>
      <p:grpSp>
        <p:nvGrpSpPr>
          <p:cNvPr id="18" name="组合 17"/>
          <p:cNvGrpSpPr/>
          <p:nvPr/>
        </p:nvGrpSpPr>
        <p:grpSpPr>
          <a:xfrm>
            <a:off x="4838700" y="5074285"/>
            <a:ext cx="474345" cy="474345"/>
            <a:chOff x="7768" y="6710"/>
            <a:chExt cx="876" cy="876"/>
          </a:xfrm>
        </p:grpSpPr>
        <p:sp>
          <p:nvSpPr>
            <p:cNvPr id="17" name="Shape 1339"/>
            <p:cNvSpPr/>
            <p:nvPr>
              <p:custDataLst>
                <p:tags r:id="rId10"/>
              </p:custDataLst>
            </p:nvPr>
          </p:nvSpPr>
          <p:spPr>
            <a:xfrm>
              <a:off x="7768" y="6710"/>
              <a:ext cx="877" cy="877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pic>
          <p:nvPicPr>
            <p:cNvPr id="10" name="图片 9" descr="灵感"/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7834" y="6793"/>
              <a:ext cx="716" cy="716"/>
            </a:xfrm>
            <a:prstGeom prst="rect">
              <a:avLst/>
            </a:prstGeom>
          </p:spPr>
        </p:pic>
      </p:grpSp>
      <p:sp>
        <p:nvSpPr>
          <p:cNvPr id="20" name="文本框 19"/>
          <p:cNvSpPr txBox="1"/>
          <p:nvPr/>
        </p:nvSpPr>
        <p:spPr>
          <a:xfrm>
            <a:off x="5467350" y="215074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>
                <a:latin typeface="微软雅黑" panose="020B0503020204020204" charset="-122"/>
                <a:ea typeface="微软雅黑" panose="020B0503020204020204" charset="-122"/>
              </a:rPr>
              <a:t>提供珍珠</a:t>
            </a:r>
            <a:r>
              <a:rPr lang="zh-CN" altLang="en-US" sz="1800" b="1">
                <a:solidFill>
                  <a:schemeClr val="accent3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科普</a:t>
            </a:r>
            <a:r>
              <a:rPr lang="zh-CN" altLang="en-US" sz="1800" b="1">
                <a:solidFill>
                  <a:schemeClr val="accent3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展示平台</a:t>
            </a:r>
            <a:endParaRPr lang="zh-CN" altLang="en-US" sz="1600" b="1"/>
          </a:p>
        </p:txBody>
      </p:sp>
      <p:sp>
        <p:nvSpPr>
          <p:cNvPr id="22" name="文本框 21"/>
          <p:cNvSpPr txBox="1"/>
          <p:nvPr/>
        </p:nvSpPr>
        <p:spPr>
          <a:xfrm>
            <a:off x="5466715" y="2529205"/>
            <a:ext cx="573087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通过对珍珠的形成、养殖、生产、加工、鉴别、</a:t>
            </a:r>
            <a:r>
              <a:rPr lang="zh-CN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销售等</a:t>
            </a:r>
            <a:r>
              <a:rPr lang="zh-CN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内容进行详细的介绍，多维度打造多元化教育科普平台。</a:t>
            </a:r>
            <a:endParaRPr lang="zh-CN" sz="14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13"/>
            </p:custDataLst>
          </p:nvPr>
        </p:nvSpPr>
        <p:spPr>
          <a:xfrm>
            <a:off x="5467350" y="344170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>
                <a:latin typeface="微软雅黑" panose="020B0503020204020204" charset="-122"/>
                <a:ea typeface="微软雅黑" panose="020B0503020204020204" charset="-122"/>
              </a:rPr>
              <a:t>挖掘珍珠产业的</a:t>
            </a:r>
            <a:r>
              <a:rPr lang="zh-CN" altLang="en-US" sz="1800" b="1">
                <a:solidFill>
                  <a:schemeClr val="accent3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新质生产力</a:t>
            </a:r>
            <a:endParaRPr lang="zh-CN" altLang="en-US" sz="18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14"/>
            </p:custDataLst>
          </p:nvPr>
        </p:nvSpPr>
        <p:spPr>
          <a:xfrm>
            <a:off x="5467350" y="507492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>
                <a:latin typeface="微软雅黑" panose="020B0503020204020204" charset="-122"/>
                <a:ea typeface="微软雅黑" panose="020B0503020204020204" charset="-122"/>
              </a:rPr>
              <a:t>助力产业</a:t>
            </a:r>
            <a:r>
              <a:rPr lang="zh-CN" altLang="en-US" sz="1800" b="1">
                <a:solidFill>
                  <a:schemeClr val="accent3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高质量发展</a:t>
            </a:r>
            <a:endParaRPr lang="zh-CN" altLang="en-US" sz="1800" b="1">
              <a:solidFill>
                <a:schemeClr val="accent3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15"/>
            </p:custDataLst>
          </p:nvPr>
        </p:nvSpPr>
        <p:spPr>
          <a:xfrm>
            <a:off x="5467350" y="3810000"/>
            <a:ext cx="5729605" cy="1060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利用现代科学技术手段，向观众多种形式展示珍珠的新品种、新养殖技术、新加工技术和新产品，以此引发观众对珍珠的想象空间，激发珍珠产业的发展动力，拓宽发展道路。</a:t>
            </a:r>
            <a:endParaRPr lang="zh-CN" sz="14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16"/>
            </p:custDataLst>
          </p:nvPr>
        </p:nvSpPr>
        <p:spPr>
          <a:xfrm>
            <a:off x="5467350" y="5369560"/>
            <a:ext cx="573024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以绍兴的</a:t>
            </a:r>
            <a:r>
              <a:rPr lang="zh-CN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生态养殖模型为新范式，联</a:t>
            </a:r>
            <a:r>
              <a:rPr lang="zh-CN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合带动周边绿色生态产业发展，提供珍珠产业创新发展的中间力量，打造本土特色化珍珠产业链。</a:t>
            </a:r>
            <a:endParaRPr lang="zh-CN" sz="14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文本占位符 2"/>
          <p:cNvSpPr>
            <a:spLocks noGrp="1"/>
          </p:cNvSpPr>
          <p:nvPr>
            <p:custDataLst>
              <p:tags r:id="rId17"/>
            </p:custDataLst>
          </p:nvPr>
        </p:nvSpPr>
        <p:spPr>
          <a:xfrm>
            <a:off x="368300" y="81280"/>
            <a:ext cx="4314190" cy="788035"/>
          </a:xfrm>
          <a:prstGeom prst="rect">
            <a:avLst/>
          </a:prstGeom>
        </p:spPr>
        <p:txBody>
          <a:bodyPr vert="horz" lIns="90000" tIns="46800" rIns="90000" bIns="46800" rtlCol="0">
            <a:no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sz="18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charset="0"/>
              <a:buChar char="Ø"/>
            </a:pPr>
            <a:r>
              <a:rPr lang="zh-CN" altLang="en-US" sz="3200" dirty="0">
                <a:solidFill>
                  <a:schemeClr val="accent3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项目定位</a:t>
            </a:r>
            <a:endParaRPr lang="en-US" altLang="zh-CN" sz="3200" dirty="0">
              <a:solidFill>
                <a:schemeClr val="accent3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2" name="直接连接符 1"/>
          <p:cNvCxnSpPr/>
          <p:nvPr>
            <p:custDataLst>
              <p:tags r:id="rId18"/>
            </p:custDataLst>
          </p:nvPr>
        </p:nvCxnSpPr>
        <p:spPr>
          <a:xfrm>
            <a:off x="0" y="869315"/>
            <a:ext cx="7448550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19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3243580" y="1631315"/>
            <a:ext cx="5522595" cy="1039495"/>
            <a:chOff x="13514" y="1409"/>
            <a:chExt cx="8697" cy="6361"/>
          </a:xfrm>
        </p:grpSpPr>
        <p:sp>
          <p:nvSpPr>
            <p:cNvPr id="7" name="折角形 33"/>
            <p:cNvSpPr/>
            <p:nvPr>
              <p:custDataLst>
                <p:tags r:id="rId1"/>
              </p:custDataLst>
            </p:nvPr>
          </p:nvSpPr>
          <p:spPr>
            <a:xfrm>
              <a:off x="13515" y="1409"/>
              <a:ext cx="8696" cy="6361"/>
            </a:xfrm>
            <a:prstGeom prst="foldedCorner">
              <a:avLst>
                <a:gd name="adj" fmla="val 16445"/>
              </a:avLst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127000" dist="38100" dir="5400000" algn="t" rotWithShape="0">
                <a:schemeClr val="tx1">
                  <a:lumMod val="95000"/>
                  <a:lumOff val="5000"/>
                  <a:alpha val="3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8" name="Title 6"/>
            <p:cNvSpPr txBox="1"/>
            <p:nvPr>
              <p:custDataLst>
                <p:tags r:id="rId2"/>
              </p:custDataLst>
            </p:nvPr>
          </p:nvSpPr>
          <p:spPr>
            <a:xfrm>
              <a:off x="13514" y="1409"/>
              <a:ext cx="8377" cy="5965"/>
            </a:xfrm>
            <a:prstGeom prst="rect">
              <a:avLst/>
            </a:prstGeom>
            <a:noFill/>
            <a:ln w="3175">
              <a:noFill/>
              <a:prstDash val="dash"/>
            </a:ln>
          </p:spPr>
          <p:txBody>
            <a:bodyPr wrap="square" lIns="72000" tIns="0" rIns="72000" bIns="0" anchor="ctr" anchorCtr="0"/>
            <a:lstStyle>
              <a:lvl1pPr algn="l" defTabSz="913765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en-US" sz="2745" b="0" kern="1200" cap="none" spc="-49" baseline="0" dirty="0" smtClean="0">
                  <a:ln w="3175">
                    <a:noFill/>
                  </a:ln>
                  <a:solidFill>
                    <a:schemeClr val="tx1"/>
                  </a:solidFill>
                  <a:effectLst/>
                  <a:latin typeface="+mj-lt"/>
                  <a:ea typeface="+mn-ea"/>
                  <a:cs typeface="Segoe UI" panose="020B0502040204020203" pitchFamily="34" charset="0"/>
                </a:defRPr>
              </a:lvl1pPr>
            </a:lstStyle>
            <a:p>
              <a:pPr marL="285750" indent="393700" fontAlgn="auto">
                <a:lnSpc>
                  <a:spcPct val="150000"/>
                </a:lnSpc>
                <a:spcAft>
                  <a:spcPts val="800"/>
                </a:spcAft>
                <a:buClr>
                  <a:schemeClr val="tx1">
                    <a:lumMod val="65000"/>
                    <a:lumOff val="35000"/>
                  </a:schemeClr>
                </a:buClr>
              </a:pPr>
              <a:r>
                <a:rPr lang="zh-CN" altLang="en-US" sz="1200">
                  <a:sym typeface="+mn-ea"/>
                </a:rPr>
                <a:t>以</a:t>
              </a:r>
              <a:r>
                <a:rPr altLang="zh-CN" sz="1200">
                  <a:sym typeface="+mn-ea"/>
                </a:rPr>
                <a:t> </a:t>
              </a:r>
              <a:r>
                <a:rPr lang="zh-CN" altLang="en-US" sz="1200">
                  <a:solidFill>
                    <a:schemeClr val="accent3">
                      <a:lumMod val="75000"/>
                    </a:schemeClr>
                  </a:solidFill>
                  <a:sym typeface="+mn-ea"/>
                </a:rPr>
                <a:t>兴趣爱好</a:t>
              </a:r>
              <a:r>
                <a:rPr altLang="zh-CN" sz="1200">
                  <a:solidFill>
                    <a:schemeClr val="accent3">
                      <a:lumMod val="75000"/>
                    </a:schemeClr>
                  </a:solidFill>
                  <a:sym typeface="+mn-ea"/>
                </a:rPr>
                <a:t> </a:t>
              </a:r>
              <a:r>
                <a:rPr lang="zh-CN" altLang="en-US" sz="1200">
                  <a:sym typeface="+mn-ea"/>
                </a:rPr>
                <a:t>为出发点，丰富在校学生课外活动，激发创新意识，提供多元化的珍珠</a:t>
              </a:r>
              <a:r>
                <a:rPr altLang="zh-CN" sz="1200">
                  <a:sym typeface="+mn-ea"/>
                </a:rPr>
                <a:t> </a:t>
              </a:r>
              <a:r>
                <a:rPr lang="zh-CN" altLang="en-US" sz="1200">
                  <a:solidFill>
                    <a:schemeClr val="accent3">
                      <a:lumMod val="75000"/>
                    </a:schemeClr>
                  </a:solidFill>
                  <a:sym typeface="+mn-ea"/>
                </a:rPr>
                <a:t>知识拓展</a:t>
              </a:r>
              <a:r>
                <a:rPr altLang="zh-CN" sz="1200">
                  <a:solidFill>
                    <a:schemeClr val="accent3">
                      <a:lumMod val="75000"/>
                    </a:schemeClr>
                  </a:solidFill>
                  <a:sym typeface="+mn-ea"/>
                </a:rPr>
                <a:t> </a:t>
              </a:r>
              <a:r>
                <a:rPr lang="zh-CN" altLang="en-US" sz="1200">
                  <a:sym typeface="+mn-ea"/>
                </a:rPr>
                <a:t>学习平台，为研学的学生群体打造优质的学习基地。</a:t>
              </a:r>
              <a:endParaRPr lang="zh-CN" altLang="en-US" sz="1200" spc="50">
                <a:ln w="3175">
                  <a:noFill/>
                  <a:prstDash val="dash"/>
                </a:ln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+mn-ea"/>
              </a:endParaRPr>
            </a:p>
          </p:txBody>
        </p:sp>
      </p:grpSp>
      <p:sp>
        <p:nvSpPr>
          <p:cNvPr id="4" name="文本占位符 2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368300" y="81280"/>
            <a:ext cx="4314190" cy="788035"/>
          </a:xfrm>
          <a:prstGeom prst="rect">
            <a:avLst/>
          </a:prstGeom>
        </p:spPr>
        <p:txBody>
          <a:bodyPr vert="horz" lIns="90000" tIns="46800" rIns="90000" bIns="46800" rtlCol="0">
            <a:no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sz="18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charset="0"/>
              <a:buChar char="Ø"/>
            </a:pPr>
            <a:r>
              <a:rPr lang="zh-CN" altLang="en-US" sz="3200" dirty="0">
                <a:solidFill>
                  <a:schemeClr val="accent3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受众分析</a:t>
            </a:r>
            <a:endParaRPr lang="en-US" altLang="zh-CN" sz="3200" dirty="0">
              <a:solidFill>
                <a:schemeClr val="accent3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l="13304" t="19" r="6785"/>
          <a:stretch>
            <a:fillRect/>
          </a:stretch>
        </p:blipFill>
        <p:spPr>
          <a:xfrm>
            <a:off x="2628265" y="3032760"/>
            <a:ext cx="1014870" cy="9828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406" h="5234">
                <a:moveTo>
                  <a:pt x="2703" y="0"/>
                </a:moveTo>
                <a:cubicBezTo>
                  <a:pt x="4196" y="0"/>
                  <a:pt x="5406" y="1172"/>
                  <a:pt x="5406" y="2617"/>
                </a:cubicBezTo>
                <a:cubicBezTo>
                  <a:pt x="5406" y="4062"/>
                  <a:pt x="4196" y="5234"/>
                  <a:pt x="2703" y="5234"/>
                </a:cubicBezTo>
                <a:cubicBezTo>
                  <a:pt x="1210" y="5234"/>
                  <a:pt x="0" y="4062"/>
                  <a:pt x="0" y="2617"/>
                </a:cubicBezTo>
                <a:cubicBezTo>
                  <a:pt x="0" y="1172"/>
                  <a:pt x="1210" y="0"/>
                  <a:pt x="2703" y="0"/>
                </a:cubicBezTo>
                <a:close/>
              </a:path>
            </a:pathLst>
          </a:custGeom>
        </p:spPr>
      </p:pic>
      <p:sp>
        <p:nvSpPr>
          <p:cNvPr id="19" name="文本框 18"/>
          <p:cNvSpPr txBox="1"/>
          <p:nvPr>
            <p:custDataLst>
              <p:tags r:id="rId6"/>
            </p:custDataLst>
          </p:nvPr>
        </p:nvSpPr>
        <p:spPr>
          <a:xfrm>
            <a:off x="2046605" y="3984625"/>
            <a:ext cx="2178685" cy="3124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20000"/>
              </a:lnSpc>
              <a:buClrTx/>
              <a:buSzTx/>
              <a:buFontTx/>
              <a:buNone/>
            </a:pPr>
            <a:r>
              <a:rPr lang="zh-CN" altLang="en-US" sz="1200">
                <a:solidFill>
                  <a:schemeClr val="accent2">
                    <a:lumMod val="50000"/>
                  </a:schemeClr>
                </a:solidFill>
                <a:sym typeface="+mn-ea"/>
              </a:rPr>
              <a:t>珠宝爱好者</a:t>
            </a:r>
            <a:endParaRPr lang="zh-CN" altLang="en-US" sz="1200">
              <a:solidFill>
                <a:schemeClr val="accent2">
                  <a:lumMod val="50000"/>
                </a:schemeClr>
              </a:solidFill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797834" y="3058795"/>
            <a:ext cx="6313906" cy="979805"/>
            <a:chOff x="9959" y="2771"/>
            <a:chExt cx="8261" cy="6361"/>
          </a:xfrm>
        </p:grpSpPr>
        <p:sp>
          <p:nvSpPr>
            <p:cNvPr id="5" name="折角形 33"/>
            <p:cNvSpPr/>
            <p:nvPr>
              <p:custDataLst>
                <p:tags r:id="rId7"/>
              </p:custDataLst>
            </p:nvPr>
          </p:nvSpPr>
          <p:spPr>
            <a:xfrm>
              <a:off x="10058" y="2771"/>
              <a:ext cx="8162" cy="6361"/>
            </a:xfrm>
            <a:prstGeom prst="foldedCorner">
              <a:avLst>
                <a:gd name="adj" fmla="val 16445"/>
              </a:avLst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127000" dist="38100" dir="5400000" algn="t" rotWithShape="0">
                <a:schemeClr val="tx1">
                  <a:lumMod val="95000"/>
                  <a:lumOff val="5000"/>
                  <a:alpha val="3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1" name="Title 6"/>
            <p:cNvSpPr txBox="1"/>
            <p:nvPr>
              <p:custDataLst>
                <p:tags r:id="rId8"/>
              </p:custDataLst>
            </p:nvPr>
          </p:nvSpPr>
          <p:spPr>
            <a:xfrm>
              <a:off x="9959" y="2911"/>
              <a:ext cx="8161" cy="5961"/>
            </a:xfrm>
            <a:prstGeom prst="rect">
              <a:avLst/>
            </a:prstGeom>
            <a:noFill/>
            <a:ln w="3175">
              <a:noFill/>
              <a:prstDash val="dash"/>
            </a:ln>
          </p:spPr>
          <p:txBody>
            <a:bodyPr wrap="square" lIns="72000" tIns="0" rIns="72000" bIns="0" anchor="ctr" anchorCtr="0"/>
            <a:lstStyle>
              <a:lvl1pPr algn="l" defTabSz="913765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en-US" sz="2745" b="0" kern="1200" cap="none" spc="-49" baseline="0" dirty="0" smtClean="0">
                  <a:ln w="3175">
                    <a:noFill/>
                  </a:ln>
                  <a:solidFill>
                    <a:schemeClr val="tx1"/>
                  </a:solidFill>
                  <a:effectLst/>
                  <a:latin typeface="+mj-lt"/>
                  <a:ea typeface="+mn-ea"/>
                  <a:cs typeface="Segoe UI" panose="020B0502040204020203" pitchFamily="34" charset="0"/>
                </a:defRPr>
              </a:lvl1pPr>
            </a:lstStyle>
            <a:p>
              <a:pPr marL="285750" indent="292100" algn="l" fontAlgn="auto">
                <a:lnSpc>
                  <a:spcPct val="150000"/>
                </a:lnSpc>
                <a:spcAft>
                  <a:spcPts val="800"/>
                </a:spcAft>
                <a:buClr>
                  <a:schemeClr val="tx1">
                    <a:lumMod val="65000"/>
                    <a:lumOff val="35000"/>
                  </a:schemeClr>
                </a:buClr>
                <a:buSzTx/>
                <a:buFontTx/>
                <a:extLst>
                  <a:ext uri="{35155182-B16C-46BC-9424-99874614C6A1}">
                    <wpsdc:indentchars xmlns:wpsdc="http://www.wps.cn/officeDocument/2017/drawingmlCustomData" val="200" checksum="2463512865"/>
                  </a:ext>
                </a:extLst>
              </a:pPr>
              <a:r>
                <a:rPr lang="zh-CN" altLang="en-US" sz="1200">
                  <a:solidFill>
                    <a:schemeClr val="tx1"/>
                  </a:solidFill>
                </a:rPr>
                <a:t>近年来的珍珠市场持续高涨，珠宝爱好者也随之增加。本次展览详细介绍了不同品种</a:t>
              </a:r>
              <a:r>
                <a:rPr lang="zh-CN" altLang="en-US" sz="1400">
                  <a:solidFill>
                    <a:schemeClr val="accent3">
                      <a:lumMod val="75000"/>
                    </a:schemeClr>
                  </a:solidFill>
                </a:rPr>
                <a:t>珍珠之间的区别</a:t>
              </a:r>
              <a:r>
                <a:rPr lang="zh-CN" altLang="en-US" sz="1200">
                  <a:solidFill>
                    <a:schemeClr val="tx1"/>
                  </a:solidFill>
                </a:rPr>
                <a:t>、</a:t>
              </a:r>
              <a:r>
                <a:rPr lang="zh-CN" altLang="en-US" sz="1400">
                  <a:solidFill>
                    <a:schemeClr val="accent3">
                      <a:lumMod val="75000"/>
                    </a:schemeClr>
                  </a:solidFill>
                  <a:sym typeface="+mn-ea"/>
                </a:rPr>
                <a:t>优劣</a:t>
              </a:r>
              <a:r>
                <a:rPr lang="zh-CN" altLang="en-US" sz="1400">
                  <a:solidFill>
                    <a:schemeClr val="accent3">
                      <a:lumMod val="75000"/>
                    </a:schemeClr>
                  </a:solidFill>
                </a:rPr>
                <a:t>珍珠如何分辨</a:t>
              </a:r>
              <a:r>
                <a:rPr altLang="zh-CN" sz="1400">
                  <a:solidFill>
                    <a:schemeClr val="accent3">
                      <a:lumMod val="75000"/>
                    </a:schemeClr>
                  </a:solidFill>
                </a:rPr>
                <a:t> </a:t>
              </a:r>
              <a:r>
                <a:rPr lang="zh-CN" altLang="en-US" sz="1200">
                  <a:solidFill>
                    <a:schemeClr val="tx1"/>
                  </a:solidFill>
                </a:rPr>
                <a:t>等此类观众感兴趣的话题，帮助珠宝爱好者在展览中学习更多的相关知识。</a:t>
              </a:r>
              <a:endParaRPr lang="zh-CN" altLang="en-US" sz="1200">
                <a:solidFill>
                  <a:schemeClr val="tx1"/>
                </a:solidFill>
              </a:endParaRPr>
            </a:p>
          </p:txBody>
        </p:sp>
      </p:grpSp>
      <p:pic>
        <p:nvPicPr>
          <p:cNvPr id="12" name="图片 1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>
            <a:lum bright="6000" contrast="6000"/>
          </a:blip>
          <a:srcRect l="16093" r="16119"/>
          <a:stretch>
            <a:fillRect/>
          </a:stretch>
        </p:blipFill>
        <p:spPr>
          <a:xfrm>
            <a:off x="1985645" y="1707515"/>
            <a:ext cx="1036955" cy="98234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641" h="2501">
                <a:moveTo>
                  <a:pt x="1321" y="0"/>
                </a:moveTo>
                <a:cubicBezTo>
                  <a:pt x="2050" y="0"/>
                  <a:pt x="2641" y="572"/>
                  <a:pt x="2641" y="1279"/>
                </a:cubicBezTo>
                <a:cubicBezTo>
                  <a:pt x="2641" y="1852"/>
                  <a:pt x="2251" y="2338"/>
                  <a:pt x="1713" y="2500"/>
                </a:cubicBezTo>
                <a:lnTo>
                  <a:pt x="1708" y="2501"/>
                </a:lnTo>
                <a:lnTo>
                  <a:pt x="933" y="2501"/>
                </a:lnTo>
                <a:lnTo>
                  <a:pt x="928" y="2500"/>
                </a:lnTo>
                <a:cubicBezTo>
                  <a:pt x="390" y="2338"/>
                  <a:pt x="0" y="1852"/>
                  <a:pt x="0" y="1279"/>
                </a:cubicBezTo>
                <a:cubicBezTo>
                  <a:pt x="0" y="572"/>
                  <a:pt x="591" y="0"/>
                  <a:pt x="1321" y="0"/>
                </a:cubicBezTo>
                <a:close/>
              </a:path>
            </a:pathLst>
          </a:custGeom>
          <a:effectLst>
            <a:outerShdw blurRad="63500" sx="102000" sy="102000" algn="ctr" rotWithShape="0">
              <a:prstClr val="black">
                <a:alpha val="28000"/>
              </a:prstClr>
            </a:outerShdw>
          </a:effectLst>
        </p:spPr>
      </p:pic>
      <p:sp>
        <p:nvSpPr>
          <p:cNvPr id="2" name="文本框 1"/>
          <p:cNvSpPr txBox="1"/>
          <p:nvPr>
            <p:custDataLst>
              <p:tags r:id="rId11"/>
            </p:custDataLst>
          </p:nvPr>
        </p:nvSpPr>
        <p:spPr>
          <a:xfrm>
            <a:off x="1862455" y="2738120"/>
            <a:ext cx="1282700" cy="41211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indent="0" algn="ctr">
              <a:lnSpc>
                <a:spcPct val="120000"/>
              </a:lnSpc>
              <a:buNone/>
            </a:pPr>
            <a:r>
              <a:rPr lang="zh-CN" altLang="en-US" sz="1200">
                <a:solidFill>
                  <a:schemeClr val="accent2">
                    <a:lumMod val="50000"/>
                  </a:schemeClr>
                </a:solidFill>
                <a:sym typeface="+mn-ea"/>
              </a:rPr>
              <a:t>青少年</a:t>
            </a:r>
            <a:endParaRPr lang="zh-CN" altLang="en-US" sz="1200">
              <a:solidFill>
                <a:schemeClr val="accent2">
                  <a:lumMod val="50000"/>
                </a:schemeClr>
              </a:solidFill>
              <a:sym typeface="+mn-ea"/>
            </a:endParaRPr>
          </a:p>
        </p:txBody>
      </p:sp>
      <p:sp>
        <p:nvSpPr>
          <p:cNvPr id="39" name="文本框 38"/>
          <p:cNvSpPr txBox="1"/>
          <p:nvPr>
            <p:custDataLst>
              <p:tags r:id="rId12"/>
            </p:custDataLst>
          </p:nvPr>
        </p:nvSpPr>
        <p:spPr>
          <a:xfrm>
            <a:off x="2745105" y="5288280"/>
            <a:ext cx="2178685" cy="3124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20000"/>
              </a:lnSpc>
              <a:buClrTx/>
              <a:buSzTx/>
              <a:buFontTx/>
              <a:buNone/>
            </a:pPr>
            <a:r>
              <a:rPr lang="zh-CN" altLang="en-US" sz="1200">
                <a:solidFill>
                  <a:schemeClr val="accent2">
                    <a:lumMod val="50000"/>
                  </a:schemeClr>
                </a:solidFill>
                <a:sym typeface="+mn-ea"/>
              </a:rPr>
              <a:t>专业学者</a:t>
            </a:r>
            <a:endParaRPr lang="zh-CN" altLang="en-US" sz="1200">
              <a:solidFill>
                <a:schemeClr val="accent2">
                  <a:lumMod val="50000"/>
                </a:schemeClr>
              </a:solidFill>
              <a:sym typeface="+mn-ea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4510678" y="4403207"/>
            <a:ext cx="5989047" cy="1009533"/>
            <a:chOff x="9967" y="2578"/>
            <a:chExt cx="8253" cy="6554"/>
          </a:xfrm>
        </p:grpSpPr>
        <p:sp>
          <p:nvSpPr>
            <p:cNvPr id="41" name="折角形 33"/>
            <p:cNvSpPr/>
            <p:nvPr>
              <p:custDataLst>
                <p:tags r:id="rId13"/>
              </p:custDataLst>
            </p:nvPr>
          </p:nvSpPr>
          <p:spPr>
            <a:xfrm>
              <a:off x="10058" y="2771"/>
              <a:ext cx="8162" cy="6361"/>
            </a:xfrm>
            <a:prstGeom prst="foldedCorner">
              <a:avLst>
                <a:gd name="adj" fmla="val 16445"/>
              </a:avLst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127000" dist="38100" dir="5400000" algn="t" rotWithShape="0">
                <a:schemeClr val="tx1">
                  <a:lumMod val="95000"/>
                  <a:lumOff val="5000"/>
                  <a:alpha val="3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2" name="Title 6"/>
            <p:cNvSpPr txBox="1"/>
            <p:nvPr>
              <p:custDataLst>
                <p:tags r:id="rId14"/>
              </p:custDataLst>
            </p:nvPr>
          </p:nvSpPr>
          <p:spPr>
            <a:xfrm>
              <a:off x="9967" y="2578"/>
              <a:ext cx="7945" cy="5961"/>
            </a:xfrm>
            <a:prstGeom prst="rect">
              <a:avLst/>
            </a:prstGeom>
            <a:noFill/>
            <a:ln w="3175">
              <a:noFill/>
              <a:prstDash val="dash"/>
            </a:ln>
          </p:spPr>
          <p:txBody>
            <a:bodyPr wrap="square" lIns="72000" tIns="0" rIns="72000" bIns="0" anchor="ctr" anchorCtr="0"/>
            <a:lstStyle>
              <a:lvl1pPr algn="l" defTabSz="913765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en-US" sz="2745" b="0" kern="1200" cap="none" spc="-49" baseline="0" dirty="0" smtClean="0">
                  <a:ln w="3175">
                    <a:noFill/>
                  </a:ln>
                  <a:solidFill>
                    <a:schemeClr val="tx1"/>
                  </a:solidFill>
                  <a:effectLst/>
                  <a:latin typeface="+mj-lt"/>
                  <a:ea typeface="+mn-ea"/>
                  <a:cs typeface="Segoe UI" panose="020B0502040204020203" pitchFamily="34" charset="0"/>
                </a:defRPr>
              </a:lvl1pPr>
            </a:lstStyle>
            <a:p>
              <a:pPr marL="285750" indent="393700" algn="l" fontAlgn="auto">
                <a:lnSpc>
                  <a:spcPct val="150000"/>
                </a:lnSpc>
                <a:spcAft>
                  <a:spcPts val="800"/>
                </a:spcAft>
                <a:buClr>
                  <a:schemeClr val="tx1">
                    <a:lumMod val="65000"/>
                    <a:lumOff val="35000"/>
                  </a:schemeClr>
                </a:buClr>
              </a:pPr>
              <a:r>
                <a:rPr lang="zh-CN" altLang="en-US" sz="1200" spc="50">
                  <a:ln w="3175">
                    <a:noFill/>
                    <a:prstDash val="dash"/>
                  </a:ln>
                  <a:latin typeface="Arial" panose="020B0604020202020204" pitchFamily="34" charset="0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吸引对珍珠的历史、文化、艺术和科学价值进行深入研究的人群，本次珍珠临展将会为专业学者提供充满氛围感的交流与探讨平台，</a:t>
              </a:r>
              <a:r>
                <a:rPr lang="zh-CN" altLang="en-US" sz="1400">
                  <a:solidFill>
                    <a:schemeClr val="accent3">
                      <a:lumMod val="75000"/>
                    </a:schemeClr>
                  </a:solidFill>
                  <a:sym typeface="+mn-ea"/>
                </a:rPr>
                <a:t>共同探讨珍珠的培育技术</a:t>
              </a:r>
              <a:r>
                <a:rPr lang="zh-CN" altLang="en-US" sz="1200">
                  <a:sym typeface="+mn-ea"/>
                </a:rPr>
                <a:t>、</a:t>
              </a:r>
              <a:r>
                <a:rPr lang="zh-CN" altLang="en-US" sz="1400">
                  <a:solidFill>
                    <a:schemeClr val="accent3">
                      <a:lumMod val="75000"/>
                    </a:schemeClr>
                  </a:solidFill>
                  <a:sym typeface="+mn-ea"/>
                </a:rPr>
                <a:t>探究珍珠的应用</a:t>
              </a:r>
              <a:r>
                <a:rPr lang="zh-CN" altLang="en-US" sz="1200" spc="50">
                  <a:ln w="3175">
                    <a:noFill/>
                    <a:prstDash val="dash"/>
                  </a:ln>
                  <a:latin typeface="Arial" panose="020B0604020202020204" pitchFamily="34" charset="0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。</a:t>
              </a:r>
              <a:endParaRPr lang="zh-CN" altLang="en-US" sz="1200" spc="50">
                <a:ln w="3175">
                  <a:noFill/>
                  <a:prstDash val="dash"/>
                </a:ln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pic>
        <p:nvPicPr>
          <p:cNvPr id="48" name="图片 47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/>
          <a:srcRect l="6809" r="7880"/>
          <a:stretch>
            <a:fillRect/>
          </a:stretch>
        </p:blipFill>
        <p:spPr>
          <a:xfrm>
            <a:off x="3321050" y="4386580"/>
            <a:ext cx="1027079" cy="9828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369" h="8010">
                <a:moveTo>
                  <a:pt x="4185" y="0"/>
                </a:moveTo>
                <a:cubicBezTo>
                  <a:pt x="6496" y="0"/>
                  <a:pt x="8369" y="1814"/>
                  <a:pt x="8369" y="4052"/>
                </a:cubicBezTo>
                <a:cubicBezTo>
                  <a:pt x="8369" y="5974"/>
                  <a:pt x="6985" y="7584"/>
                  <a:pt x="5130" y="7999"/>
                </a:cubicBezTo>
                <a:lnTo>
                  <a:pt x="5080" y="8010"/>
                </a:lnTo>
                <a:lnTo>
                  <a:pt x="3289" y="8010"/>
                </a:lnTo>
                <a:lnTo>
                  <a:pt x="3239" y="7999"/>
                </a:lnTo>
                <a:cubicBezTo>
                  <a:pt x="1384" y="7584"/>
                  <a:pt x="0" y="5974"/>
                  <a:pt x="0" y="4052"/>
                </a:cubicBezTo>
                <a:cubicBezTo>
                  <a:pt x="0" y="1814"/>
                  <a:pt x="1873" y="0"/>
                  <a:pt x="4185" y="0"/>
                </a:cubicBezTo>
                <a:close/>
              </a:path>
            </a:pathLst>
          </a:custGeom>
        </p:spPr>
      </p:pic>
      <p:cxnSp>
        <p:nvCxnSpPr>
          <p:cNvPr id="10" name="直接连接符 9"/>
          <p:cNvCxnSpPr/>
          <p:nvPr>
            <p:custDataLst>
              <p:tags r:id="rId17"/>
            </p:custDataLst>
          </p:nvPr>
        </p:nvCxnSpPr>
        <p:spPr>
          <a:xfrm>
            <a:off x="0" y="869315"/>
            <a:ext cx="7448550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占位符 2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68300" y="81280"/>
            <a:ext cx="4314190" cy="788035"/>
          </a:xfrm>
          <a:prstGeom prst="rect">
            <a:avLst/>
          </a:prstGeom>
        </p:spPr>
        <p:txBody>
          <a:bodyPr vert="horz" lIns="90000" tIns="46800" rIns="90000" bIns="46800" rtlCol="0">
            <a:no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sz="18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charset="0"/>
              <a:buChar char="Ø"/>
            </a:pPr>
            <a:r>
              <a:rPr lang="zh-CN" altLang="en-US" sz="3200" dirty="0">
                <a:solidFill>
                  <a:schemeClr val="accent3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展示逻辑</a:t>
            </a:r>
            <a:endParaRPr lang="zh-CN" altLang="en-US" sz="3200" dirty="0">
              <a:solidFill>
                <a:schemeClr val="accent3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22325" y="1072515"/>
            <a:ext cx="10341610" cy="19989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457200" fontAlgn="auto">
              <a:lnSpc>
                <a:spcPct val="200000"/>
              </a:lnSpc>
            </a:pPr>
            <a:r>
              <a:rPr lang="zh-CN" altLang="en-US" sz="1600">
                <a:latin typeface="+mn-ea"/>
              </a:rPr>
              <a:t>展览以珍珠的珍贵</a:t>
            </a:r>
            <a:r>
              <a:rPr lang="en-US" altLang="zh-CN" sz="1600">
                <a:latin typeface="+mn-ea"/>
              </a:rPr>
              <a:t>—</a:t>
            </a:r>
            <a:r>
              <a:rPr lang="zh-CN" altLang="en-US" sz="1600">
                <a:latin typeface="+mn-ea"/>
              </a:rPr>
              <a:t>人工养殖培育珍珠</a:t>
            </a:r>
            <a:r>
              <a:rPr lang="en-US" altLang="zh-CN" sz="1600">
                <a:latin typeface="+mn-ea"/>
              </a:rPr>
              <a:t>—</a:t>
            </a:r>
            <a:r>
              <a:rPr lang="zh-CN" altLang="en-US" sz="1600">
                <a:latin typeface="+mn-ea"/>
              </a:rPr>
              <a:t>高品质珍珠的鉴别与鉴赏</a:t>
            </a:r>
            <a:r>
              <a:rPr lang="en-US" altLang="zh-CN" sz="1600">
                <a:latin typeface="+mn-ea"/>
                <a:sym typeface="+mn-ea"/>
              </a:rPr>
              <a:t>—</a:t>
            </a:r>
            <a:r>
              <a:rPr lang="zh-CN" altLang="en-US" sz="1600">
                <a:latin typeface="+mn-ea"/>
              </a:rPr>
              <a:t>珍珠成分的探究和应用</a:t>
            </a:r>
            <a:r>
              <a:rPr lang="en-US" altLang="zh-CN" sz="1600">
                <a:latin typeface="+mn-ea"/>
              </a:rPr>
              <a:t>—</a:t>
            </a:r>
            <a:r>
              <a:rPr lang="zh-CN" altLang="en-US" sz="1600">
                <a:latin typeface="+mn-ea"/>
              </a:rPr>
              <a:t>文创产品活动体</a:t>
            </a:r>
            <a:r>
              <a:rPr lang="en-US" altLang="zh-CN" sz="1600">
                <a:latin typeface="+mn-ea"/>
                <a:sym typeface="+mn-ea"/>
              </a:rPr>
              <a:t>—</a:t>
            </a:r>
            <a:r>
              <a:rPr lang="zh-CN" altLang="en-US" sz="1600">
                <a:latin typeface="+mn-ea"/>
                <a:sym typeface="+mn-ea"/>
              </a:rPr>
              <a:t>珍珠未来发展为线索，</a:t>
            </a:r>
            <a:r>
              <a:rPr lang="zh-CN" altLang="en-US" sz="1600">
                <a:latin typeface="+mn-ea"/>
              </a:rPr>
              <a:t>从宏观与微观两个角度，运用现代的科技手段，结合了</a:t>
            </a:r>
            <a:r>
              <a:rPr lang="zh-CN" altLang="en-US" sz="1600" b="1">
                <a:latin typeface="+mn-ea"/>
              </a:rPr>
              <a:t>媒体互动</a:t>
            </a:r>
            <a:r>
              <a:rPr lang="zh-CN" altLang="en-US" sz="1600">
                <a:latin typeface="+mn-ea"/>
              </a:rPr>
              <a:t>、</a:t>
            </a:r>
            <a:r>
              <a:rPr lang="zh-CN" altLang="en-US" sz="1600" b="1">
                <a:latin typeface="+mn-ea"/>
              </a:rPr>
              <a:t>模型</a:t>
            </a:r>
            <a:r>
              <a:rPr lang="zh-CN" altLang="en-US" sz="1600">
                <a:latin typeface="+mn-ea"/>
              </a:rPr>
              <a:t>、</a:t>
            </a:r>
            <a:r>
              <a:rPr lang="zh-CN" altLang="en-US" sz="1600" b="1">
                <a:latin typeface="+mn-ea"/>
              </a:rPr>
              <a:t>造景</a:t>
            </a:r>
            <a:r>
              <a:rPr lang="zh-CN" altLang="en-US" sz="1600">
                <a:latin typeface="+mn-ea"/>
              </a:rPr>
              <a:t>、</a:t>
            </a:r>
            <a:r>
              <a:rPr lang="zh-CN" altLang="en-US" sz="1600" b="1">
                <a:latin typeface="+mn-ea"/>
              </a:rPr>
              <a:t>图文</a:t>
            </a:r>
            <a:r>
              <a:rPr lang="zh-CN" altLang="en-US" sz="1600">
                <a:latin typeface="+mn-ea"/>
              </a:rPr>
              <a:t>等多种展示形式，让观众近距离观察珍珠，激发观众的好奇心，带动观众的探究热情。</a:t>
            </a:r>
            <a:endParaRPr lang="zh-CN" altLang="en-US" sz="1600">
              <a:latin typeface="+mn-ea"/>
            </a:endParaRPr>
          </a:p>
        </p:txBody>
      </p:sp>
      <p:cxnSp>
        <p:nvCxnSpPr>
          <p:cNvPr id="4" name="直接连接符 3"/>
          <p:cNvCxnSpPr/>
          <p:nvPr>
            <p:custDataLst>
              <p:tags r:id="rId2"/>
            </p:custDataLst>
          </p:nvPr>
        </p:nvCxnSpPr>
        <p:spPr>
          <a:xfrm>
            <a:off x="0" y="869315"/>
            <a:ext cx="7448550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pSp>
        <p:nvGrpSpPr>
          <p:cNvPr id="59" name="组合 58"/>
          <p:cNvGrpSpPr/>
          <p:nvPr/>
        </p:nvGrpSpPr>
        <p:grpSpPr>
          <a:xfrm>
            <a:off x="922020" y="3325495"/>
            <a:ext cx="10097770" cy="2697480"/>
            <a:chOff x="1452" y="5237"/>
            <a:chExt cx="15902" cy="4248"/>
          </a:xfrm>
        </p:grpSpPr>
        <p:sp>
          <p:nvSpPr>
            <p:cNvPr id="58" name="矩形 57"/>
            <p:cNvSpPr/>
            <p:nvPr/>
          </p:nvSpPr>
          <p:spPr>
            <a:xfrm>
              <a:off x="2693" y="5563"/>
              <a:ext cx="13410" cy="3570"/>
            </a:xfrm>
            <a:prstGeom prst="rect">
              <a:avLst/>
            </a:prstGeom>
            <a:noFill/>
            <a:ln w="25400" cmpd="sng">
              <a:solidFill>
                <a:srgbClr val="B49759"/>
              </a:solidFill>
              <a:prstDash val="lgDash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cxnSp>
          <p:nvCxnSpPr>
            <p:cNvPr id="56" name="直接连接符 55"/>
            <p:cNvCxnSpPr>
              <a:stCxn id="10" idx="3"/>
              <a:endCxn id="53" idx="3"/>
            </p:cNvCxnSpPr>
            <p:nvPr>
              <p:custDataLst>
                <p:tags r:id="rId3"/>
              </p:custDataLst>
            </p:nvPr>
          </p:nvCxnSpPr>
          <p:spPr>
            <a:xfrm>
              <a:off x="3921" y="7252"/>
              <a:ext cx="13085" cy="13"/>
            </a:xfrm>
            <a:prstGeom prst="line">
              <a:avLst/>
            </a:prstGeom>
            <a:ln w="28575" cmpd="sng">
              <a:solidFill>
                <a:schemeClr val="accent2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9" name="矩形 8"/>
            <p:cNvSpPr/>
            <p:nvPr>
              <p:custDataLst>
                <p:tags r:id="rId4"/>
              </p:custDataLst>
            </p:nvPr>
          </p:nvSpPr>
          <p:spPr>
            <a:xfrm>
              <a:off x="1452" y="5237"/>
              <a:ext cx="2469" cy="67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/>
                <a:t>展示内容</a:t>
              </a:r>
              <a:endParaRPr lang="zh-CN" altLang="en-US"/>
            </a:p>
          </p:txBody>
        </p:sp>
        <p:sp>
          <p:nvSpPr>
            <p:cNvPr id="10" name="矩形 9"/>
            <p:cNvSpPr/>
            <p:nvPr>
              <p:custDataLst>
                <p:tags r:id="rId5"/>
              </p:custDataLst>
            </p:nvPr>
          </p:nvSpPr>
          <p:spPr>
            <a:xfrm>
              <a:off x="1452" y="6917"/>
              <a:ext cx="2469" cy="67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/>
                <a:t>展示比例</a:t>
              </a:r>
              <a:endParaRPr lang="en-US" altLang="zh-CN"/>
            </a:p>
          </p:txBody>
        </p:sp>
        <p:sp>
          <p:nvSpPr>
            <p:cNvPr id="11" name="矩形 10"/>
            <p:cNvSpPr/>
            <p:nvPr>
              <p:custDataLst>
                <p:tags r:id="rId6"/>
              </p:custDataLst>
            </p:nvPr>
          </p:nvSpPr>
          <p:spPr>
            <a:xfrm>
              <a:off x="1452" y="8803"/>
              <a:ext cx="2469" cy="67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/>
                <a:t>展示逻辑</a:t>
              </a:r>
              <a:endParaRPr lang="en-US" altLang="zh-CN"/>
            </a:p>
          </p:txBody>
        </p:sp>
        <p:sp>
          <p:nvSpPr>
            <p:cNvPr id="18" name="文本框 17"/>
            <p:cNvSpPr txBox="1"/>
            <p:nvPr>
              <p:custDataLst>
                <p:tags r:id="rId7"/>
              </p:custDataLst>
            </p:nvPr>
          </p:nvSpPr>
          <p:spPr>
            <a:xfrm>
              <a:off x="4826" y="5257"/>
              <a:ext cx="2614" cy="531"/>
            </a:xfrm>
            <a:prstGeom prst="rect">
              <a:avLst/>
            </a:prstGeom>
            <a:solidFill>
              <a:schemeClr val="bg1"/>
            </a:solidFill>
            <a:ln w="28575" cmpd="dbl">
              <a:solidFill>
                <a:schemeClr val="accent3">
                  <a:lumMod val="50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史河寻珠</a:t>
              </a:r>
              <a:endParaRPr lang="en-US" altLang="zh-CN" sz="1600" b="1">
                <a:solidFill>
                  <a:schemeClr val="accent2">
                    <a:lumMod val="60000"/>
                    <a:lumOff val="40000"/>
                  </a:schemeClr>
                </a:solidFill>
                <a:latin typeface="+mj-ea"/>
                <a:ea typeface="+mj-ea"/>
                <a:cs typeface="+mj-ea"/>
              </a:endParaRPr>
            </a:p>
          </p:txBody>
        </p:sp>
        <p:sp>
          <p:nvSpPr>
            <p:cNvPr id="21" name="文本框 20"/>
            <p:cNvSpPr txBox="1"/>
            <p:nvPr>
              <p:custDataLst>
                <p:tags r:id="rId8"/>
              </p:custDataLst>
            </p:nvPr>
          </p:nvSpPr>
          <p:spPr>
            <a:xfrm>
              <a:off x="8105" y="5257"/>
              <a:ext cx="2743" cy="531"/>
            </a:xfrm>
            <a:prstGeom prst="rect">
              <a:avLst/>
            </a:prstGeom>
            <a:solidFill>
              <a:schemeClr val="bg1"/>
            </a:solidFill>
            <a:ln w="28575" cmpd="dbl">
              <a:solidFill>
                <a:schemeClr val="accent3">
                  <a:lumMod val="50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>
                <a:buClrTx/>
                <a:buSzTx/>
                <a:buFontTx/>
              </a:pPr>
              <a:r>
                <a:rPr lang="zh-CN" altLang="en-US" sz="1600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贝藏珠玑</a:t>
              </a:r>
              <a:endParaRPr lang="zh-CN" altLang="en-US" sz="1600" b="1">
                <a:solidFill>
                  <a:srgbClr val="F18D4B"/>
                </a:solidFill>
              </a:endParaRPr>
            </a:p>
          </p:txBody>
        </p:sp>
        <p:sp>
          <p:nvSpPr>
            <p:cNvPr id="23" name="文本框 22"/>
            <p:cNvSpPr txBox="1"/>
            <p:nvPr>
              <p:custDataLst>
                <p:tags r:id="rId9"/>
              </p:custDataLst>
            </p:nvPr>
          </p:nvSpPr>
          <p:spPr>
            <a:xfrm>
              <a:off x="11513" y="5274"/>
              <a:ext cx="2639" cy="531"/>
            </a:xfrm>
            <a:prstGeom prst="rect">
              <a:avLst/>
            </a:prstGeom>
            <a:solidFill>
              <a:schemeClr val="bg1"/>
            </a:solidFill>
            <a:ln w="28575" cmpd="dbl">
              <a:solidFill>
                <a:schemeClr val="accent3">
                  <a:lumMod val="50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慧眼识珠</a:t>
              </a:r>
              <a:endParaRPr lang="zh-CN" altLang="en-US" sz="1600" b="1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sp>
          <p:nvSpPr>
            <p:cNvPr id="40" name="矩形 39"/>
            <p:cNvSpPr/>
            <p:nvPr>
              <p:custDataLst>
                <p:tags r:id="rId10"/>
              </p:custDataLst>
            </p:nvPr>
          </p:nvSpPr>
          <p:spPr>
            <a:xfrm>
              <a:off x="4977" y="8657"/>
              <a:ext cx="2312" cy="817"/>
            </a:xfrm>
            <a:prstGeom prst="rect">
              <a:avLst/>
            </a:prstGeom>
            <a:solidFill>
              <a:schemeClr val="bg1"/>
            </a:solidFill>
            <a:ln w="28575" cmpd="sng">
              <a:solidFill>
                <a:schemeClr val="accent3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>
                  <a:solidFill>
                    <a:schemeClr val="tx1"/>
                  </a:solidFill>
                </a:rPr>
                <a:t>古今珍珠珍贵性</a:t>
              </a:r>
              <a:endParaRPr lang="zh-CN" altLang="en-US" sz="1200">
                <a:solidFill>
                  <a:schemeClr val="tx1"/>
                </a:solidFill>
              </a:endParaRPr>
            </a:p>
          </p:txBody>
        </p:sp>
        <p:sp>
          <p:nvSpPr>
            <p:cNvPr id="42" name="矩形 41"/>
            <p:cNvSpPr/>
            <p:nvPr>
              <p:custDataLst>
                <p:tags r:id="rId11"/>
              </p:custDataLst>
            </p:nvPr>
          </p:nvSpPr>
          <p:spPr>
            <a:xfrm>
              <a:off x="8269" y="8645"/>
              <a:ext cx="2312" cy="828"/>
            </a:xfrm>
            <a:prstGeom prst="rect">
              <a:avLst/>
            </a:prstGeom>
            <a:solidFill>
              <a:schemeClr val="bg1"/>
            </a:solidFill>
            <a:ln w="28575" cmpd="sng">
              <a:solidFill>
                <a:schemeClr val="accent3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>
                  <a:solidFill>
                    <a:schemeClr val="tx1"/>
                  </a:solidFill>
                </a:rPr>
                <a:t>人工养殖技术突破</a:t>
              </a:r>
              <a:endParaRPr lang="zh-CN" altLang="en-US" sz="1200">
                <a:solidFill>
                  <a:schemeClr val="tx1"/>
                </a:solidFill>
              </a:endParaRPr>
            </a:p>
          </p:txBody>
        </p:sp>
        <p:sp>
          <p:nvSpPr>
            <p:cNvPr id="6" name="文本框 5"/>
            <p:cNvSpPr txBox="1"/>
            <p:nvPr>
              <p:custDataLst>
                <p:tags r:id="rId12"/>
              </p:custDataLst>
            </p:nvPr>
          </p:nvSpPr>
          <p:spPr>
            <a:xfrm>
              <a:off x="14792" y="5274"/>
              <a:ext cx="2563" cy="531"/>
            </a:xfrm>
            <a:prstGeom prst="rect">
              <a:avLst/>
            </a:prstGeom>
            <a:solidFill>
              <a:schemeClr val="bg1"/>
            </a:solidFill>
            <a:ln w="28575" cmpd="dbl">
              <a:solidFill>
                <a:schemeClr val="accent3">
                  <a:lumMod val="50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p>
              <a:pPr algn="ctr"/>
              <a:r>
                <a:rPr lang="zh-CN" altLang="en-US" sz="1600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掌上明珠</a:t>
              </a:r>
              <a:endParaRPr lang="zh-CN" altLang="en-US" sz="1600" b="1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sp>
          <p:nvSpPr>
            <p:cNvPr id="39" name="矩形 38"/>
            <p:cNvSpPr/>
            <p:nvPr>
              <p:custDataLst>
                <p:tags r:id="rId13"/>
              </p:custDataLst>
            </p:nvPr>
          </p:nvSpPr>
          <p:spPr>
            <a:xfrm>
              <a:off x="11693" y="8657"/>
              <a:ext cx="2312" cy="828"/>
            </a:xfrm>
            <a:prstGeom prst="rect">
              <a:avLst/>
            </a:prstGeom>
            <a:solidFill>
              <a:schemeClr val="bg1"/>
            </a:solidFill>
            <a:ln w="28575" cmpd="sng">
              <a:solidFill>
                <a:schemeClr val="accent3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1200">
                  <a:solidFill>
                    <a:schemeClr val="tx1"/>
                  </a:solidFill>
                </a:rPr>
                <a:t>珍珠的鉴别与应用</a:t>
              </a:r>
              <a:endParaRPr lang="zh-CN" altLang="en-US" sz="1200">
                <a:solidFill>
                  <a:schemeClr val="tx1"/>
                </a:solidFill>
              </a:endParaRPr>
            </a:p>
          </p:txBody>
        </p:sp>
        <p:sp>
          <p:nvSpPr>
            <p:cNvPr id="48" name="矩形 47"/>
            <p:cNvSpPr/>
            <p:nvPr>
              <p:custDataLst>
                <p:tags r:id="rId14"/>
              </p:custDataLst>
            </p:nvPr>
          </p:nvSpPr>
          <p:spPr>
            <a:xfrm>
              <a:off x="14918" y="8657"/>
              <a:ext cx="2312" cy="828"/>
            </a:xfrm>
            <a:prstGeom prst="rect">
              <a:avLst/>
            </a:prstGeom>
            <a:solidFill>
              <a:schemeClr val="bg1"/>
            </a:solidFill>
            <a:ln w="28575" cmpd="sng">
              <a:solidFill>
                <a:schemeClr val="accent3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1200">
                  <a:solidFill>
                    <a:schemeClr val="tx1"/>
                  </a:solidFill>
                </a:rPr>
                <a:t>互动</a:t>
              </a:r>
              <a:r>
                <a:rPr lang="zh-CN" altLang="en-US" sz="1200">
                  <a:solidFill>
                    <a:schemeClr val="tx1"/>
                  </a:solidFill>
                </a:rPr>
                <a:t>活动文化赋能</a:t>
              </a:r>
              <a:endParaRPr lang="zh-CN" altLang="en-US" sz="1200">
                <a:solidFill>
                  <a:schemeClr val="tx1"/>
                </a:solidFill>
              </a:endParaRPr>
            </a:p>
          </p:txBody>
        </p:sp>
        <p:sp>
          <p:nvSpPr>
            <p:cNvPr id="49" name="矩形 48"/>
            <p:cNvSpPr/>
            <p:nvPr>
              <p:custDataLst>
                <p:tags r:id="rId15"/>
              </p:custDataLst>
            </p:nvPr>
          </p:nvSpPr>
          <p:spPr>
            <a:xfrm>
              <a:off x="5202" y="6977"/>
              <a:ext cx="1863" cy="560"/>
            </a:xfrm>
            <a:prstGeom prst="rect">
              <a:avLst/>
            </a:prstGeom>
            <a:solidFill>
              <a:schemeClr val="bg1"/>
            </a:solidFill>
            <a:ln w="28575" cmpd="sng">
              <a:solidFill>
                <a:schemeClr val="accent2">
                  <a:lumMod val="60000"/>
                  <a:lumOff val="40000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 sz="1200">
                  <a:solidFill>
                    <a:schemeClr val="tx1"/>
                  </a:solidFill>
                </a:rPr>
                <a:t>13%</a:t>
              </a:r>
              <a:endParaRPr lang="en-US" altLang="zh-CN" sz="1200">
                <a:solidFill>
                  <a:schemeClr val="tx1"/>
                </a:solidFill>
              </a:endParaRPr>
            </a:p>
          </p:txBody>
        </p:sp>
        <p:sp>
          <p:nvSpPr>
            <p:cNvPr id="51" name="矩形 50"/>
            <p:cNvSpPr/>
            <p:nvPr>
              <p:custDataLst>
                <p:tags r:id="rId16"/>
              </p:custDataLst>
            </p:nvPr>
          </p:nvSpPr>
          <p:spPr>
            <a:xfrm>
              <a:off x="8506" y="6971"/>
              <a:ext cx="1863" cy="560"/>
            </a:xfrm>
            <a:prstGeom prst="rect">
              <a:avLst/>
            </a:prstGeom>
            <a:solidFill>
              <a:schemeClr val="bg1"/>
            </a:solidFill>
            <a:ln w="28575" cmpd="sng">
              <a:solidFill>
                <a:schemeClr val="accent2">
                  <a:lumMod val="60000"/>
                  <a:lumOff val="40000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 sz="1200">
                  <a:solidFill>
                    <a:schemeClr val="tx1"/>
                  </a:solidFill>
                </a:rPr>
                <a:t>35%</a:t>
              </a:r>
              <a:endParaRPr lang="en-US" altLang="zh-CN" sz="1200">
                <a:solidFill>
                  <a:schemeClr val="tx1"/>
                </a:solidFill>
              </a:endParaRPr>
            </a:p>
          </p:txBody>
        </p:sp>
        <p:sp>
          <p:nvSpPr>
            <p:cNvPr id="52" name="矩形 51"/>
            <p:cNvSpPr/>
            <p:nvPr>
              <p:custDataLst>
                <p:tags r:id="rId17"/>
              </p:custDataLst>
            </p:nvPr>
          </p:nvSpPr>
          <p:spPr>
            <a:xfrm>
              <a:off x="11969" y="6985"/>
              <a:ext cx="1863" cy="560"/>
            </a:xfrm>
            <a:prstGeom prst="rect">
              <a:avLst/>
            </a:prstGeom>
            <a:solidFill>
              <a:schemeClr val="bg1"/>
            </a:solidFill>
            <a:ln w="28575" cmpd="sng">
              <a:solidFill>
                <a:schemeClr val="accent2">
                  <a:lumMod val="60000"/>
                  <a:lumOff val="40000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 sz="1200">
                  <a:solidFill>
                    <a:schemeClr val="tx1"/>
                  </a:solidFill>
                </a:rPr>
                <a:t>37%</a:t>
              </a:r>
              <a:endParaRPr lang="en-US" altLang="zh-CN" sz="1200">
                <a:solidFill>
                  <a:schemeClr val="tx1"/>
                </a:solidFill>
              </a:endParaRPr>
            </a:p>
          </p:txBody>
        </p:sp>
        <p:sp>
          <p:nvSpPr>
            <p:cNvPr id="53" name="矩形 52"/>
            <p:cNvSpPr/>
            <p:nvPr>
              <p:custDataLst>
                <p:tags r:id="rId18"/>
              </p:custDataLst>
            </p:nvPr>
          </p:nvSpPr>
          <p:spPr>
            <a:xfrm>
              <a:off x="15143" y="6985"/>
              <a:ext cx="1863" cy="560"/>
            </a:xfrm>
            <a:prstGeom prst="rect">
              <a:avLst/>
            </a:prstGeom>
            <a:solidFill>
              <a:schemeClr val="bg1"/>
            </a:solidFill>
            <a:ln w="28575" cmpd="sng">
              <a:solidFill>
                <a:schemeClr val="accent2">
                  <a:lumMod val="60000"/>
                  <a:lumOff val="40000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 sz="1200">
                  <a:solidFill>
                    <a:schemeClr val="tx1"/>
                  </a:solidFill>
                </a:rPr>
                <a:t>15%</a:t>
              </a:r>
              <a:endParaRPr lang="en-US" altLang="zh-CN" sz="1200">
                <a:solidFill>
                  <a:schemeClr val="tx1"/>
                </a:solidFill>
              </a:endParaRPr>
            </a:p>
          </p:txBody>
        </p:sp>
      </p:grpSp>
    </p:spTree>
    <p:custDataLst>
      <p:tags r:id="rId19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804150" y="2167255"/>
            <a:ext cx="4032250" cy="428244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342900" lvl="0" indent="-342900" algn="l" defTabSz="457200">
              <a:lnSpc>
                <a:spcPct val="150000"/>
              </a:lnSpc>
              <a:spcAft>
                <a:spcPts val="2500"/>
              </a:spcAft>
              <a:buClr>
                <a:srgbClr val="000000"/>
              </a:buClr>
              <a:buSzPct val="70000"/>
              <a:buFont typeface="Wingdings" panose="05000000000000000000" charset="0"/>
              <a:buChar char="l"/>
            </a:pPr>
            <a:r>
              <a:rPr lang="zh-CN" altLang="en-US" sz="2000">
                <a:solidFill>
                  <a:schemeClr val="accent3">
                    <a:lumMod val="50000"/>
                  </a:schemeClr>
                </a:solidFill>
                <a:sym typeface="+mn-ea"/>
              </a:rPr>
              <a:t>展示珍珠的历史</a:t>
            </a:r>
            <a:r>
              <a:rPr lang="zh-CN" altLang="en-US" sz="2000">
                <a:solidFill>
                  <a:schemeClr val="accent3">
                    <a:lumMod val="50000"/>
                  </a:schemeClr>
                </a:solidFill>
                <a:sym typeface="+mn-ea"/>
              </a:rPr>
              <a:t>价值 </a:t>
            </a:r>
            <a:endParaRPr lang="zh-CN" altLang="en-US" sz="2000">
              <a:solidFill>
                <a:schemeClr val="accent3">
                  <a:lumMod val="50000"/>
                </a:schemeClr>
              </a:solidFill>
              <a:sym typeface="+mn-ea"/>
            </a:endParaRPr>
          </a:p>
          <a:p>
            <a:pPr marL="342900" lvl="0" indent="-342900" algn="l" defTabSz="457200" fontAlgn="auto">
              <a:lnSpc>
                <a:spcPct val="150000"/>
              </a:lnSpc>
              <a:spcAft>
                <a:spcPts val="2500"/>
              </a:spcAft>
              <a:buClr>
                <a:srgbClr val="000000"/>
              </a:buClr>
              <a:buSzPct val="70000"/>
              <a:buFont typeface="Wingdings" panose="05000000000000000000" charset="0"/>
              <a:buChar char="l"/>
            </a:pPr>
            <a:r>
              <a:rPr lang="zh-CN" altLang="en-US" sz="2000">
                <a:solidFill>
                  <a:schemeClr val="accent3">
                    <a:lumMod val="50000"/>
                  </a:schemeClr>
                </a:solidFill>
                <a:sym typeface="+mn-ea"/>
              </a:rPr>
              <a:t>了解珍珠形成原理和现代养殖技术中的科技创新成果</a:t>
            </a:r>
            <a:endParaRPr lang="zh-CN" altLang="en-US" sz="2000">
              <a:solidFill>
                <a:schemeClr val="accent3">
                  <a:lumMod val="50000"/>
                </a:schemeClr>
              </a:solidFill>
              <a:sym typeface="+mn-ea"/>
            </a:endParaRPr>
          </a:p>
          <a:p>
            <a:pPr marL="342900" lvl="0" indent="-342900" algn="l" defTabSz="457200" fontAlgn="auto">
              <a:lnSpc>
                <a:spcPct val="150000"/>
              </a:lnSpc>
              <a:spcAft>
                <a:spcPts val="2500"/>
              </a:spcAft>
              <a:buClr>
                <a:srgbClr val="000000"/>
              </a:buClr>
              <a:buSzPct val="70000"/>
              <a:buFont typeface="Wingdings" panose="05000000000000000000" charset="0"/>
              <a:buChar char="l"/>
            </a:pPr>
            <a:r>
              <a:rPr lang="zh-CN" altLang="en-US" sz="2000">
                <a:solidFill>
                  <a:schemeClr val="accent3">
                    <a:lumMod val="50000"/>
                  </a:schemeClr>
                </a:solidFill>
                <a:sym typeface="+mn-ea"/>
              </a:rPr>
              <a:t>学习珍珠鉴别和加工工艺</a:t>
            </a:r>
            <a:r>
              <a:rPr lang="zh-CN" altLang="en-US" sz="2000">
                <a:solidFill>
                  <a:schemeClr val="accent3">
                    <a:lumMod val="50000"/>
                  </a:schemeClr>
                </a:solidFill>
                <a:sym typeface="+mn-ea"/>
              </a:rPr>
              <a:t>知识</a:t>
            </a:r>
            <a:endParaRPr lang="zh-CN" altLang="en-US" sz="2000">
              <a:solidFill>
                <a:schemeClr val="accent3">
                  <a:lumMod val="50000"/>
                </a:schemeClr>
              </a:solidFill>
              <a:sym typeface="+mn-ea"/>
            </a:endParaRPr>
          </a:p>
          <a:p>
            <a:pPr marL="342900" lvl="0" indent="-342900" algn="l" defTabSz="457200" fontAlgn="auto">
              <a:lnSpc>
                <a:spcPct val="150000"/>
              </a:lnSpc>
              <a:spcAft>
                <a:spcPts val="2500"/>
              </a:spcAft>
              <a:buClr>
                <a:srgbClr val="000000"/>
              </a:buClr>
              <a:buSzPct val="70000"/>
              <a:buFont typeface="Wingdings" panose="05000000000000000000" charset="0"/>
              <a:buChar char="l"/>
            </a:pPr>
            <a:r>
              <a:rPr lang="zh-CN" altLang="en-US" sz="2000">
                <a:solidFill>
                  <a:schemeClr val="accent3">
                    <a:lumMod val="50000"/>
                  </a:schemeClr>
                </a:solidFill>
                <a:sym typeface="+mn-ea"/>
              </a:rPr>
              <a:t>挖掘珍珠产业的新质生产力</a:t>
            </a:r>
            <a:endParaRPr lang="zh-CN" altLang="en-US" sz="2400" b="1">
              <a:solidFill>
                <a:schemeClr val="accent3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7" name="文本占位符 2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68300" y="81280"/>
            <a:ext cx="4314190" cy="788035"/>
          </a:xfrm>
          <a:prstGeom prst="rect">
            <a:avLst/>
          </a:prstGeom>
        </p:spPr>
        <p:txBody>
          <a:bodyPr vert="horz" lIns="90000" tIns="46800" rIns="90000" bIns="46800" rtlCol="0">
            <a:no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sz="18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charset="0"/>
              <a:buChar char="Ø"/>
            </a:pPr>
            <a:r>
              <a:rPr lang="zh-CN" altLang="en-US" sz="3200" dirty="0">
                <a:solidFill>
                  <a:schemeClr val="accent3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建设目标</a:t>
            </a:r>
            <a:endParaRPr lang="en-US" altLang="zh-CN" sz="3200" dirty="0">
              <a:solidFill>
                <a:schemeClr val="accent3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5" name="直接连接符 4"/>
          <p:cNvCxnSpPr/>
          <p:nvPr>
            <p:custDataLst>
              <p:tags r:id="rId2"/>
            </p:custDataLst>
          </p:nvPr>
        </p:nvCxnSpPr>
        <p:spPr>
          <a:xfrm>
            <a:off x="0" y="869315"/>
            <a:ext cx="7448550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7804150" y="1252855"/>
            <a:ext cx="395287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vl="0" algn="l" defTabSz="457200">
              <a:buClr>
                <a:srgbClr val="000000"/>
              </a:buClr>
              <a:buSzPct val="70000"/>
              <a:buFontTx/>
            </a:pPr>
            <a:r>
              <a:rPr lang="zh-CN" altLang="en-US" sz="2400" b="1">
                <a:solidFill>
                  <a:schemeClr val="accent3">
                    <a:lumMod val="75000"/>
                  </a:schemeClr>
                </a:solidFill>
                <a:sym typeface="+mn-ea"/>
              </a:rPr>
              <a:t>珍珠创新科普展示</a:t>
            </a:r>
            <a:r>
              <a:rPr lang="zh-CN" altLang="en-US" sz="2400" b="1">
                <a:solidFill>
                  <a:schemeClr val="accent3">
                    <a:lumMod val="75000"/>
                  </a:schemeClr>
                </a:solidFill>
                <a:sym typeface="+mn-ea"/>
              </a:rPr>
              <a:t>教育</a:t>
            </a:r>
            <a:endParaRPr lang="zh-CN" altLang="en-US" sz="2400" b="1">
              <a:solidFill>
                <a:schemeClr val="accent3">
                  <a:lumMod val="75000"/>
                </a:schemeClr>
              </a:solidFill>
              <a:sym typeface="+mn-ea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7448550" y="1252855"/>
            <a:ext cx="125730" cy="5196205"/>
            <a:chOff x="12005" y="1800"/>
            <a:chExt cx="198" cy="8116"/>
          </a:xfrm>
        </p:grpSpPr>
        <p:sp>
          <p:nvSpPr>
            <p:cNvPr id="13" name="矩形 12"/>
            <p:cNvSpPr/>
            <p:nvPr>
              <p:custDataLst>
                <p:tags r:id="rId3"/>
              </p:custDataLst>
            </p:nvPr>
          </p:nvSpPr>
          <p:spPr>
            <a:xfrm>
              <a:off x="12005" y="1992"/>
              <a:ext cx="198" cy="120"/>
            </a:xfrm>
            <a:prstGeom prst="rect">
              <a:avLst/>
            </a:prstGeom>
            <a:solidFill>
              <a:srgbClr val="795D0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15" name="矩形 14"/>
            <p:cNvSpPr/>
            <p:nvPr>
              <p:custDataLst>
                <p:tags r:id="rId4"/>
              </p:custDataLst>
            </p:nvPr>
          </p:nvSpPr>
          <p:spPr>
            <a:xfrm>
              <a:off x="12005" y="2184"/>
              <a:ext cx="198" cy="120"/>
            </a:xfrm>
            <a:prstGeom prst="rect">
              <a:avLst/>
            </a:prstGeom>
            <a:solidFill>
              <a:srgbClr val="B58B0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16" name="矩形 15"/>
            <p:cNvSpPr/>
            <p:nvPr>
              <p:custDataLst>
                <p:tags r:id="rId5"/>
              </p:custDataLst>
            </p:nvPr>
          </p:nvSpPr>
          <p:spPr>
            <a:xfrm>
              <a:off x="12005" y="2256"/>
              <a:ext cx="198" cy="7661"/>
            </a:xfrm>
            <a:prstGeom prst="rect">
              <a:avLst/>
            </a:prstGeom>
            <a:gradFill>
              <a:gsLst>
                <a:gs pos="0">
                  <a:schemeClr val="bg1"/>
                </a:gs>
                <a:gs pos="100000">
                  <a:srgbClr val="B49759">
                    <a:alpha val="61000"/>
                  </a:srgbClr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olidFill>
                  <a:schemeClr val="accent3">
                    <a:lumMod val="75000"/>
                  </a:schemeClr>
                </a:solidFill>
                <a:sym typeface="+mn-ea"/>
              </a:endParaRPr>
            </a:p>
          </p:txBody>
        </p:sp>
        <p:sp>
          <p:nvSpPr>
            <p:cNvPr id="20" name="矩形 19"/>
            <p:cNvSpPr/>
            <p:nvPr>
              <p:custDataLst>
                <p:tags r:id="rId6"/>
              </p:custDataLst>
            </p:nvPr>
          </p:nvSpPr>
          <p:spPr>
            <a:xfrm>
              <a:off x="12005" y="1800"/>
              <a:ext cx="198" cy="120"/>
            </a:xfrm>
            <a:prstGeom prst="rect">
              <a:avLst/>
            </a:prstGeom>
            <a:solidFill>
              <a:srgbClr val="795D0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22" name="矩形 21"/>
            <p:cNvSpPr/>
            <p:nvPr>
              <p:custDataLst>
                <p:tags r:id="rId7"/>
              </p:custDataLst>
            </p:nvPr>
          </p:nvSpPr>
          <p:spPr>
            <a:xfrm>
              <a:off x="12005" y="1992"/>
              <a:ext cx="198" cy="120"/>
            </a:xfrm>
            <a:prstGeom prst="rect">
              <a:avLst/>
            </a:prstGeom>
            <a:solidFill>
              <a:srgbClr val="B58B0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0670" y="979805"/>
            <a:ext cx="3650615" cy="512889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57015" y="979805"/>
            <a:ext cx="3168650" cy="256286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57015" y="3967480"/>
            <a:ext cx="3174365" cy="2029460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dc15db9bc471b5a30f76e34c493d593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alphaModFix amt="48000"/>
          </a:blip>
          <a:srcRect l="8189" r="30347" b="4720"/>
          <a:stretch>
            <a:fillRect/>
          </a:stretch>
        </p:blipFill>
        <p:spPr>
          <a:xfrm flipH="1">
            <a:off x="-17145" y="0"/>
            <a:ext cx="6523284" cy="685546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273" h="10796">
                <a:moveTo>
                  <a:pt x="6597" y="0"/>
                </a:moveTo>
                <a:lnTo>
                  <a:pt x="10273" y="0"/>
                </a:lnTo>
                <a:lnTo>
                  <a:pt x="10273" y="10796"/>
                </a:lnTo>
                <a:lnTo>
                  <a:pt x="0" y="10796"/>
                </a:lnTo>
                <a:lnTo>
                  <a:pt x="39" y="10775"/>
                </a:lnTo>
                <a:cubicBezTo>
                  <a:pt x="359" y="10602"/>
                  <a:pt x="693" y="10411"/>
                  <a:pt x="837" y="10182"/>
                </a:cubicBezTo>
                <a:cubicBezTo>
                  <a:pt x="1286" y="9473"/>
                  <a:pt x="1413" y="8738"/>
                  <a:pt x="2326" y="8229"/>
                </a:cubicBezTo>
                <a:cubicBezTo>
                  <a:pt x="3239" y="7721"/>
                  <a:pt x="4456" y="7997"/>
                  <a:pt x="5405" y="7638"/>
                </a:cubicBezTo>
                <a:cubicBezTo>
                  <a:pt x="6354" y="7278"/>
                  <a:pt x="6965" y="7531"/>
                  <a:pt x="7072" y="6431"/>
                </a:cubicBezTo>
                <a:cubicBezTo>
                  <a:pt x="7178" y="5331"/>
                  <a:pt x="5885" y="3536"/>
                  <a:pt x="5936" y="2139"/>
                </a:cubicBezTo>
                <a:cubicBezTo>
                  <a:pt x="5971" y="1157"/>
                  <a:pt x="6131" y="515"/>
                  <a:pt x="6583" y="15"/>
                </a:cubicBezTo>
                <a:lnTo>
                  <a:pt x="6597" y="0"/>
                </a:lnTo>
                <a:close/>
              </a:path>
            </a:pathLst>
          </a:custGeom>
        </p:spPr>
      </p:pic>
      <p:sp>
        <p:nvSpPr>
          <p:cNvPr id="4" name="圆角矩形 3"/>
          <p:cNvSpPr/>
          <p:nvPr/>
        </p:nvSpPr>
        <p:spPr>
          <a:xfrm>
            <a:off x="473710" y="757555"/>
            <a:ext cx="10995025" cy="5342255"/>
          </a:xfrm>
          <a:prstGeom prst="roundRect">
            <a:avLst/>
          </a:prstGeom>
          <a:noFill/>
          <a:ln w="12700" cmpd="sng">
            <a:solidFill>
              <a:schemeClr val="bg1">
                <a:lumMod val="65000"/>
              </a:schemeClr>
            </a:solidFill>
            <a:prstDash val="solid"/>
          </a:ln>
          <a:effectLst>
            <a:outerShdw blurRad="4191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3"/>
            </p:custDataLst>
          </p:nvPr>
        </p:nvSpPr>
        <p:spPr>
          <a:xfrm>
            <a:off x="1987550" y="2175185"/>
            <a:ext cx="2356847" cy="2230121"/>
          </a:xfrm>
          <a:prstGeom prst="rect">
            <a:avLst/>
          </a:prstGeom>
          <a:noFill/>
        </p:spPr>
        <p:txBody>
          <a:bodyPr wrap="square" rtlCol="0" anchor="ctr" anchorCtr="1">
            <a:normAutofit fontScale="97500"/>
          </a:bodyPr>
          <a:lstStyle/>
          <a:p>
            <a:pPr algn="r"/>
            <a:r>
              <a:rPr lang="en-US" altLang="zh-CN" sz="14200" b="1" dirty="0">
                <a:solidFill>
                  <a:srgbClr val="916D58"/>
                </a:solidFill>
                <a:latin typeface="Arial" panose="020B0604020202020204" pitchFamily="34" charset="0"/>
                <a:ea typeface="汉仪粗简黑简" charset="0"/>
                <a:cs typeface="汉仪粗简黑简" charset="0"/>
              </a:rPr>
              <a:t>02</a:t>
            </a:r>
            <a:endParaRPr lang="en-US" altLang="zh-CN" sz="14200" b="1" dirty="0">
              <a:solidFill>
                <a:srgbClr val="916D58"/>
              </a:solidFill>
              <a:latin typeface="Arial" panose="020B0604020202020204" pitchFamily="34" charset="0"/>
              <a:ea typeface="汉仪粗简黑简" charset="0"/>
              <a:cs typeface="汉仪粗简黑简" charset="0"/>
            </a:endParaRPr>
          </a:p>
        </p:txBody>
      </p:sp>
      <p:cxnSp>
        <p:nvCxnSpPr>
          <p:cNvPr id="20" name="直接连接符 19"/>
          <p:cNvCxnSpPr/>
          <p:nvPr>
            <p:custDataLst>
              <p:tags r:id="rId4"/>
            </p:custDataLst>
          </p:nvPr>
        </p:nvCxnSpPr>
        <p:spPr>
          <a:xfrm>
            <a:off x="4511459" y="2880108"/>
            <a:ext cx="9525" cy="967740"/>
          </a:xfrm>
          <a:prstGeom prst="line">
            <a:avLst/>
          </a:prstGeom>
          <a:ln w="38100">
            <a:solidFill>
              <a:srgbClr val="916D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>
            <p:custDataLst>
              <p:tags r:id="rId5"/>
            </p:custDataLst>
          </p:nvPr>
        </p:nvSpPr>
        <p:spPr>
          <a:xfrm>
            <a:off x="6506210" y="3148330"/>
            <a:ext cx="1654810" cy="2951480"/>
          </a:xfrm>
          <a:prstGeom prst="rect">
            <a:avLst/>
          </a:prstGeom>
          <a:noFill/>
        </p:spPr>
        <p:txBody>
          <a:bodyPr wrap="square" rtlCol="0"/>
          <a:lstStyle/>
          <a:p>
            <a:pPr marL="342900" indent="-342900" algn="l">
              <a:lnSpc>
                <a:spcPct val="160000"/>
              </a:lnSpc>
              <a:buFont typeface="Wingdings" panose="05000000000000000000" charset="0"/>
              <a:buChar char="n"/>
            </a:pPr>
            <a:r>
              <a:rPr lang="zh-CN" altLang="en-US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黑简体" panose="02000000000000000000" charset="-122"/>
                <a:ea typeface="方正兰亭黑简体" panose="02000000000000000000" charset="-122"/>
                <a:sym typeface="方正兰亭黑简体" panose="02000000000000000000" charset="-122"/>
              </a:rPr>
              <a:t>设计理念</a:t>
            </a:r>
            <a:endParaRPr lang="zh-CN" altLang="en-US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兰亭黑简体" panose="02000000000000000000" charset="-122"/>
              <a:ea typeface="方正兰亭黑简体" panose="02000000000000000000" charset="-122"/>
              <a:sym typeface="方正兰亭黑简体" panose="02000000000000000000" charset="-122"/>
            </a:endParaRPr>
          </a:p>
          <a:p>
            <a:pPr marL="342900" indent="-342900" algn="l">
              <a:lnSpc>
                <a:spcPct val="160000"/>
              </a:lnSpc>
              <a:buFont typeface="Wingdings" panose="05000000000000000000" charset="0"/>
              <a:buChar char="n"/>
            </a:pPr>
            <a:r>
              <a:rPr lang="zh-CN" altLang="en-US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设计构思</a:t>
            </a:r>
            <a:endParaRPr lang="zh-CN" altLang="en-US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342900" indent="-342900" algn="l">
              <a:lnSpc>
                <a:spcPct val="160000"/>
              </a:lnSpc>
              <a:buFont typeface="Wingdings" panose="05000000000000000000" charset="0"/>
              <a:buChar char="n"/>
            </a:pPr>
            <a:r>
              <a:rPr lang="zh-CN" altLang="en-US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展厅设计</a:t>
            </a:r>
            <a:endParaRPr lang="zh-CN" altLang="en-US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342900" indent="-342900" algn="l">
              <a:lnSpc>
                <a:spcPct val="160000"/>
              </a:lnSpc>
              <a:buFont typeface="Wingdings" panose="05000000000000000000" charset="0"/>
              <a:buChar char="n"/>
            </a:pPr>
            <a:r>
              <a:rPr lang="zh-CN" altLang="en-US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设计元素</a:t>
            </a:r>
            <a:endParaRPr lang="zh-CN" altLang="en-US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342900" indent="-342900" algn="l">
              <a:lnSpc>
                <a:spcPct val="160000"/>
              </a:lnSpc>
              <a:buFont typeface="Wingdings" panose="05000000000000000000" charset="0"/>
              <a:buChar char="n"/>
            </a:pPr>
            <a:r>
              <a:rPr lang="zh-CN" altLang="en-US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展项清单</a:t>
            </a:r>
            <a:endParaRPr lang="zh-CN" altLang="en-US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342900" indent="-342900" algn="l">
              <a:lnSpc>
                <a:spcPct val="160000"/>
              </a:lnSpc>
              <a:buFont typeface="Wingdings" panose="05000000000000000000" charset="0"/>
              <a:buChar char="n"/>
            </a:pPr>
            <a:r>
              <a:rPr lang="zh-CN" altLang="en-US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设计</a:t>
            </a:r>
            <a:r>
              <a:rPr lang="zh-CN" altLang="en-US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要求</a:t>
            </a:r>
            <a:endParaRPr lang="zh-CN" altLang="en-US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4721224" y="2016838"/>
            <a:ext cx="3230880" cy="1014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dirty="0">
                <a:solidFill>
                  <a:srgbClr val="916D5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策展研究</a:t>
            </a:r>
            <a:endParaRPr lang="zh-CN" altLang="en-US" sz="6000" dirty="0">
              <a:solidFill>
                <a:srgbClr val="916D5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8" name="图片 17" descr="dc15db9bc471b5a30f76e34c493d593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">
            <a:alphaModFix amt="59000"/>
          </a:blip>
          <a:srcRect l="51969" r="-395"/>
          <a:stretch>
            <a:fillRect/>
          </a:stretch>
        </p:blipFill>
        <p:spPr>
          <a:xfrm>
            <a:off x="7211060" y="0"/>
            <a:ext cx="5038725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844" h="10800">
                <a:moveTo>
                  <a:pt x="0" y="0"/>
                </a:moveTo>
                <a:lnTo>
                  <a:pt x="7844" y="0"/>
                </a:lnTo>
                <a:lnTo>
                  <a:pt x="7844" y="10800"/>
                </a:lnTo>
                <a:lnTo>
                  <a:pt x="6288" y="10800"/>
                </a:lnTo>
                <a:lnTo>
                  <a:pt x="6287" y="10799"/>
                </a:lnTo>
                <a:cubicBezTo>
                  <a:pt x="6201" y="10622"/>
                  <a:pt x="6184" y="10406"/>
                  <a:pt x="6228" y="10156"/>
                </a:cubicBezTo>
                <a:cubicBezTo>
                  <a:pt x="6306" y="9711"/>
                  <a:pt x="6918" y="9383"/>
                  <a:pt x="7011" y="8909"/>
                </a:cubicBezTo>
                <a:cubicBezTo>
                  <a:pt x="7104" y="8435"/>
                  <a:pt x="6996" y="8107"/>
                  <a:pt x="6693" y="7784"/>
                </a:cubicBezTo>
                <a:cubicBezTo>
                  <a:pt x="6390" y="7461"/>
                  <a:pt x="5939" y="7481"/>
                  <a:pt x="5494" y="7295"/>
                </a:cubicBezTo>
                <a:cubicBezTo>
                  <a:pt x="5049" y="7109"/>
                  <a:pt x="4863" y="7168"/>
                  <a:pt x="4467" y="6855"/>
                </a:cubicBezTo>
                <a:cubicBezTo>
                  <a:pt x="4071" y="6542"/>
                  <a:pt x="3772" y="6160"/>
                  <a:pt x="3513" y="5729"/>
                </a:cubicBezTo>
                <a:cubicBezTo>
                  <a:pt x="3254" y="5298"/>
                  <a:pt x="3186" y="5201"/>
                  <a:pt x="3171" y="4702"/>
                </a:cubicBezTo>
                <a:cubicBezTo>
                  <a:pt x="3156" y="4203"/>
                  <a:pt x="3460" y="3832"/>
                  <a:pt x="3440" y="3235"/>
                </a:cubicBezTo>
                <a:cubicBezTo>
                  <a:pt x="3420" y="2638"/>
                  <a:pt x="3401" y="2246"/>
                  <a:pt x="3073" y="1718"/>
                </a:cubicBezTo>
                <a:cubicBezTo>
                  <a:pt x="2745" y="1190"/>
                  <a:pt x="2383" y="999"/>
                  <a:pt x="1801" y="593"/>
                </a:cubicBezTo>
                <a:cubicBezTo>
                  <a:pt x="1410" y="320"/>
                  <a:pt x="350" y="180"/>
                  <a:pt x="2" y="1"/>
                </a:cubicBezTo>
                <a:lnTo>
                  <a:pt x="0" y="0"/>
                </a:lnTo>
                <a:close/>
              </a:path>
            </a:pathLst>
          </a:cu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>
            <p:custDataLst>
              <p:tags r:id="rId1"/>
            </p:custDataLst>
          </p:nvPr>
        </p:nvSpPr>
        <p:spPr>
          <a:xfrm>
            <a:off x="882650" y="1254125"/>
            <a:ext cx="6628765" cy="141986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b="1">
                <a:solidFill>
                  <a:schemeClr val="accent3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发现珍珠的更多可能性。</a:t>
            </a:r>
            <a:endParaRPr lang="zh-CN" altLang="en-US" sz="1600" b="1">
              <a:solidFill>
                <a:schemeClr val="accent3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indent="35560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3837665281"/>
                </a:ext>
              </a:extLst>
            </a:pPr>
            <a:r>
              <a:rPr lang="zh-CN" altLang="en-US" sz="1400">
                <a:solidFill>
                  <a:schemeClr val="accent3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让观众近距离了解不同品种的珍珠，学会区分珍珠的优劣，近距离感受珍珠除了作为珠宝饰品之外的科学妙用，了解更多珍珠的衍生产品。</a:t>
            </a:r>
            <a:endParaRPr lang="zh-CN" altLang="en-US" sz="1400">
              <a:solidFill>
                <a:schemeClr val="accent3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indent="35560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3837665281"/>
                </a:ext>
              </a:extLst>
            </a:pPr>
            <a:endParaRPr lang="zh-CN" altLang="en-US" sz="1400">
              <a:solidFill>
                <a:schemeClr val="accent3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1" name="文本框 10"/>
          <p:cNvSpPr txBox="1"/>
          <p:nvPr>
            <p:custDataLst>
              <p:tags r:id="rId2"/>
            </p:custDataLst>
          </p:nvPr>
        </p:nvSpPr>
        <p:spPr>
          <a:xfrm>
            <a:off x="882650" y="2673985"/>
            <a:ext cx="6628765" cy="17145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b="1">
                <a:solidFill>
                  <a:schemeClr val="accent3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如何发挥区域经济优势？</a:t>
            </a:r>
            <a:endParaRPr lang="zh-CN" altLang="en-US" sz="1600" b="1">
              <a:solidFill>
                <a:schemeClr val="accent3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indent="35560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3837665281"/>
                </a:ext>
              </a:extLst>
            </a:pPr>
            <a:r>
              <a:rPr lang="zh-CN" altLang="en-US" sz="1400">
                <a:solidFill>
                  <a:schemeClr val="accent3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借助现代化数字技术，创新多元化科普模式，结合区域经济特色产业，策划珍珠科普展览。吸引珍珠企业参与展览，激发观众对珍珠的更多认识和喜爱，观众从展览中学习珍珠</a:t>
            </a:r>
            <a:r>
              <a:rPr lang="zh-CN" altLang="en-US" sz="1400">
                <a:solidFill>
                  <a:schemeClr val="accent3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的相关知识，以便于更好区分市场上鱼龙混杂的珍珠品质，从而提升企业对珍珠质量的把控，助力珍珠产业发展。</a:t>
            </a:r>
            <a:endParaRPr lang="zh-CN" altLang="en-US" sz="1400">
              <a:solidFill>
                <a:schemeClr val="accent3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2" name="文本框 11"/>
          <p:cNvSpPr txBox="1"/>
          <p:nvPr>
            <p:custDataLst>
              <p:tags r:id="rId3"/>
            </p:custDataLst>
          </p:nvPr>
        </p:nvSpPr>
        <p:spPr>
          <a:xfrm>
            <a:off x="882650" y="4542790"/>
            <a:ext cx="6628765" cy="178689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b="1">
                <a:solidFill>
                  <a:schemeClr val="accent3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提升中国珍珠市场未来发展空间。</a:t>
            </a:r>
            <a:endParaRPr lang="zh-CN" altLang="en-US" sz="1600" b="1">
              <a:solidFill>
                <a:schemeClr val="accent3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indent="35560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3837665281"/>
                </a:ext>
              </a:extLst>
            </a:pPr>
            <a:r>
              <a:rPr lang="zh-CN" altLang="en-US" sz="1400">
                <a:solidFill>
                  <a:schemeClr val="accent3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经过不断探索珍珠的应用领域，如今的珍珠产业已不再局限于饰品行列，利用纳米技术制造的珍珠粉末，可以应用于化妆品和药物系统中；将珍珠制成纳米薄膜还可作用于光学和电子器件等等。通过研究珍珠的生态学、养殖技术等，发现更多未来市场的发展空间。</a:t>
            </a:r>
            <a:endParaRPr lang="zh-CN" altLang="en-US" sz="1400">
              <a:solidFill>
                <a:schemeClr val="accent3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8052435" y="1090930"/>
            <a:ext cx="3571240" cy="5314315"/>
            <a:chOff x="12681" y="1929"/>
            <a:chExt cx="5624" cy="8369"/>
          </a:xfrm>
        </p:grpSpPr>
        <p:pic>
          <p:nvPicPr>
            <p:cNvPr id="7" name="图片 6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>
              <a:alphaModFix amt="15000"/>
            </a:blip>
            <a:stretch>
              <a:fillRect/>
            </a:stretch>
          </p:blipFill>
          <p:spPr>
            <a:xfrm>
              <a:off x="13027" y="1929"/>
              <a:ext cx="5279" cy="8159"/>
            </a:xfrm>
            <a:prstGeom prst="rect">
              <a:avLst/>
            </a:prstGeom>
            <a:effectLst/>
          </p:spPr>
        </p:pic>
        <p:pic>
          <p:nvPicPr>
            <p:cNvPr id="6" name="图片 5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5"/>
            <a:stretch>
              <a:fillRect/>
            </a:stretch>
          </p:blipFill>
          <p:spPr>
            <a:xfrm>
              <a:off x="12681" y="2140"/>
              <a:ext cx="5279" cy="8159"/>
            </a:xfrm>
            <a:prstGeom prst="rect">
              <a:avLst/>
            </a:prstGeom>
          </p:spPr>
        </p:pic>
      </p:grpSp>
      <p:sp>
        <p:nvSpPr>
          <p:cNvPr id="3" name="文本占位符 2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368300" y="81280"/>
            <a:ext cx="4314190" cy="788035"/>
          </a:xfrm>
          <a:prstGeom prst="rect">
            <a:avLst/>
          </a:prstGeom>
        </p:spPr>
        <p:txBody>
          <a:bodyPr vert="horz" lIns="90000" tIns="46800" rIns="90000" bIns="46800" rtlCol="0">
            <a:no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sz="18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charset="0"/>
              <a:buChar char="Ø"/>
            </a:pPr>
            <a:r>
              <a:rPr lang="zh-CN" altLang="en-US" sz="3200" dirty="0">
                <a:solidFill>
                  <a:schemeClr val="accent3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设计理念</a:t>
            </a:r>
            <a:endParaRPr lang="en-US" altLang="zh-CN" sz="3200" dirty="0">
              <a:solidFill>
                <a:schemeClr val="accent3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2" name="直接连接符 1"/>
          <p:cNvCxnSpPr/>
          <p:nvPr>
            <p:custDataLst>
              <p:tags r:id="rId8"/>
            </p:custDataLst>
          </p:nvPr>
        </p:nvCxnSpPr>
        <p:spPr>
          <a:xfrm>
            <a:off x="0" y="869315"/>
            <a:ext cx="7448550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9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4445" y="1289685"/>
            <a:ext cx="12192000" cy="3890010"/>
          </a:xfrm>
          <a:prstGeom prst="rect">
            <a:avLst/>
          </a:prstGeom>
          <a:solidFill>
            <a:schemeClr val="accent3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0" name="图片 3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9402445" y="1515110"/>
            <a:ext cx="2458720" cy="15113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19000"/>
              </a:prstClr>
            </a:outerShdw>
          </a:effectLst>
        </p:spPr>
      </p:pic>
      <p:pic>
        <p:nvPicPr>
          <p:cNvPr id="41" name="图片 4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9413240" y="3243580"/>
            <a:ext cx="2478405" cy="151193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15000"/>
              </a:prstClr>
            </a:outerShdw>
          </a:effectLst>
        </p:spPr>
      </p:pic>
      <p:sp>
        <p:nvSpPr>
          <p:cNvPr id="72" name="文本框 71"/>
          <p:cNvSpPr txBox="1"/>
          <p:nvPr>
            <p:custDataLst>
              <p:tags r:id="rId5"/>
            </p:custDataLst>
          </p:nvPr>
        </p:nvSpPr>
        <p:spPr>
          <a:xfrm>
            <a:off x="418465" y="5370195"/>
            <a:ext cx="11442700" cy="783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 fontAlgn="auto">
              <a:lnSpc>
                <a:spcPct val="150000"/>
              </a:lnSpc>
              <a:buFont typeface="Wingdings" panose="05000000000000000000" charset="0"/>
              <a:buChar char="n"/>
            </a:pPr>
            <a:r>
              <a:rPr lang="zh-CN" altLang="en-US" sz="1400">
                <a:solidFill>
                  <a:schemeClr val="accent3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展览涵盖多元化的珍珠知识介绍，</a:t>
            </a:r>
            <a:r>
              <a:rPr lang="zh-CN" sz="1400">
                <a:solidFill>
                  <a:schemeClr val="accent3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依次呈现</a:t>
            </a:r>
            <a:r>
              <a:rPr lang="zh-CN" altLang="en-US" sz="1600" b="1">
                <a:solidFill>
                  <a:schemeClr val="accent3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史河寻珠</a:t>
            </a:r>
            <a:r>
              <a:rPr lang="zh-CN" altLang="en-US" sz="1400" b="1">
                <a:solidFill>
                  <a:schemeClr val="accent3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——</a:t>
            </a:r>
            <a:r>
              <a:rPr lang="zh-CN" altLang="en-US" sz="1600" b="1">
                <a:solidFill>
                  <a:schemeClr val="accent3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贝藏珠玑</a:t>
            </a:r>
            <a:r>
              <a:rPr lang="en-US" altLang="zh-CN" sz="1400" b="1">
                <a:solidFill>
                  <a:schemeClr val="accent3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——</a:t>
            </a:r>
            <a:r>
              <a:rPr lang="zh-CN" altLang="en-US" sz="1600" b="1">
                <a:solidFill>
                  <a:schemeClr val="accent3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慧眼识珠</a:t>
            </a:r>
            <a:r>
              <a:rPr lang="en-US" altLang="zh-CN" sz="1400" b="1">
                <a:solidFill>
                  <a:schemeClr val="accent3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——</a:t>
            </a:r>
            <a:r>
              <a:rPr lang="zh-CN" altLang="en-US" sz="1600" b="1">
                <a:solidFill>
                  <a:schemeClr val="accent3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掌上明珠</a:t>
            </a:r>
            <a:r>
              <a:rPr lang="zh-CN" altLang="en-US" sz="1400">
                <a:solidFill>
                  <a:schemeClr val="accent3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四大主题的相关内容</a:t>
            </a:r>
            <a:r>
              <a:rPr lang="zh-CN" altLang="en-US" sz="1400" b="1">
                <a:solidFill>
                  <a:schemeClr val="accent3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zh-CN" altLang="en-US" sz="1400">
                <a:solidFill>
                  <a:schemeClr val="accent3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通过多方位的展示，让观众了解珍珠的价值、养殖技术、鉴别方法、加工过程、销售</a:t>
            </a:r>
            <a:r>
              <a:rPr lang="zh-CN" altLang="en-US" sz="1400">
                <a:solidFill>
                  <a:schemeClr val="accent3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模式和衍生产品等相关知识。</a:t>
            </a:r>
            <a:endParaRPr lang="zh-CN" altLang="en-US" sz="1400">
              <a:solidFill>
                <a:schemeClr val="accent3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368300" y="81280"/>
            <a:ext cx="4314190" cy="788035"/>
          </a:xfrm>
          <a:prstGeom prst="rect">
            <a:avLst/>
          </a:prstGeom>
        </p:spPr>
        <p:txBody>
          <a:bodyPr vert="horz" lIns="90000" tIns="46800" rIns="90000" bIns="46800" rtlCol="0">
            <a:no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sz="18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charset="0"/>
              <a:buChar char="Ø"/>
            </a:pPr>
            <a:r>
              <a:rPr lang="zh-CN" altLang="en-US" sz="3200" dirty="0">
                <a:solidFill>
                  <a:schemeClr val="accent3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设计构思</a:t>
            </a:r>
            <a:endParaRPr lang="en-US" altLang="zh-CN" sz="3200" dirty="0">
              <a:solidFill>
                <a:schemeClr val="accent3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2" name="直接连接符 1"/>
          <p:cNvCxnSpPr/>
          <p:nvPr>
            <p:custDataLst>
              <p:tags r:id="rId7"/>
            </p:custDataLst>
          </p:nvPr>
        </p:nvCxnSpPr>
        <p:spPr>
          <a:xfrm>
            <a:off x="0" y="869315"/>
            <a:ext cx="7448550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4445" y="1289590"/>
            <a:ext cx="9291511" cy="3625126"/>
            <a:chOff x="7" y="2031"/>
            <a:chExt cx="14632" cy="5709"/>
          </a:xfrm>
        </p:grpSpPr>
        <p:cxnSp>
          <p:nvCxnSpPr>
            <p:cNvPr id="17" name="直接箭头连接符 16"/>
            <p:cNvCxnSpPr/>
            <p:nvPr/>
          </p:nvCxnSpPr>
          <p:spPr>
            <a:xfrm flipH="1" flipV="1">
              <a:off x="1467" y="3345"/>
              <a:ext cx="7" cy="1230"/>
            </a:xfrm>
            <a:prstGeom prst="straightConnector1">
              <a:avLst/>
            </a:prstGeom>
            <a:ln w="28575" cmpd="sng">
              <a:solidFill>
                <a:schemeClr val="accent3">
                  <a:lumMod val="50000"/>
                </a:schemeClr>
              </a:solidFill>
              <a:prstDash val="solid"/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18" name="文本框 17"/>
            <p:cNvSpPr txBox="1"/>
            <p:nvPr/>
          </p:nvSpPr>
          <p:spPr>
            <a:xfrm>
              <a:off x="1682" y="2382"/>
              <a:ext cx="3057" cy="21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 fontAlgn="auto">
                <a:lnSpc>
                  <a:spcPct val="150000"/>
                </a:lnSpc>
                <a:spcAft>
                  <a:spcPts val="1500"/>
                </a:spcAft>
              </a:pPr>
              <a:r>
                <a:rPr lang="zh-CN" altLang="en-US"/>
                <a:t>模型展示：</a:t>
              </a:r>
              <a:endParaRPr lang="zh-CN" altLang="en-US"/>
            </a:p>
            <a:p>
              <a:pPr indent="0" fontAlgn="auto">
                <a:lnSpc>
                  <a:spcPct val="150000"/>
                </a:lnSpc>
                <a:spcAft>
                  <a:spcPts val="1500"/>
                </a:spcAft>
              </a:pPr>
              <a:r>
                <a:rPr lang="zh-CN" altLang="en-US" sz="1400"/>
                <a:t>珍珠模型、贝壳模型、工具模型、饰品模型</a:t>
              </a:r>
              <a:endParaRPr lang="zh-CN" altLang="en-US" sz="1400"/>
            </a:p>
          </p:txBody>
        </p:sp>
        <p:grpSp>
          <p:nvGrpSpPr>
            <p:cNvPr id="38" name="组合 37"/>
            <p:cNvGrpSpPr/>
            <p:nvPr/>
          </p:nvGrpSpPr>
          <p:grpSpPr>
            <a:xfrm rot="0">
              <a:off x="659" y="5175"/>
              <a:ext cx="3660" cy="1494"/>
              <a:chOff x="1631" y="5775"/>
              <a:chExt cx="4341" cy="1825"/>
            </a:xfrm>
          </p:grpSpPr>
          <p:cxnSp>
            <p:nvCxnSpPr>
              <p:cNvPr id="19" name="直接箭头连接符 18"/>
              <p:cNvCxnSpPr/>
              <p:nvPr>
                <p:custDataLst>
                  <p:tags r:id="rId8"/>
                </p:custDataLst>
              </p:nvPr>
            </p:nvCxnSpPr>
            <p:spPr>
              <a:xfrm>
                <a:off x="1631" y="5775"/>
                <a:ext cx="5" cy="1576"/>
              </a:xfrm>
              <a:prstGeom prst="straightConnector1">
                <a:avLst/>
              </a:prstGeom>
              <a:ln w="28575" cmpd="sng">
                <a:solidFill>
                  <a:schemeClr val="accent3">
                    <a:lumMod val="50000"/>
                  </a:schemeClr>
                </a:solidFill>
                <a:prstDash val="solid"/>
                <a:tailEnd type="arrow"/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sp>
            <p:nvSpPr>
              <p:cNvPr id="20" name="文本框 19"/>
              <p:cNvSpPr txBox="1"/>
              <p:nvPr/>
            </p:nvSpPr>
            <p:spPr>
              <a:xfrm>
                <a:off x="1907" y="5899"/>
                <a:ext cx="4065" cy="17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indent="0" fontAlgn="auto">
                  <a:spcAft>
                    <a:spcPts val="1500"/>
                  </a:spcAft>
                </a:pPr>
                <a:r>
                  <a:rPr lang="zh-CN" altLang="en-US"/>
                  <a:t>珍珠历史展示：</a:t>
                </a:r>
                <a:endParaRPr lang="zh-CN" altLang="en-US"/>
              </a:p>
              <a:p>
                <a:pPr indent="0" fontAlgn="auto">
                  <a:lnSpc>
                    <a:spcPct val="150000"/>
                  </a:lnSpc>
                  <a:spcAft>
                    <a:spcPts val="1500"/>
                  </a:spcAft>
                </a:pPr>
                <a:r>
                  <a:rPr lang="zh-CN" altLang="en-US" sz="1400"/>
                  <a:t>古代珍珠、现代珍珠</a:t>
                </a:r>
                <a:endParaRPr lang="zh-CN" altLang="en-US" sz="1400"/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 rot="0">
              <a:off x="5327" y="2554"/>
              <a:ext cx="4213" cy="2096"/>
              <a:chOff x="6038" y="2572"/>
              <a:chExt cx="4998" cy="2561"/>
            </a:xfrm>
          </p:grpSpPr>
          <p:cxnSp>
            <p:nvCxnSpPr>
              <p:cNvPr id="21" name="直接箭头连接符 20"/>
              <p:cNvCxnSpPr/>
              <p:nvPr>
                <p:custDataLst>
                  <p:tags r:id="rId9"/>
                </p:custDataLst>
              </p:nvPr>
            </p:nvCxnSpPr>
            <p:spPr>
              <a:xfrm flipV="1">
                <a:off x="6038" y="2843"/>
                <a:ext cx="18" cy="2290"/>
              </a:xfrm>
              <a:prstGeom prst="straightConnector1">
                <a:avLst/>
              </a:prstGeom>
              <a:ln w="28575" cmpd="sng">
                <a:solidFill>
                  <a:schemeClr val="accent3">
                    <a:lumMod val="50000"/>
                  </a:schemeClr>
                </a:solidFill>
                <a:prstDash val="solid"/>
                <a:tailEnd type="arrow"/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sp>
            <p:nvSpPr>
              <p:cNvPr id="26" name="文本框 25"/>
              <p:cNvSpPr txBox="1"/>
              <p:nvPr/>
            </p:nvSpPr>
            <p:spPr>
              <a:xfrm>
                <a:off x="6336" y="2572"/>
                <a:ext cx="4700" cy="23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indent="0" fontAlgn="auto">
                  <a:spcAft>
                    <a:spcPts val="1500"/>
                  </a:spcAft>
                </a:pPr>
                <a:r>
                  <a:rPr lang="zh-CN" altLang="en-US"/>
                  <a:t>种类展示：</a:t>
                </a:r>
                <a:endParaRPr lang="zh-CN" altLang="en-US"/>
              </a:p>
              <a:p>
                <a:pPr indent="0" algn="l" fontAlgn="auto">
                  <a:lnSpc>
                    <a:spcPct val="150000"/>
                  </a:lnSpc>
                  <a:spcAft>
                    <a:spcPts val="1500"/>
                  </a:spcAft>
                  <a:buClrTx/>
                  <a:buSzTx/>
                  <a:buFontTx/>
                </a:pPr>
                <a:r>
                  <a:rPr lang="zh-CN" altLang="en-US" sz="1400"/>
                  <a:t>淡水珠、海水珠、有核无核珍珠、不同类型珍珠及对应贝壳</a:t>
                </a:r>
                <a:endParaRPr lang="zh-CN" altLang="en-US" sz="1400"/>
              </a:p>
            </p:txBody>
          </p:sp>
        </p:grpSp>
        <p:grpSp>
          <p:nvGrpSpPr>
            <p:cNvPr id="37" name="组合 36"/>
            <p:cNvGrpSpPr/>
            <p:nvPr/>
          </p:nvGrpSpPr>
          <p:grpSpPr>
            <a:xfrm rot="0">
              <a:off x="7557" y="5220"/>
              <a:ext cx="3450" cy="2029"/>
              <a:chOff x="10750" y="5830"/>
              <a:chExt cx="4093" cy="2479"/>
            </a:xfrm>
          </p:grpSpPr>
          <p:cxnSp>
            <p:nvCxnSpPr>
              <p:cNvPr id="27" name="直接箭头连接符 26"/>
              <p:cNvCxnSpPr/>
              <p:nvPr>
                <p:custDataLst>
                  <p:tags r:id="rId10"/>
                </p:custDataLst>
              </p:nvPr>
            </p:nvCxnSpPr>
            <p:spPr>
              <a:xfrm>
                <a:off x="10750" y="5830"/>
                <a:ext cx="2" cy="2432"/>
              </a:xfrm>
              <a:prstGeom prst="straightConnector1">
                <a:avLst/>
              </a:prstGeom>
              <a:ln w="28575" cmpd="sng">
                <a:solidFill>
                  <a:schemeClr val="accent3">
                    <a:lumMod val="50000"/>
                  </a:schemeClr>
                </a:solidFill>
                <a:prstDash val="solid"/>
                <a:tailEnd type="arrow"/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sp>
            <p:nvSpPr>
              <p:cNvPr id="30" name="文本框 29"/>
              <p:cNvSpPr txBox="1"/>
              <p:nvPr/>
            </p:nvSpPr>
            <p:spPr>
              <a:xfrm>
                <a:off x="10895" y="5986"/>
                <a:ext cx="3948" cy="23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indent="0" fontAlgn="auto">
                  <a:spcAft>
                    <a:spcPts val="1500"/>
                  </a:spcAft>
                </a:pPr>
                <a:r>
                  <a:rPr lang="zh-CN" altLang="en-US"/>
                  <a:t>衍生品展示：</a:t>
                </a:r>
                <a:endParaRPr lang="zh-CN" altLang="en-US"/>
              </a:p>
              <a:p>
                <a:pPr indent="0" fontAlgn="auto">
                  <a:lnSpc>
                    <a:spcPct val="150000"/>
                  </a:lnSpc>
                  <a:spcAft>
                    <a:spcPts val="1500"/>
                  </a:spcAft>
                </a:pPr>
                <a:r>
                  <a:rPr lang="zh-CN" altLang="en-US" sz="1400"/>
                  <a:t>墙面装饰、服装设计、药用价值、化妆品</a:t>
                </a:r>
                <a:endParaRPr lang="zh-CN" altLang="en-US" sz="1400"/>
              </a:p>
            </p:txBody>
          </p:sp>
        </p:grpSp>
        <p:grpSp>
          <p:nvGrpSpPr>
            <p:cNvPr id="36" name="组合 35"/>
            <p:cNvGrpSpPr/>
            <p:nvPr/>
          </p:nvGrpSpPr>
          <p:grpSpPr>
            <a:xfrm rot="0">
              <a:off x="10192" y="2031"/>
              <a:ext cx="4329" cy="2620"/>
              <a:chOff x="13965" y="1933"/>
              <a:chExt cx="5135" cy="3201"/>
            </a:xfrm>
          </p:grpSpPr>
          <p:cxnSp>
            <p:nvCxnSpPr>
              <p:cNvPr id="29" name="直接箭头连接符 28"/>
              <p:cNvCxnSpPr/>
              <p:nvPr>
                <p:custDataLst>
                  <p:tags r:id="rId11"/>
                </p:custDataLst>
              </p:nvPr>
            </p:nvCxnSpPr>
            <p:spPr>
              <a:xfrm flipV="1">
                <a:off x="13965" y="2366"/>
                <a:ext cx="6" cy="2768"/>
              </a:xfrm>
              <a:prstGeom prst="straightConnector1">
                <a:avLst/>
              </a:prstGeom>
              <a:ln w="28575" cmpd="sng">
                <a:solidFill>
                  <a:schemeClr val="accent3">
                    <a:lumMod val="50000"/>
                  </a:schemeClr>
                </a:solidFill>
                <a:prstDash val="solid"/>
                <a:tailEnd type="arrow"/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sp>
            <p:nvSpPr>
              <p:cNvPr id="31" name="文本框 30"/>
              <p:cNvSpPr txBox="1"/>
              <p:nvPr/>
            </p:nvSpPr>
            <p:spPr>
              <a:xfrm>
                <a:off x="14187" y="1933"/>
                <a:ext cx="4913" cy="31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indent="0" fontAlgn="auto">
                  <a:lnSpc>
                    <a:spcPct val="150000"/>
                  </a:lnSpc>
                  <a:spcAft>
                    <a:spcPts val="1200"/>
                  </a:spcAft>
                </a:pPr>
                <a:r>
                  <a:rPr lang="zh-CN" altLang="en-US"/>
                  <a:t>科技研究展示：</a:t>
                </a:r>
                <a:endParaRPr lang="zh-CN" altLang="en-US"/>
              </a:p>
              <a:p>
                <a:pPr indent="0" fontAlgn="auto">
                  <a:lnSpc>
                    <a:spcPct val="150000"/>
                  </a:lnSpc>
                  <a:spcAft>
                    <a:spcPts val="1200"/>
                  </a:spcAft>
                </a:pPr>
                <a:r>
                  <a:rPr lang="zh-CN" altLang="en-US" sz="1400">
                    <a:sym typeface="+mn-ea"/>
                  </a:rPr>
                  <a:t>技术创新、科技研究成果、院士专家工作站、博士创新站、学会服务站</a:t>
                </a:r>
                <a:endParaRPr lang="en-US" altLang="zh-CN" sz="1400">
                  <a:sym typeface="+mn-ea"/>
                </a:endParaRPr>
              </a:p>
            </p:txBody>
          </p:sp>
        </p:grpSp>
        <p:cxnSp>
          <p:nvCxnSpPr>
            <p:cNvPr id="4" name="直接箭头连接符 3"/>
            <p:cNvCxnSpPr/>
            <p:nvPr>
              <p:custDataLst>
                <p:tags r:id="rId12"/>
              </p:custDataLst>
            </p:nvPr>
          </p:nvCxnSpPr>
          <p:spPr>
            <a:xfrm>
              <a:off x="10646" y="5120"/>
              <a:ext cx="10" cy="2620"/>
            </a:xfrm>
            <a:prstGeom prst="straightConnector1">
              <a:avLst/>
            </a:prstGeom>
            <a:ln w="28575" cmpd="sng">
              <a:solidFill>
                <a:schemeClr val="accent3">
                  <a:lumMod val="50000"/>
                </a:schemeClr>
              </a:solidFill>
              <a:prstDash val="solid"/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5" name="文本框 4"/>
            <p:cNvSpPr txBox="1"/>
            <p:nvPr/>
          </p:nvSpPr>
          <p:spPr>
            <a:xfrm>
              <a:off x="10646" y="5348"/>
              <a:ext cx="3993" cy="19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indent="0" fontAlgn="auto">
                <a:spcAft>
                  <a:spcPts val="1500"/>
                </a:spcAft>
              </a:pPr>
              <a:r>
                <a:rPr lang="zh-CN" altLang="en-US"/>
                <a:t>销售链展示：</a:t>
              </a:r>
              <a:endParaRPr lang="zh-CN" altLang="en-US"/>
            </a:p>
            <a:p>
              <a:pPr indent="0" fontAlgn="auto">
                <a:lnSpc>
                  <a:spcPct val="150000"/>
                </a:lnSpc>
                <a:spcAft>
                  <a:spcPts val="1500"/>
                </a:spcAft>
              </a:pPr>
              <a:r>
                <a:rPr lang="zh-CN" altLang="en-US" sz="1400"/>
                <a:t>直播带货、</a:t>
              </a:r>
              <a:r>
                <a:rPr lang="en-US" altLang="zh-CN" sz="1400"/>
                <a:t>B2C</a:t>
              </a:r>
              <a:r>
                <a:rPr lang="zh-CN" altLang="en-US" sz="1400"/>
                <a:t>销售模式、直接销售、代理销售</a:t>
              </a:r>
              <a:endParaRPr lang="zh-CN" altLang="en-US" sz="1400"/>
            </a:p>
          </p:txBody>
        </p:sp>
        <p:sp>
          <p:nvSpPr>
            <p:cNvPr id="15" name="任意多边形 14"/>
            <p:cNvSpPr/>
            <p:nvPr/>
          </p:nvSpPr>
          <p:spPr>
            <a:xfrm>
              <a:off x="7" y="4512"/>
              <a:ext cx="13486" cy="708"/>
            </a:xfrm>
            <a:custGeom>
              <a:avLst/>
              <a:gdLst>
                <a:gd name="adj" fmla="val 81786"/>
                <a:gd name="maxAdj" fmla="*/ 100000 w ss"/>
                <a:gd name="a" fmla="pin 0 adj maxAdj"/>
                <a:gd name="x1" fmla="*/ ss a 200000"/>
                <a:gd name="x2" fmla="*/ ss a 100000"/>
                <a:gd name="x6" fmla="+- r 0 x1"/>
                <a:gd name="x5" fmla="+- r 0 x2"/>
                <a:gd name="x3" fmla="*/ x5 1 2"/>
                <a:gd name="x4" fmla="+- r 0 x3"/>
                <a:gd name="il" fmla="*/ wd2 a maxAdj"/>
                <a:gd name="q1" fmla="*/ 5 a maxAdj"/>
                <a:gd name="q2" fmla="+/ 1 q1 12"/>
                <a:gd name="il-1" fmla="*/ q2 w 1"/>
                <a:gd name="it" fmla="*/ q2 h 1"/>
                <a:gd name="ir" fmla="+- r 0 il-1"/>
                <a:gd name="ib" fmla="+- b 0 it"/>
                <a:gd name="q3" fmla="*/ h hc x2"/>
                <a:gd name="y1" fmla="pin 0 q3 h"/>
                <a:gd name="y2" fmla="+- b 0 y1"/>
              </a:gdLst>
              <a:ahLst/>
              <a:cxnLst>
                <a:cxn ang="3">
                  <a:pos x="hc" y="y2"/>
                </a:cxn>
                <a:cxn ang="3">
                  <a:pos x="x4" y="t"/>
                </a:cxn>
                <a:cxn ang="0">
                  <a:pos x="x6" y="vc"/>
                </a:cxn>
                <a:cxn ang="cd4">
                  <a:pos x="x3" y="b"/>
                </a:cxn>
                <a:cxn ang="cd4">
                  <a:pos x="hc" y="y1"/>
                </a:cxn>
                <a:cxn ang="cd2">
                  <a:pos x="x1" y="vc"/>
                </a:cxn>
              </a:cxnLst>
              <a:rect l="l" t="t" r="r" b="b"/>
              <a:pathLst>
                <a:path w="13486" h="708">
                  <a:moveTo>
                    <a:pt x="0" y="0"/>
                  </a:moveTo>
                  <a:lnTo>
                    <a:pt x="13486" y="0"/>
                  </a:lnTo>
                  <a:lnTo>
                    <a:pt x="12907" y="708"/>
                  </a:lnTo>
                  <a:lnTo>
                    <a:pt x="0" y="7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zh-CN" altLang="en-US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东方明珠</a:t>
              </a:r>
              <a:r>
                <a:rPr lang="en-US" altLang="zh-CN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</a:t>
              </a:r>
              <a:r>
                <a:rPr lang="zh-CN" altLang="en-US" b="1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珍珠</a:t>
              </a:r>
              <a:r>
                <a:rPr lang="zh-CN" altLang="en-US" b="1">
                  <a:solidFill>
                    <a:srgbClr val="FFFF0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新质生产力</a:t>
              </a:r>
              <a:r>
                <a:rPr lang="zh-CN" altLang="en-US" b="1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科普展</a:t>
              </a:r>
              <a:r>
                <a:rPr lang="en-US" altLang="zh-CN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——</a:t>
              </a:r>
              <a:r>
                <a:rPr lang="zh-CN" altLang="en-US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设计构思</a:t>
              </a:r>
              <a:endPara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  <p:cxnSp>
        <p:nvCxnSpPr>
          <p:cNvPr id="6" name="直接箭头连接符 5"/>
          <p:cNvCxnSpPr/>
          <p:nvPr>
            <p:custDataLst>
              <p:tags r:id="rId13"/>
            </p:custDataLst>
          </p:nvPr>
        </p:nvCxnSpPr>
        <p:spPr>
          <a:xfrm flipH="1">
            <a:off x="2440305" y="3314700"/>
            <a:ext cx="13970" cy="986790"/>
          </a:xfrm>
          <a:prstGeom prst="straightConnector1">
            <a:avLst/>
          </a:prstGeom>
          <a:ln w="28575" cmpd="sng">
            <a:solidFill>
              <a:schemeClr val="accent3">
                <a:lumMod val="50000"/>
              </a:schemeClr>
            </a:solidFill>
            <a:prstDash val="solid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2570085" y="3314972"/>
            <a:ext cx="2113183" cy="148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fontAlgn="auto">
              <a:spcAft>
                <a:spcPts val="1500"/>
              </a:spcAft>
            </a:pPr>
            <a:r>
              <a:rPr lang="zh-CN" altLang="en-US"/>
              <a:t>成珠原理和养殖技术展示：</a:t>
            </a:r>
            <a:endParaRPr lang="zh-CN" altLang="en-US">
              <a:solidFill>
                <a:srgbClr val="FF0000"/>
              </a:solidFill>
            </a:endParaRPr>
          </a:p>
          <a:p>
            <a:pPr indent="0" fontAlgn="auto">
              <a:lnSpc>
                <a:spcPct val="150000"/>
              </a:lnSpc>
              <a:spcAft>
                <a:spcPts val="1500"/>
              </a:spcAft>
            </a:pPr>
            <a:r>
              <a:rPr lang="zh-CN" altLang="en-US" sz="1400"/>
              <a:t>蚌种选育、养殖方式改进、养殖技术突破</a:t>
            </a:r>
            <a:endParaRPr lang="zh-CN" altLang="en-US" sz="1400"/>
          </a:p>
        </p:txBody>
      </p:sp>
    </p:spTree>
    <p:custDataLst>
      <p:tags r:id="rId14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占位符 2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68300" y="81280"/>
            <a:ext cx="4314190" cy="788035"/>
          </a:xfrm>
          <a:prstGeom prst="rect">
            <a:avLst/>
          </a:prstGeom>
        </p:spPr>
        <p:txBody>
          <a:bodyPr vert="horz" lIns="90000" tIns="46800" rIns="90000" bIns="46800" rtlCol="0">
            <a:no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sz="18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charset="0"/>
              <a:buChar char="Ø"/>
            </a:pPr>
            <a:r>
              <a:rPr lang="zh-CN" altLang="en-US" sz="3200" dirty="0">
                <a:solidFill>
                  <a:schemeClr val="accent3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展厅设计</a:t>
            </a:r>
            <a:endParaRPr lang="en-US" altLang="zh-CN" sz="3200" dirty="0">
              <a:solidFill>
                <a:schemeClr val="accent3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5683885" y="2781300"/>
            <a:ext cx="5692140" cy="3203575"/>
            <a:chOff x="1391" y="8291"/>
            <a:chExt cx="15884" cy="1515"/>
          </a:xfrm>
        </p:grpSpPr>
        <p:sp>
          <p:nvSpPr>
            <p:cNvPr id="23" name="文本框 22"/>
            <p:cNvSpPr txBox="1"/>
            <p:nvPr>
              <p:custDataLst>
                <p:tags r:id="rId2"/>
              </p:custDataLst>
            </p:nvPr>
          </p:nvSpPr>
          <p:spPr>
            <a:xfrm>
              <a:off x="1550" y="8719"/>
              <a:ext cx="15725" cy="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457200" fontAlgn="auto">
                <a:lnSpc>
                  <a:spcPct val="200000"/>
                </a:lnSpc>
                <a:spcAft>
                  <a:spcPts val="1500"/>
                </a:spcAft>
                <a:buNone/>
              </a:pPr>
              <a:r>
                <a:rPr lang="zh-CN" altLang="en-US" sz="1400" b="1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史河寻珠</a:t>
              </a:r>
              <a:r>
                <a:rPr lang="zh-CN" altLang="en-US" sz="14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：从珍珠的古代诗词作为引入，依次呈现东西方国家珍珠的历史典故和文化</a:t>
              </a:r>
              <a:r>
                <a:rPr lang="zh-CN" altLang="en-US" sz="14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故事，体现珍珠的价值，探寻珍珠的历史</a:t>
              </a:r>
              <a:r>
                <a:rPr lang="zh-CN" altLang="en-US" sz="14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演变过程。</a:t>
              </a:r>
              <a:endPara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indent="457200" fontAlgn="auto">
                <a:lnSpc>
                  <a:spcPct val="200000"/>
                </a:lnSpc>
                <a:spcAft>
                  <a:spcPts val="1500"/>
                </a:spcAft>
                <a:buNone/>
              </a:pPr>
              <a:endPara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4" name="圆角矩形 33"/>
            <p:cNvSpPr/>
            <p:nvPr>
              <p:custDataLst>
                <p:tags r:id="rId3"/>
              </p:custDataLst>
            </p:nvPr>
          </p:nvSpPr>
          <p:spPr>
            <a:xfrm>
              <a:off x="1391" y="8291"/>
              <a:ext cx="15884" cy="1515"/>
            </a:xfrm>
            <a:prstGeom prst="roundRect">
              <a:avLst/>
            </a:prstGeom>
            <a:noFill/>
            <a:ln w="12700" cmpd="sng">
              <a:solidFill>
                <a:srgbClr val="795D01"/>
              </a:solidFill>
              <a:prstDash val="lgDash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 rot="0">
            <a:off x="0" y="1118235"/>
            <a:ext cx="5180330" cy="1444625"/>
            <a:chOff x="1506" y="2344"/>
            <a:chExt cx="8158" cy="2275"/>
          </a:xfrm>
        </p:grpSpPr>
        <p:grpSp>
          <p:nvGrpSpPr>
            <p:cNvPr id="21" name="组合 20"/>
            <p:cNvGrpSpPr/>
            <p:nvPr>
              <p:custDataLst>
                <p:tags r:id="rId4"/>
              </p:custDataLst>
            </p:nvPr>
          </p:nvGrpSpPr>
          <p:grpSpPr>
            <a:xfrm rot="5400000">
              <a:off x="2868" y="982"/>
              <a:ext cx="2275" cy="4999"/>
              <a:chOff x="1035" y="2046"/>
              <a:chExt cx="2428" cy="5439"/>
            </a:xfrm>
          </p:grpSpPr>
          <p:grpSp>
            <p:nvGrpSpPr>
              <p:cNvPr id="7" name="组合 6"/>
              <p:cNvGrpSpPr/>
              <p:nvPr/>
            </p:nvGrpSpPr>
            <p:grpSpPr>
              <a:xfrm>
                <a:off x="1035" y="2046"/>
                <a:ext cx="2428" cy="5439"/>
                <a:chOff x="6353" y="2421"/>
                <a:chExt cx="3353" cy="7820"/>
              </a:xfrm>
            </p:grpSpPr>
            <p:sp>
              <p:nvSpPr>
                <p:cNvPr id="9" name="Freeform 8"/>
                <p:cNvSpPr/>
                <p:nvPr>
                  <p:custDataLst>
                    <p:tags r:id="rId5"/>
                  </p:custDataLst>
                </p:nvPr>
              </p:nvSpPr>
              <p:spPr bwMode="auto">
                <a:xfrm>
                  <a:off x="6353" y="2421"/>
                  <a:ext cx="3353" cy="7820"/>
                </a:xfrm>
                <a:custGeom>
                  <a:avLst/>
                  <a:gdLst>
                    <a:gd name="T0" fmla="*/ 126 w 126"/>
                    <a:gd name="T1" fmla="*/ 49 h 239"/>
                    <a:gd name="T2" fmla="*/ 63 w 126"/>
                    <a:gd name="T3" fmla="*/ 0 h 239"/>
                    <a:gd name="T4" fmla="*/ 26 w 126"/>
                    <a:gd name="T5" fmla="*/ 29 h 239"/>
                    <a:gd name="T6" fmla="*/ 26 w 126"/>
                    <a:gd name="T7" fmla="*/ 30 h 239"/>
                    <a:gd name="T8" fmla="*/ 0 w 126"/>
                    <a:gd name="T9" fmla="*/ 50 h 239"/>
                    <a:gd name="T10" fmla="*/ 0 w 126"/>
                    <a:gd name="T11" fmla="*/ 108 h 239"/>
                    <a:gd name="T12" fmla="*/ 28 w 126"/>
                    <a:gd name="T13" fmla="*/ 87 h 239"/>
                    <a:gd name="T14" fmla="*/ 28 w 126"/>
                    <a:gd name="T15" fmla="*/ 239 h 239"/>
                    <a:gd name="T16" fmla="*/ 102 w 126"/>
                    <a:gd name="T17" fmla="*/ 239 h 239"/>
                    <a:gd name="T18" fmla="*/ 102 w 126"/>
                    <a:gd name="T19" fmla="*/ 88 h 239"/>
                    <a:gd name="T20" fmla="*/ 102 w 126"/>
                    <a:gd name="T21" fmla="*/ 88 h 239"/>
                    <a:gd name="T22" fmla="*/ 126 w 126"/>
                    <a:gd name="T23" fmla="*/ 107 h 239"/>
                    <a:gd name="T24" fmla="*/ 126 w 126"/>
                    <a:gd name="T25" fmla="*/ 49 h 239"/>
                    <a:gd name="connsiteX0" fmla="*/ 10000 w 10000"/>
                    <a:gd name="connsiteY0" fmla="*/ 2050 h 10000"/>
                    <a:gd name="connsiteX1" fmla="*/ 5000 w 10000"/>
                    <a:gd name="connsiteY1" fmla="*/ 0 h 10000"/>
                    <a:gd name="connsiteX2" fmla="*/ 2063 w 10000"/>
                    <a:gd name="connsiteY2" fmla="*/ 1213 h 10000"/>
                    <a:gd name="connsiteX3" fmla="*/ 0 w 10000"/>
                    <a:gd name="connsiteY3" fmla="*/ 2092 h 10000"/>
                    <a:gd name="connsiteX4" fmla="*/ 0 w 10000"/>
                    <a:gd name="connsiteY4" fmla="*/ 4519 h 10000"/>
                    <a:gd name="connsiteX5" fmla="*/ 2222 w 10000"/>
                    <a:gd name="connsiteY5" fmla="*/ 3640 h 10000"/>
                    <a:gd name="connsiteX6" fmla="*/ 2222 w 10000"/>
                    <a:gd name="connsiteY6" fmla="*/ 10000 h 10000"/>
                    <a:gd name="connsiteX7" fmla="*/ 8095 w 10000"/>
                    <a:gd name="connsiteY7" fmla="*/ 10000 h 10000"/>
                    <a:gd name="connsiteX8" fmla="*/ 8095 w 10000"/>
                    <a:gd name="connsiteY8" fmla="*/ 3682 h 10000"/>
                    <a:gd name="connsiteX9" fmla="*/ 8095 w 10000"/>
                    <a:gd name="connsiteY9" fmla="*/ 3682 h 10000"/>
                    <a:gd name="connsiteX10" fmla="*/ 10000 w 10000"/>
                    <a:gd name="connsiteY10" fmla="*/ 4477 h 10000"/>
                    <a:gd name="connsiteX11" fmla="*/ 10000 w 10000"/>
                    <a:gd name="connsiteY11" fmla="*/ 2050 h 10000"/>
                    <a:gd name="connsiteX0-1" fmla="*/ 10000 w 10000"/>
                    <a:gd name="connsiteY0-2" fmla="*/ 2050 h 10000"/>
                    <a:gd name="connsiteX1-3" fmla="*/ 5000 w 10000"/>
                    <a:gd name="connsiteY1-4" fmla="*/ 0 h 10000"/>
                    <a:gd name="connsiteX2-5" fmla="*/ 0 w 10000"/>
                    <a:gd name="connsiteY2-6" fmla="*/ 2092 h 10000"/>
                    <a:gd name="connsiteX3-7" fmla="*/ 0 w 10000"/>
                    <a:gd name="connsiteY3-8" fmla="*/ 4519 h 10000"/>
                    <a:gd name="connsiteX4-9" fmla="*/ 2222 w 10000"/>
                    <a:gd name="connsiteY4-10" fmla="*/ 3640 h 10000"/>
                    <a:gd name="connsiteX5-11" fmla="*/ 2222 w 10000"/>
                    <a:gd name="connsiteY5-12" fmla="*/ 10000 h 10000"/>
                    <a:gd name="connsiteX6-13" fmla="*/ 8095 w 10000"/>
                    <a:gd name="connsiteY6-14" fmla="*/ 10000 h 10000"/>
                    <a:gd name="connsiteX7-15" fmla="*/ 8095 w 10000"/>
                    <a:gd name="connsiteY7-16" fmla="*/ 3682 h 10000"/>
                    <a:gd name="connsiteX8-17" fmla="*/ 8095 w 10000"/>
                    <a:gd name="connsiteY8-18" fmla="*/ 3682 h 10000"/>
                    <a:gd name="connsiteX9-19" fmla="*/ 10000 w 10000"/>
                    <a:gd name="connsiteY9-20" fmla="*/ 4477 h 10000"/>
                    <a:gd name="connsiteX10-21" fmla="*/ 10000 w 10000"/>
                    <a:gd name="connsiteY10-22" fmla="*/ 2050 h 10000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  <a:cxn ang="0">
                      <a:pos x="connsiteX6-13" y="connsiteY6-14"/>
                    </a:cxn>
                    <a:cxn ang="0">
                      <a:pos x="connsiteX7-15" y="connsiteY7-16"/>
                    </a:cxn>
                    <a:cxn ang="0">
                      <a:pos x="connsiteX8-17" y="connsiteY8-18"/>
                    </a:cxn>
                    <a:cxn ang="0">
                      <a:pos x="connsiteX9-19" y="connsiteY9-20"/>
                    </a:cxn>
                    <a:cxn ang="0">
                      <a:pos x="connsiteX10-21" y="connsiteY10-22"/>
                    </a:cxn>
                  </a:cxnLst>
                  <a:rect l="l" t="t" r="r" b="b"/>
                  <a:pathLst>
                    <a:path w="10000" h="10000">
                      <a:moveTo>
                        <a:pt x="10000" y="2050"/>
                      </a:moveTo>
                      <a:lnTo>
                        <a:pt x="5000" y="0"/>
                      </a:lnTo>
                      <a:lnTo>
                        <a:pt x="0" y="2092"/>
                      </a:lnTo>
                      <a:lnTo>
                        <a:pt x="0" y="4519"/>
                      </a:lnTo>
                      <a:lnTo>
                        <a:pt x="2222" y="3640"/>
                      </a:lnTo>
                      <a:lnTo>
                        <a:pt x="2222" y="10000"/>
                      </a:lnTo>
                      <a:lnTo>
                        <a:pt x="8095" y="10000"/>
                      </a:lnTo>
                      <a:lnTo>
                        <a:pt x="8095" y="3682"/>
                      </a:lnTo>
                      <a:lnTo>
                        <a:pt x="8095" y="3682"/>
                      </a:lnTo>
                      <a:lnTo>
                        <a:pt x="10000" y="4477"/>
                      </a:lnTo>
                      <a:lnTo>
                        <a:pt x="10000" y="2050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12" name="Oval 12"/>
                <p:cNvSpPr>
                  <a:spLocks noChangeArrowheads="1"/>
                </p:cNvSpPr>
                <p:nvPr>
                  <p:custDataLst>
                    <p:tags r:id="rId6"/>
                  </p:custDataLst>
                </p:nvPr>
              </p:nvSpPr>
              <p:spPr bwMode="auto">
                <a:xfrm>
                  <a:off x="7296" y="3220"/>
                  <a:ext cx="1517" cy="1517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45720" tIns="22860" rIns="45720" bIns="22860" numCol="1" anchor="t" anchorCtr="0" compatLnSpc="1"/>
                <a:lstStyle/>
                <a:p>
                  <a:endParaRPr lang="th-TH" sz="900"/>
                </a:p>
              </p:txBody>
            </p:sp>
            <p:sp>
              <p:nvSpPr>
                <p:cNvPr id="33" name="1"/>
                <p:cNvSpPr txBox="1">
                  <a:spLocks noChangeArrowheads="1"/>
                </p:cNvSpPr>
                <p:nvPr>
                  <p:custDataLst>
                    <p:tags r:id="rId7"/>
                  </p:custDataLst>
                </p:nvPr>
              </p:nvSpPr>
              <p:spPr bwMode="auto">
                <a:xfrm rot="16200000">
                  <a:off x="7142" y="6046"/>
                  <a:ext cx="1776" cy="171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0" tIns="0" rIns="0" bIns="0">
                  <a:spAutoFit/>
                </a:bodyPr>
                <a:lstStyle>
                  <a:lvl1pPr defTabSz="1216025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charset="-122"/>
                    </a:defRPr>
                  </a:lvl1pPr>
                  <a:lvl2pPr marL="742950" indent="-285750" defTabSz="1216025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charset="-122"/>
                    </a:defRPr>
                  </a:lvl2pPr>
                  <a:lvl3pPr marL="1143000" indent="-228600" defTabSz="1216025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charset="-122"/>
                    </a:defRPr>
                  </a:lvl3pPr>
                  <a:lvl4pPr marL="1600200" indent="-228600" defTabSz="1216025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charset="-122"/>
                    </a:defRPr>
                  </a:lvl4pPr>
                  <a:lvl5pPr marL="2057400" indent="-228600" defTabSz="1216025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charset="-122"/>
                    </a:defRPr>
                  </a:lvl5pPr>
                  <a:lvl6pPr marL="2514600" indent="-228600" defTabSz="12160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charset="-122"/>
                    </a:defRPr>
                  </a:lvl6pPr>
                  <a:lvl7pPr marL="2971800" indent="-228600" defTabSz="12160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charset="-122"/>
                    </a:defRPr>
                  </a:lvl7pPr>
                  <a:lvl8pPr marL="3429000" indent="-228600" defTabSz="12160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charset="-122"/>
                    </a:defRPr>
                  </a:lvl8pPr>
                  <a:lvl9pPr marL="3886200" indent="-228600" defTabSz="12160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charset="-122"/>
                    </a:defRPr>
                  </a:lvl9pPr>
                </a:lstStyle>
                <a:p>
                  <a:pPr algn="ctr" eaLnBrk="1" hangingPunct="1">
                    <a:spcBef>
                      <a:spcPct val="20000"/>
                    </a:spcBef>
                  </a:pPr>
                  <a:r>
                    <a:rPr lang="zh-CN" altLang="en-US" sz="2400" b="1">
                      <a:solidFill>
                        <a:schemeClr val="bg1"/>
                      </a:solidFill>
                      <a:sym typeface="+mn-ea"/>
                    </a:rPr>
                    <a:t>史河寻珠</a:t>
                  </a:r>
                  <a:endParaRPr lang="zh-CN" altLang="en-US" sz="2400" b="1" dirty="0">
                    <a:solidFill>
                      <a:schemeClr val="bg1"/>
                    </a:solidFill>
                    <a:latin typeface="微软雅黑" panose="020B0503020204020204" charset="-122"/>
                    <a:cs typeface="+mn-ea"/>
                    <a:sym typeface="+mn-ea"/>
                  </a:endParaRPr>
                </a:p>
              </p:txBody>
            </p:sp>
          </p:grpSp>
          <p:pic>
            <p:nvPicPr>
              <p:cNvPr id="17" name="图片 16" descr="搜索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1960" y="2822"/>
                <a:ext cx="615" cy="615"/>
              </a:xfrm>
              <a:prstGeom prst="rect">
                <a:avLst/>
              </a:prstGeom>
            </p:spPr>
          </p:pic>
        </p:grpSp>
        <p:sp>
          <p:nvSpPr>
            <p:cNvPr id="28" name="半闭框 27"/>
            <p:cNvSpPr/>
            <p:nvPr/>
          </p:nvSpPr>
          <p:spPr>
            <a:xfrm rot="8100000">
              <a:off x="6412" y="3027"/>
              <a:ext cx="981" cy="981"/>
            </a:xfrm>
            <a:prstGeom prst="halfFrame">
              <a:avLst/>
            </a:prstGeom>
            <a:solidFill>
              <a:schemeClr val="accent3">
                <a:lumMod val="75000"/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半闭框 28"/>
            <p:cNvSpPr/>
            <p:nvPr>
              <p:custDataLst>
                <p:tags r:id="rId11"/>
              </p:custDataLst>
            </p:nvPr>
          </p:nvSpPr>
          <p:spPr>
            <a:xfrm rot="8100000">
              <a:off x="7498" y="3027"/>
              <a:ext cx="981" cy="981"/>
            </a:xfrm>
            <a:prstGeom prst="halfFrame">
              <a:avLst/>
            </a:prstGeom>
            <a:solidFill>
              <a:schemeClr val="accent3">
                <a:lumMod val="75000"/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0" name="半闭框 29"/>
            <p:cNvSpPr/>
            <p:nvPr>
              <p:custDataLst>
                <p:tags r:id="rId12"/>
              </p:custDataLst>
            </p:nvPr>
          </p:nvSpPr>
          <p:spPr>
            <a:xfrm rot="8100000">
              <a:off x="8683" y="3027"/>
              <a:ext cx="981" cy="981"/>
            </a:xfrm>
            <a:prstGeom prst="halfFrame">
              <a:avLst/>
            </a:prstGeom>
            <a:solidFill>
              <a:schemeClr val="accent3">
                <a:lumMod val="75000"/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772" y="2983"/>
              <a:ext cx="1471" cy="11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</a:rPr>
                <a:t>01</a:t>
              </a:r>
              <a:endParaRPr lang="zh-CN" altLang="en-US" sz="40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cxnSp>
        <p:nvCxnSpPr>
          <p:cNvPr id="8" name="直接连接符 7"/>
          <p:cNvCxnSpPr/>
          <p:nvPr>
            <p:custDataLst>
              <p:tags r:id="rId13"/>
            </p:custDataLst>
          </p:nvPr>
        </p:nvCxnSpPr>
        <p:spPr>
          <a:xfrm>
            <a:off x="0" y="869315"/>
            <a:ext cx="7448550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5683885" y="1668145"/>
            <a:ext cx="569214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400" b="1"/>
              <a:t>古今历史中珍珠的价值</a:t>
            </a:r>
            <a:endParaRPr lang="en-US" altLang="zh-CN" sz="2400" b="1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68655" y="2641600"/>
            <a:ext cx="4408170" cy="3446145"/>
          </a:xfrm>
          <a:prstGeom prst="rect">
            <a:avLst/>
          </a:prstGeom>
        </p:spPr>
      </p:pic>
    </p:spTree>
    <p:custDataLst>
      <p:tags r:id="rId15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 rot="5400000">
            <a:off x="892470" y="215560"/>
            <a:ext cx="1444625" cy="3228384"/>
            <a:chOff x="6353" y="2421"/>
            <a:chExt cx="3353" cy="7953"/>
          </a:xfrm>
          <a:solidFill>
            <a:srgbClr val="F6C678"/>
          </a:solidFill>
        </p:grpSpPr>
        <p:sp>
          <p:nvSpPr>
            <p:cNvPr id="9" name="Freeform 8"/>
            <p:cNvSpPr/>
            <p:nvPr>
              <p:custDataLst>
                <p:tags r:id="rId1"/>
              </p:custDataLst>
            </p:nvPr>
          </p:nvSpPr>
          <p:spPr bwMode="auto">
            <a:xfrm>
              <a:off x="6353" y="2421"/>
              <a:ext cx="3353" cy="7953"/>
            </a:xfrm>
            <a:custGeom>
              <a:avLst/>
              <a:gdLst>
                <a:gd name="T0" fmla="*/ 126 w 126"/>
                <a:gd name="T1" fmla="*/ 49 h 239"/>
                <a:gd name="T2" fmla="*/ 63 w 126"/>
                <a:gd name="T3" fmla="*/ 0 h 239"/>
                <a:gd name="T4" fmla="*/ 26 w 126"/>
                <a:gd name="T5" fmla="*/ 29 h 239"/>
                <a:gd name="T6" fmla="*/ 26 w 126"/>
                <a:gd name="T7" fmla="*/ 30 h 239"/>
                <a:gd name="T8" fmla="*/ 0 w 126"/>
                <a:gd name="T9" fmla="*/ 50 h 239"/>
                <a:gd name="T10" fmla="*/ 0 w 126"/>
                <a:gd name="T11" fmla="*/ 108 h 239"/>
                <a:gd name="T12" fmla="*/ 28 w 126"/>
                <a:gd name="T13" fmla="*/ 87 h 239"/>
                <a:gd name="T14" fmla="*/ 28 w 126"/>
                <a:gd name="T15" fmla="*/ 239 h 239"/>
                <a:gd name="T16" fmla="*/ 102 w 126"/>
                <a:gd name="T17" fmla="*/ 239 h 239"/>
                <a:gd name="T18" fmla="*/ 102 w 126"/>
                <a:gd name="T19" fmla="*/ 88 h 239"/>
                <a:gd name="T20" fmla="*/ 102 w 126"/>
                <a:gd name="T21" fmla="*/ 88 h 239"/>
                <a:gd name="T22" fmla="*/ 126 w 126"/>
                <a:gd name="T23" fmla="*/ 107 h 239"/>
                <a:gd name="T24" fmla="*/ 126 w 126"/>
                <a:gd name="T25" fmla="*/ 49 h 239"/>
                <a:gd name="connsiteX0" fmla="*/ 10000 w 10000"/>
                <a:gd name="connsiteY0" fmla="*/ 2050 h 10000"/>
                <a:gd name="connsiteX1" fmla="*/ 5000 w 10000"/>
                <a:gd name="connsiteY1" fmla="*/ 0 h 10000"/>
                <a:gd name="connsiteX2" fmla="*/ 2063 w 10000"/>
                <a:gd name="connsiteY2" fmla="*/ 1213 h 10000"/>
                <a:gd name="connsiteX3" fmla="*/ 0 w 10000"/>
                <a:gd name="connsiteY3" fmla="*/ 2092 h 10000"/>
                <a:gd name="connsiteX4" fmla="*/ 0 w 10000"/>
                <a:gd name="connsiteY4" fmla="*/ 4519 h 10000"/>
                <a:gd name="connsiteX5" fmla="*/ 2222 w 10000"/>
                <a:gd name="connsiteY5" fmla="*/ 3640 h 10000"/>
                <a:gd name="connsiteX6" fmla="*/ 2222 w 10000"/>
                <a:gd name="connsiteY6" fmla="*/ 10000 h 10000"/>
                <a:gd name="connsiteX7" fmla="*/ 8095 w 10000"/>
                <a:gd name="connsiteY7" fmla="*/ 10000 h 10000"/>
                <a:gd name="connsiteX8" fmla="*/ 8095 w 10000"/>
                <a:gd name="connsiteY8" fmla="*/ 3682 h 10000"/>
                <a:gd name="connsiteX9" fmla="*/ 8095 w 10000"/>
                <a:gd name="connsiteY9" fmla="*/ 3682 h 10000"/>
                <a:gd name="connsiteX10" fmla="*/ 10000 w 10000"/>
                <a:gd name="connsiteY10" fmla="*/ 4477 h 10000"/>
                <a:gd name="connsiteX11" fmla="*/ 10000 w 10000"/>
                <a:gd name="connsiteY11" fmla="*/ 2050 h 10000"/>
                <a:gd name="connsiteX0-1" fmla="*/ 10000 w 10000"/>
                <a:gd name="connsiteY0-2" fmla="*/ 2050 h 10000"/>
                <a:gd name="connsiteX1-3" fmla="*/ 5000 w 10000"/>
                <a:gd name="connsiteY1-4" fmla="*/ 0 h 10000"/>
                <a:gd name="connsiteX2-5" fmla="*/ 0 w 10000"/>
                <a:gd name="connsiteY2-6" fmla="*/ 2092 h 10000"/>
                <a:gd name="connsiteX3-7" fmla="*/ 0 w 10000"/>
                <a:gd name="connsiteY3-8" fmla="*/ 4519 h 10000"/>
                <a:gd name="connsiteX4-9" fmla="*/ 2222 w 10000"/>
                <a:gd name="connsiteY4-10" fmla="*/ 3640 h 10000"/>
                <a:gd name="connsiteX5-11" fmla="*/ 2222 w 10000"/>
                <a:gd name="connsiteY5-12" fmla="*/ 10000 h 10000"/>
                <a:gd name="connsiteX6-13" fmla="*/ 8095 w 10000"/>
                <a:gd name="connsiteY6-14" fmla="*/ 10000 h 10000"/>
                <a:gd name="connsiteX7-15" fmla="*/ 8095 w 10000"/>
                <a:gd name="connsiteY7-16" fmla="*/ 3682 h 10000"/>
                <a:gd name="connsiteX8-17" fmla="*/ 8095 w 10000"/>
                <a:gd name="connsiteY8-18" fmla="*/ 3682 h 10000"/>
                <a:gd name="connsiteX9-19" fmla="*/ 10000 w 10000"/>
                <a:gd name="connsiteY9-20" fmla="*/ 4477 h 10000"/>
                <a:gd name="connsiteX10-21" fmla="*/ 10000 w 10000"/>
                <a:gd name="connsiteY10-22" fmla="*/ 2050 h 10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</a:cxnLst>
              <a:rect l="l" t="t" r="r" b="b"/>
              <a:pathLst>
                <a:path w="10000" h="10000">
                  <a:moveTo>
                    <a:pt x="10000" y="2050"/>
                  </a:moveTo>
                  <a:lnTo>
                    <a:pt x="5000" y="0"/>
                  </a:lnTo>
                  <a:lnTo>
                    <a:pt x="0" y="2092"/>
                  </a:lnTo>
                  <a:lnTo>
                    <a:pt x="0" y="4519"/>
                  </a:lnTo>
                  <a:lnTo>
                    <a:pt x="2222" y="3640"/>
                  </a:lnTo>
                  <a:lnTo>
                    <a:pt x="2222" y="10000"/>
                  </a:lnTo>
                  <a:lnTo>
                    <a:pt x="8095" y="10000"/>
                  </a:lnTo>
                  <a:lnTo>
                    <a:pt x="8095" y="3682"/>
                  </a:lnTo>
                  <a:lnTo>
                    <a:pt x="8095" y="3682"/>
                  </a:lnTo>
                  <a:lnTo>
                    <a:pt x="10000" y="4477"/>
                  </a:lnTo>
                  <a:lnTo>
                    <a:pt x="10000" y="205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schemeClr val="lt1"/>
                </a:solidFill>
              </a:endParaRPr>
            </a:p>
          </p:txBody>
        </p:sp>
        <p:sp>
          <p:nvSpPr>
            <p:cNvPr id="12" name="Oval 12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7296" y="3220"/>
              <a:ext cx="1517" cy="1517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endParaRPr lang="th-TH" sz="900"/>
            </a:p>
          </p:txBody>
        </p:sp>
        <p:sp>
          <p:nvSpPr>
            <p:cNvPr id="33" name="1"/>
            <p:cNvSpPr txBox="1"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 rot="16200000">
              <a:off x="7142" y="6046"/>
              <a:ext cx="1776" cy="17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2400" b="1">
                  <a:solidFill>
                    <a:schemeClr val="bg1"/>
                  </a:solidFill>
                  <a:sym typeface="+mn-ea"/>
                </a:rPr>
                <a:t>贝藏珠玑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charset="-122"/>
                <a:cs typeface="+mn-ea"/>
                <a:sym typeface="+mn-ea"/>
              </a:endParaRPr>
            </a:p>
          </p:txBody>
        </p:sp>
      </p:grpSp>
      <p:sp>
        <p:nvSpPr>
          <p:cNvPr id="6" name="文本占位符 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68300" y="81280"/>
            <a:ext cx="4314190" cy="788035"/>
          </a:xfrm>
          <a:prstGeom prst="rect">
            <a:avLst/>
          </a:prstGeom>
        </p:spPr>
        <p:txBody>
          <a:bodyPr vert="horz" lIns="90000" tIns="46800" rIns="90000" bIns="46800" rtlCol="0">
            <a:no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sz="18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charset="0"/>
              <a:buChar char="Ø"/>
            </a:pPr>
            <a:r>
              <a:rPr lang="zh-CN" altLang="en-US" sz="3200" dirty="0">
                <a:solidFill>
                  <a:schemeClr val="accent3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展厅设计</a:t>
            </a:r>
            <a:endParaRPr lang="en-US" altLang="zh-CN" sz="3200" dirty="0">
              <a:solidFill>
                <a:schemeClr val="accent3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685155" y="2790825"/>
            <a:ext cx="5701665" cy="3435816"/>
            <a:chOff x="1391" y="7674"/>
            <a:chExt cx="15748" cy="1591"/>
          </a:xfrm>
        </p:grpSpPr>
        <p:sp>
          <p:nvSpPr>
            <p:cNvPr id="23" name="文本框 22"/>
            <p:cNvSpPr txBox="1"/>
            <p:nvPr>
              <p:custDataLst>
                <p:tags r:id="rId5"/>
              </p:custDataLst>
            </p:nvPr>
          </p:nvSpPr>
          <p:spPr>
            <a:xfrm>
              <a:off x="1604" y="8008"/>
              <a:ext cx="15491" cy="125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indent="457200" algn="l" fontAlgn="auto">
                <a:lnSpc>
                  <a:spcPct val="200000"/>
                </a:lnSpc>
                <a:spcAft>
                  <a:spcPts val="1500"/>
                </a:spcAft>
                <a:buClrTx/>
                <a:buSzTx/>
                <a:buNone/>
              </a:pPr>
              <a:r>
                <a:rPr lang="zh-CN" altLang="en-US" sz="1400" b="1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贝藏珠</a:t>
              </a:r>
              <a:r>
                <a:rPr lang="zh-CN" altLang="en-US" sz="1400" b="1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玑</a:t>
              </a:r>
              <a:r>
                <a:rPr lang="zh-CN" altLang="en-US" sz="14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：</a:t>
              </a:r>
              <a:r>
                <a:rPr lang="zh-CN" altLang="en-US" sz="14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科普珍珠的形成与成珠原理，分享珍珠传统养殖方式、绿色生态养殖模式和在养殖技术上的突破性成果，展示全国及绍兴珍珠产业等情况。</a:t>
              </a:r>
              <a:endPara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endParaRPr>
            </a:p>
          </p:txBody>
        </p:sp>
        <p:sp>
          <p:nvSpPr>
            <p:cNvPr id="34" name="圆角矩形 33"/>
            <p:cNvSpPr/>
            <p:nvPr>
              <p:custDataLst>
                <p:tags r:id="rId6"/>
              </p:custDataLst>
            </p:nvPr>
          </p:nvSpPr>
          <p:spPr>
            <a:xfrm>
              <a:off x="1391" y="7674"/>
              <a:ext cx="15748" cy="1432"/>
            </a:xfrm>
            <a:prstGeom prst="roundRect">
              <a:avLst/>
            </a:prstGeom>
            <a:noFill/>
            <a:ln w="12700" cmpd="sng">
              <a:solidFill>
                <a:srgbClr val="795D01"/>
              </a:solidFill>
              <a:prstDash val="lgDash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71755" y="1513205"/>
            <a:ext cx="93408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rPr>
              <a:t>0</a:t>
            </a:r>
            <a:r>
              <a:rPr lang="en-US" altLang="zh-CN" sz="40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rPr>
              <a:t>2</a:t>
            </a:r>
            <a:endParaRPr lang="en-US" altLang="zh-CN" sz="40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4" name="Oval 12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 rot="16200000">
            <a:off x="2183130" y="1502410"/>
            <a:ext cx="652780" cy="67691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lstStyle/>
          <a:p>
            <a:endParaRPr lang="th-TH" sz="900"/>
          </a:p>
        </p:txBody>
      </p:sp>
      <p:pic>
        <p:nvPicPr>
          <p:cNvPr id="16" name="图片 15" descr="统计表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21600000">
            <a:off x="2288540" y="1656715"/>
            <a:ext cx="431800" cy="415925"/>
          </a:xfrm>
          <a:prstGeom prst="rect">
            <a:avLst/>
          </a:prstGeom>
        </p:spPr>
      </p:pic>
      <p:cxnSp>
        <p:nvCxnSpPr>
          <p:cNvPr id="8" name="直接连接符 7"/>
          <p:cNvCxnSpPr/>
          <p:nvPr>
            <p:custDataLst>
              <p:tags r:id="rId11"/>
            </p:custDataLst>
          </p:nvPr>
        </p:nvCxnSpPr>
        <p:spPr>
          <a:xfrm>
            <a:off x="0" y="869315"/>
            <a:ext cx="7448550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>
            <p:custDataLst>
              <p:tags r:id="rId12"/>
            </p:custDataLst>
          </p:nvPr>
        </p:nvSpPr>
        <p:spPr>
          <a:xfrm>
            <a:off x="5685155" y="1673860"/>
            <a:ext cx="4064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400" b="1"/>
              <a:t>人工养殖珍珠的可得性</a:t>
            </a:r>
            <a:endParaRPr lang="zh-CN" altLang="en-US" sz="2400" b="1"/>
          </a:p>
        </p:txBody>
      </p:sp>
      <p:sp>
        <p:nvSpPr>
          <p:cNvPr id="10" name="半闭框 9"/>
          <p:cNvSpPr/>
          <p:nvPr/>
        </p:nvSpPr>
        <p:spPr>
          <a:xfrm rot="8100000">
            <a:off x="3115310" y="1551940"/>
            <a:ext cx="622935" cy="622935"/>
          </a:xfrm>
          <a:prstGeom prst="halfFrame">
            <a:avLst/>
          </a:prstGeom>
          <a:solidFill>
            <a:schemeClr val="accent3">
              <a:lumMod val="75000"/>
              <a:alpha val="44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半闭框 10"/>
          <p:cNvSpPr/>
          <p:nvPr>
            <p:custDataLst>
              <p:tags r:id="rId13"/>
            </p:custDataLst>
          </p:nvPr>
        </p:nvSpPr>
        <p:spPr>
          <a:xfrm rot="8100000">
            <a:off x="3804920" y="1551940"/>
            <a:ext cx="622935" cy="622935"/>
          </a:xfrm>
          <a:prstGeom prst="halfFrame">
            <a:avLst/>
          </a:prstGeom>
          <a:solidFill>
            <a:schemeClr val="accent3">
              <a:lumMod val="75000"/>
              <a:alpha val="44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3" name="半闭框 12"/>
          <p:cNvSpPr/>
          <p:nvPr>
            <p:custDataLst>
              <p:tags r:id="rId14"/>
            </p:custDataLst>
          </p:nvPr>
        </p:nvSpPr>
        <p:spPr>
          <a:xfrm rot="8100000">
            <a:off x="4557395" y="1551940"/>
            <a:ext cx="622935" cy="622935"/>
          </a:xfrm>
          <a:prstGeom prst="halfFrame">
            <a:avLst/>
          </a:prstGeom>
          <a:solidFill>
            <a:schemeClr val="accent3">
              <a:lumMod val="75000"/>
              <a:alpha val="44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87705" y="2863850"/>
            <a:ext cx="4621655" cy="2955600"/>
          </a:xfrm>
          <a:prstGeom prst="rect">
            <a:avLst/>
          </a:prstGeom>
          <a:ln w="9525" cmpd="sng">
            <a:solidFill>
              <a:schemeClr val="tx1"/>
            </a:solidFill>
            <a:prstDash val="solid"/>
          </a:ln>
        </p:spPr>
      </p:pic>
    </p:spTree>
    <p:custDataLst>
      <p:tags r:id="rId16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 rot="5400000">
            <a:off x="939800" y="201295"/>
            <a:ext cx="1444625" cy="3322320"/>
            <a:chOff x="6353" y="2421"/>
            <a:chExt cx="3353" cy="6362"/>
          </a:xfrm>
        </p:grpSpPr>
        <p:sp>
          <p:nvSpPr>
            <p:cNvPr id="9" name="Freeform 8"/>
            <p:cNvSpPr/>
            <p:nvPr>
              <p:custDataLst>
                <p:tags r:id="rId1"/>
              </p:custDataLst>
            </p:nvPr>
          </p:nvSpPr>
          <p:spPr bwMode="auto">
            <a:xfrm>
              <a:off x="6353" y="2421"/>
              <a:ext cx="3353" cy="6362"/>
            </a:xfrm>
            <a:custGeom>
              <a:avLst/>
              <a:gdLst>
                <a:gd name="T0" fmla="*/ 126 w 126"/>
                <a:gd name="T1" fmla="*/ 49 h 239"/>
                <a:gd name="T2" fmla="*/ 63 w 126"/>
                <a:gd name="T3" fmla="*/ 0 h 239"/>
                <a:gd name="T4" fmla="*/ 26 w 126"/>
                <a:gd name="T5" fmla="*/ 29 h 239"/>
                <a:gd name="T6" fmla="*/ 26 w 126"/>
                <a:gd name="T7" fmla="*/ 30 h 239"/>
                <a:gd name="T8" fmla="*/ 0 w 126"/>
                <a:gd name="T9" fmla="*/ 50 h 239"/>
                <a:gd name="T10" fmla="*/ 0 w 126"/>
                <a:gd name="T11" fmla="*/ 108 h 239"/>
                <a:gd name="T12" fmla="*/ 28 w 126"/>
                <a:gd name="T13" fmla="*/ 87 h 239"/>
                <a:gd name="T14" fmla="*/ 28 w 126"/>
                <a:gd name="T15" fmla="*/ 239 h 239"/>
                <a:gd name="T16" fmla="*/ 102 w 126"/>
                <a:gd name="T17" fmla="*/ 239 h 239"/>
                <a:gd name="T18" fmla="*/ 102 w 126"/>
                <a:gd name="T19" fmla="*/ 88 h 239"/>
                <a:gd name="T20" fmla="*/ 102 w 126"/>
                <a:gd name="T21" fmla="*/ 88 h 239"/>
                <a:gd name="T22" fmla="*/ 126 w 126"/>
                <a:gd name="T23" fmla="*/ 107 h 239"/>
                <a:gd name="T24" fmla="*/ 126 w 126"/>
                <a:gd name="T25" fmla="*/ 49 h 239"/>
                <a:gd name="connsiteX0" fmla="*/ 10000 w 10000"/>
                <a:gd name="connsiteY0" fmla="*/ 2050 h 10000"/>
                <a:gd name="connsiteX1" fmla="*/ 5000 w 10000"/>
                <a:gd name="connsiteY1" fmla="*/ 0 h 10000"/>
                <a:gd name="connsiteX2" fmla="*/ 2063 w 10000"/>
                <a:gd name="connsiteY2" fmla="*/ 1213 h 10000"/>
                <a:gd name="connsiteX3" fmla="*/ 0 w 10000"/>
                <a:gd name="connsiteY3" fmla="*/ 2092 h 10000"/>
                <a:gd name="connsiteX4" fmla="*/ 0 w 10000"/>
                <a:gd name="connsiteY4" fmla="*/ 4519 h 10000"/>
                <a:gd name="connsiteX5" fmla="*/ 2222 w 10000"/>
                <a:gd name="connsiteY5" fmla="*/ 3640 h 10000"/>
                <a:gd name="connsiteX6" fmla="*/ 2222 w 10000"/>
                <a:gd name="connsiteY6" fmla="*/ 10000 h 10000"/>
                <a:gd name="connsiteX7" fmla="*/ 8095 w 10000"/>
                <a:gd name="connsiteY7" fmla="*/ 10000 h 10000"/>
                <a:gd name="connsiteX8" fmla="*/ 8095 w 10000"/>
                <a:gd name="connsiteY8" fmla="*/ 3682 h 10000"/>
                <a:gd name="connsiteX9" fmla="*/ 8095 w 10000"/>
                <a:gd name="connsiteY9" fmla="*/ 3682 h 10000"/>
                <a:gd name="connsiteX10" fmla="*/ 10000 w 10000"/>
                <a:gd name="connsiteY10" fmla="*/ 4477 h 10000"/>
                <a:gd name="connsiteX11" fmla="*/ 10000 w 10000"/>
                <a:gd name="connsiteY11" fmla="*/ 2050 h 10000"/>
                <a:gd name="connsiteX0-1" fmla="*/ 10000 w 10000"/>
                <a:gd name="connsiteY0-2" fmla="*/ 2050 h 10000"/>
                <a:gd name="connsiteX1-3" fmla="*/ 5000 w 10000"/>
                <a:gd name="connsiteY1-4" fmla="*/ 0 h 10000"/>
                <a:gd name="connsiteX2-5" fmla="*/ 0 w 10000"/>
                <a:gd name="connsiteY2-6" fmla="*/ 2092 h 10000"/>
                <a:gd name="connsiteX3-7" fmla="*/ 0 w 10000"/>
                <a:gd name="connsiteY3-8" fmla="*/ 4519 h 10000"/>
                <a:gd name="connsiteX4-9" fmla="*/ 2222 w 10000"/>
                <a:gd name="connsiteY4-10" fmla="*/ 3640 h 10000"/>
                <a:gd name="connsiteX5-11" fmla="*/ 2222 w 10000"/>
                <a:gd name="connsiteY5-12" fmla="*/ 10000 h 10000"/>
                <a:gd name="connsiteX6-13" fmla="*/ 8095 w 10000"/>
                <a:gd name="connsiteY6-14" fmla="*/ 10000 h 10000"/>
                <a:gd name="connsiteX7-15" fmla="*/ 8095 w 10000"/>
                <a:gd name="connsiteY7-16" fmla="*/ 3682 h 10000"/>
                <a:gd name="connsiteX8-17" fmla="*/ 8095 w 10000"/>
                <a:gd name="connsiteY8-18" fmla="*/ 3682 h 10000"/>
                <a:gd name="connsiteX9-19" fmla="*/ 10000 w 10000"/>
                <a:gd name="connsiteY9-20" fmla="*/ 4477 h 10000"/>
                <a:gd name="connsiteX10-21" fmla="*/ 10000 w 10000"/>
                <a:gd name="connsiteY10-22" fmla="*/ 2050 h 10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</a:cxnLst>
              <a:rect l="l" t="t" r="r" b="b"/>
              <a:pathLst>
                <a:path w="10000" h="10000">
                  <a:moveTo>
                    <a:pt x="10000" y="2050"/>
                  </a:moveTo>
                  <a:lnTo>
                    <a:pt x="5000" y="0"/>
                  </a:lnTo>
                  <a:lnTo>
                    <a:pt x="0" y="2092"/>
                  </a:lnTo>
                  <a:lnTo>
                    <a:pt x="0" y="4519"/>
                  </a:lnTo>
                  <a:lnTo>
                    <a:pt x="2222" y="3640"/>
                  </a:lnTo>
                  <a:lnTo>
                    <a:pt x="2222" y="10000"/>
                  </a:lnTo>
                  <a:lnTo>
                    <a:pt x="8095" y="10000"/>
                  </a:lnTo>
                  <a:lnTo>
                    <a:pt x="8095" y="3682"/>
                  </a:lnTo>
                  <a:lnTo>
                    <a:pt x="8095" y="3682"/>
                  </a:lnTo>
                  <a:lnTo>
                    <a:pt x="10000" y="4477"/>
                  </a:lnTo>
                  <a:lnTo>
                    <a:pt x="10000" y="205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schemeClr val="lt1"/>
                </a:solidFill>
              </a:endParaRPr>
            </a:p>
          </p:txBody>
        </p:sp>
        <p:sp>
          <p:nvSpPr>
            <p:cNvPr id="12" name="Oval 12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7296" y="3220"/>
              <a:ext cx="1517" cy="12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endParaRPr lang="th-TH" sz="900"/>
            </a:p>
          </p:txBody>
        </p:sp>
        <p:sp>
          <p:nvSpPr>
            <p:cNvPr id="33" name="1"/>
            <p:cNvSpPr txBox="1"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 rot="16200000">
              <a:off x="7280" y="5070"/>
              <a:ext cx="1499" cy="17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2400" b="1">
                  <a:solidFill>
                    <a:schemeClr val="bg1"/>
                  </a:solidFill>
                  <a:sym typeface="+mn-ea"/>
                </a:rPr>
                <a:t>慧眼识珠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charset="-122"/>
                <a:cs typeface="+mn-ea"/>
                <a:sym typeface="+mn-ea"/>
              </a:endParaRPr>
            </a:p>
          </p:txBody>
        </p:sp>
      </p:grpSp>
      <p:sp>
        <p:nvSpPr>
          <p:cNvPr id="6" name="文本占位符 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68300" y="81280"/>
            <a:ext cx="4314190" cy="788035"/>
          </a:xfrm>
          <a:prstGeom prst="rect">
            <a:avLst/>
          </a:prstGeom>
        </p:spPr>
        <p:txBody>
          <a:bodyPr vert="horz" lIns="90000" tIns="46800" rIns="90000" bIns="46800" rtlCol="0">
            <a:no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sz="18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charset="0"/>
              <a:buChar char="Ø"/>
            </a:pPr>
            <a:r>
              <a:rPr lang="zh-CN" altLang="en-US" sz="3200" dirty="0">
                <a:solidFill>
                  <a:schemeClr val="accent3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展厅设计</a:t>
            </a:r>
            <a:endParaRPr lang="en-US" altLang="zh-CN" sz="3200" dirty="0">
              <a:solidFill>
                <a:schemeClr val="accent3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684520" y="2795270"/>
            <a:ext cx="5645150" cy="3017520"/>
            <a:chOff x="1391" y="7271"/>
            <a:chExt cx="15748" cy="2100"/>
          </a:xfrm>
        </p:grpSpPr>
        <p:sp>
          <p:nvSpPr>
            <p:cNvPr id="23" name="文本框 22"/>
            <p:cNvSpPr txBox="1"/>
            <p:nvPr>
              <p:custDataLst>
                <p:tags r:id="rId5"/>
              </p:custDataLst>
            </p:nvPr>
          </p:nvSpPr>
          <p:spPr>
            <a:xfrm>
              <a:off x="1394" y="7782"/>
              <a:ext cx="15490" cy="158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indent="457200" algn="l" fontAlgn="auto">
                <a:lnSpc>
                  <a:spcPct val="200000"/>
                </a:lnSpc>
                <a:spcBef>
                  <a:spcPts val="0"/>
                </a:spcBef>
                <a:spcAft>
                  <a:spcPts val="1500"/>
                </a:spcAft>
                <a:buClrTx/>
                <a:buSzTx/>
                <a:buFontTx/>
                <a:buNone/>
              </a:pPr>
              <a:r>
                <a:rPr lang="zh-CN" altLang="en-US" sz="1400" b="1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慧眼识珠：</a:t>
              </a:r>
              <a:r>
                <a:rPr lang="zh-CN" altLang="en-US" sz="14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用宏观展示和微观探秘的方式向观众科普珍珠鉴别和鉴赏、加工工艺和技术、新时代下销售模式等基本知识，展示珍珠领域专家的前沿科研成果，为观众提供更多珍珠未来发展新思路。</a:t>
              </a:r>
              <a:endPara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endParaRPr>
            </a:p>
          </p:txBody>
        </p:sp>
        <p:sp>
          <p:nvSpPr>
            <p:cNvPr id="34" name="圆角矩形 33"/>
            <p:cNvSpPr/>
            <p:nvPr>
              <p:custDataLst>
                <p:tags r:id="rId6"/>
              </p:custDataLst>
            </p:nvPr>
          </p:nvSpPr>
          <p:spPr>
            <a:xfrm>
              <a:off x="1391" y="7271"/>
              <a:ext cx="15748" cy="2100"/>
            </a:xfrm>
            <a:prstGeom prst="roundRect">
              <a:avLst/>
            </a:prstGeom>
            <a:noFill/>
            <a:ln w="12700" cmpd="sng">
              <a:solidFill>
                <a:srgbClr val="795D01"/>
              </a:solidFill>
              <a:prstDash val="lgDash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165735" y="1545590"/>
            <a:ext cx="93408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rPr>
              <a:t>0</a:t>
            </a:r>
            <a:r>
              <a:rPr lang="en-US" altLang="zh-CN" sz="40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rPr>
              <a:t>3</a:t>
            </a:r>
            <a:endParaRPr lang="en-US" altLang="zh-CN" sz="40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pic>
        <p:nvPicPr>
          <p:cNvPr id="18" name="图片 17" descr="研究目标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5400000">
            <a:off x="2357755" y="1652905"/>
            <a:ext cx="455930" cy="440055"/>
          </a:xfrm>
          <a:prstGeom prst="rect">
            <a:avLst/>
          </a:prstGeom>
        </p:spPr>
      </p:pic>
      <p:cxnSp>
        <p:nvCxnSpPr>
          <p:cNvPr id="8" name="直接连接符 7"/>
          <p:cNvCxnSpPr/>
          <p:nvPr>
            <p:custDataLst>
              <p:tags r:id="rId10"/>
            </p:custDataLst>
          </p:nvPr>
        </p:nvCxnSpPr>
        <p:spPr>
          <a:xfrm>
            <a:off x="0" y="869315"/>
            <a:ext cx="7448550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>
            <p:custDataLst>
              <p:tags r:id="rId11"/>
            </p:custDataLst>
          </p:nvPr>
        </p:nvSpPr>
        <p:spPr>
          <a:xfrm>
            <a:off x="5685155" y="1673860"/>
            <a:ext cx="4064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400" b="1"/>
              <a:t>高品质珍珠的鉴别与鉴赏</a:t>
            </a:r>
            <a:endParaRPr lang="en-US" altLang="zh-CN" sz="2400" b="1"/>
          </a:p>
        </p:txBody>
      </p:sp>
      <p:sp>
        <p:nvSpPr>
          <p:cNvPr id="10" name="半闭框 9"/>
          <p:cNvSpPr/>
          <p:nvPr/>
        </p:nvSpPr>
        <p:spPr>
          <a:xfrm rot="8100000">
            <a:off x="3115310" y="1551940"/>
            <a:ext cx="622935" cy="622935"/>
          </a:xfrm>
          <a:prstGeom prst="halfFrame">
            <a:avLst/>
          </a:prstGeom>
          <a:solidFill>
            <a:schemeClr val="accent3">
              <a:lumMod val="75000"/>
              <a:alpha val="44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半闭框 10"/>
          <p:cNvSpPr/>
          <p:nvPr>
            <p:custDataLst>
              <p:tags r:id="rId12"/>
            </p:custDataLst>
          </p:nvPr>
        </p:nvSpPr>
        <p:spPr>
          <a:xfrm rot="8100000">
            <a:off x="3804920" y="1551940"/>
            <a:ext cx="622935" cy="622935"/>
          </a:xfrm>
          <a:prstGeom prst="halfFrame">
            <a:avLst/>
          </a:prstGeom>
          <a:solidFill>
            <a:schemeClr val="accent3">
              <a:lumMod val="75000"/>
              <a:alpha val="44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3" name="半闭框 12"/>
          <p:cNvSpPr/>
          <p:nvPr>
            <p:custDataLst>
              <p:tags r:id="rId13"/>
            </p:custDataLst>
          </p:nvPr>
        </p:nvSpPr>
        <p:spPr>
          <a:xfrm rot="8100000">
            <a:off x="4557395" y="1551940"/>
            <a:ext cx="622935" cy="622935"/>
          </a:xfrm>
          <a:prstGeom prst="halfFrame">
            <a:avLst/>
          </a:prstGeom>
          <a:solidFill>
            <a:schemeClr val="accent3">
              <a:lumMod val="75000"/>
              <a:alpha val="44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4"/>
          <a:srcRect t="10006"/>
          <a:stretch>
            <a:fillRect/>
          </a:stretch>
        </p:blipFill>
        <p:spPr>
          <a:xfrm>
            <a:off x="448310" y="2599690"/>
            <a:ext cx="5106670" cy="3345180"/>
          </a:xfrm>
          <a:prstGeom prst="rect">
            <a:avLst/>
          </a:prstGeom>
        </p:spPr>
      </p:pic>
    </p:spTree>
    <p:custDataLst>
      <p:tags r:id="rId15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 rot="5400000">
            <a:off x="1221105" y="587375"/>
            <a:ext cx="1444625" cy="2582545"/>
            <a:chOff x="6353" y="2421"/>
            <a:chExt cx="3353" cy="6362"/>
          </a:xfrm>
          <a:solidFill>
            <a:srgbClr val="F6C678"/>
          </a:solidFill>
        </p:grpSpPr>
        <p:sp>
          <p:nvSpPr>
            <p:cNvPr id="9" name="Freeform 8"/>
            <p:cNvSpPr/>
            <p:nvPr>
              <p:custDataLst>
                <p:tags r:id="rId1"/>
              </p:custDataLst>
            </p:nvPr>
          </p:nvSpPr>
          <p:spPr bwMode="auto">
            <a:xfrm>
              <a:off x="6353" y="2421"/>
              <a:ext cx="3353" cy="6362"/>
            </a:xfrm>
            <a:custGeom>
              <a:avLst/>
              <a:gdLst>
                <a:gd name="T0" fmla="*/ 126 w 126"/>
                <a:gd name="T1" fmla="*/ 49 h 239"/>
                <a:gd name="T2" fmla="*/ 63 w 126"/>
                <a:gd name="T3" fmla="*/ 0 h 239"/>
                <a:gd name="T4" fmla="*/ 26 w 126"/>
                <a:gd name="T5" fmla="*/ 29 h 239"/>
                <a:gd name="T6" fmla="*/ 26 w 126"/>
                <a:gd name="T7" fmla="*/ 30 h 239"/>
                <a:gd name="T8" fmla="*/ 0 w 126"/>
                <a:gd name="T9" fmla="*/ 50 h 239"/>
                <a:gd name="T10" fmla="*/ 0 w 126"/>
                <a:gd name="T11" fmla="*/ 108 h 239"/>
                <a:gd name="T12" fmla="*/ 28 w 126"/>
                <a:gd name="T13" fmla="*/ 87 h 239"/>
                <a:gd name="T14" fmla="*/ 28 w 126"/>
                <a:gd name="T15" fmla="*/ 239 h 239"/>
                <a:gd name="T16" fmla="*/ 102 w 126"/>
                <a:gd name="T17" fmla="*/ 239 h 239"/>
                <a:gd name="T18" fmla="*/ 102 w 126"/>
                <a:gd name="T19" fmla="*/ 88 h 239"/>
                <a:gd name="T20" fmla="*/ 102 w 126"/>
                <a:gd name="T21" fmla="*/ 88 h 239"/>
                <a:gd name="T22" fmla="*/ 126 w 126"/>
                <a:gd name="T23" fmla="*/ 107 h 239"/>
                <a:gd name="T24" fmla="*/ 126 w 126"/>
                <a:gd name="T25" fmla="*/ 49 h 239"/>
                <a:gd name="connsiteX0" fmla="*/ 10000 w 10000"/>
                <a:gd name="connsiteY0" fmla="*/ 2050 h 10000"/>
                <a:gd name="connsiteX1" fmla="*/ 5000 w 10000"/>
                <a:gd name="connsiteY1" fmla="*/ 0 h 10000"/>
                <a:gd name="connsiteX2" fmla="*/ 2063 w 10000"/>
                <a:gd name="connsiteY2" fmla="*/ 1213 h 10000"/>
                <a:gd name="connsiteX3" fmla="*/ 0 w 10000"/>
                <a:gd name="connsiteY3" fmla="*/ 2092 h 10000"/>
                <a:gd name="connsiteX4" fmla="*/ 0 w 10000"/>
                <a:gd name="connsiteY4" fmla="*/ 4519 h 10000"/>
                <a:gd name="connsiteX5" fmla="*/ 2222 w 10000"/>
                <a:gd name="connsiteY5" fmla="*/ 3640 h 10000"/>
                <a:gd name="connsiteX6" fmla="*/ 2222 w 10000"/>
                <a:gd name="connsiteY6" fmla="*/ 10000 h 10000"/>
                <a:gd name="connsiteX7" fmla="*/ 8095 w 10000"/>
                <a:gd name="connsiteY7" fmla="*/ 10000 h 10000"/>
                <a:gd name="connsiteX8" fmla="*/ 8095 w 10000"/>
                <a:gd name="connsiteY8" fmla="*/ 3682 h 10000"/>
                <a:gd name="connsiteX9" fmla="*/ 8095 w 10000"/>
                <a:gd name="connsiteY9" fmla="*/ 3682 h 10000"/>
                <a:gd name="connsiteX10" fmla="*/ 10000 w 10000"/>
                <a:gd name="connsiteY10" fmla="*/ 4477 h 10000"/>
                <a:gd name="connsiteX11" fmla="*/ 10000 w 10000"/>
                <a:gd name="connsiteY11" fmla="*/ 2050 h 10000"/>
                <a:gd name="connsiteX0-1" fmla="*/ 10000 w 10000"/>
                <a:gd name="connsiteY0-2" fmla="*/ 2050 h 10000"/>
                <a:gd name="connsiteX1-3" fmla="*/ 5000 w 10000"/>
                <a:gd name="connsiteY1-4" fmla="*/ 0 h 10000"/>
                <a:gd name="connsiteX2-5" fmla="*/ 0 w 10000"/>
                <a:gd name="connsiteY2-6" fmla="*/ 2092 h 10000"/>
                <a:gd name="connsiteX3-7" fmla="*/ 0 w 10000"/>
                <a:gd name="connsiteY3-8" fmla="*/ 4519 h 10000"/>
                <a:gd name="connsiteX4-9" fmla="*/ 2222 w 10000"/>
                <a:gd name="connsiteY4-10" fmla="*/ 3640 h 10000"/>
                <a:gd name="connsiteX5-11" fmla="*/ 2222 w 10000"/>
                <a:gd name="connsiteY5-12" fmla="*/ 10000 h 10000"/>
                <a:gd name="connsiteX6-13" fmla="*/ 8095 w 10000"/>
                <a:gd name="connsiteY6-14" fmla="*/ 10000 h 10000"/>
                <a:gd name="connsiteX7-15" fmla="*/ 8095 w 10000"/>
                <a:gd name="connsiteY7-16" fmla="*/ 3682 h 10000"/>
                <a:gd name="connsiteX8-17" fmla="*/ 8095 w 10000"/>
                <a:gd name="connsiteY8-18" fmla="*/ 3682 h 10000"/>
                <a:gd name="connsiteX9-19" fmla="*/ 10000 w 10000"/>
                <a:gd name="connsiteY9-20" fmla="*/ 4477 h 10000"/>
                <a:gd name="connsiteX10-21" fmla="*/ 10000 w 10000"/>
                <a:gd name="connsiteY10-22" fmla="*/ 2050 h 10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</a:cxnLst>
              <a:rect l="l" t="t" r="r" b="b"/>
              <a:pathLst>
                <a:path w="10000" h="10000">
                  <a:moveTo>
                    <a:pt x="10000" y="2050"/>
                  </a:moveTo>
                  <a:lnTo>
                    <a:pt x="5000" y="0"/>
                  </a:lnTo>
                  <a:lnTo>
                    <a:pt x="0" y="2092"/>
                  </a:lnTo>
                  <a:lnTo>
                    <a:pt x="0" y="4519"/>
                  </a:lnTo>
                  <a:lnTo>
                    <a:pt x="2222" y="3640"/>
                  </a:lnTo>
                  <a:lnTo>
                    <a:pt x="2222" y="10000"/>
                  </a:lnTo>
                  <a:lnTo>
                    <a:pt x="8095" y="10000"/>
                  </a:lnTo>
                  <a:lnTo>
                    <a:pt x="8095" y="3682"/>
                  </a:lnTo>
                  <a:lnTo>
                    <a:pt x="8095" y="3682"/>
                  </a:lnTo>
                  <a:lnTo>
                    <a:pt x="10000" y="4477"/>
                  </a:lnTo>
                  <a:lnTo>
                    <a:pt x="10000" y="205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schemeClr val="lt1"/>
                </a:solidFill>
              </a:endParaRPr>
            </a:p>
          </p:txBody>
        </p:sp>
        <p:sp>
          <p:nvSpPr>
            <p:cNvPr id="12" name="Oval 12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7296" y="3220"/>
              <a:ext cx="1517" cy="1517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endParaRPr lang="th-TH" sz="900"/>
            </a:p>
          </p:txBody>
        </p:sp>
        <p:sp>
          <p:nvSpPr>
            <p:cNvPr id="33" name="1"/>
            <p:cNvSpPr txBox="1"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 rot="16200000">
              <a:off x="7142" y="6045"/>
              <a:ext cx="1776" cy="17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2400" b="1">
                  <a:solidFill>
                    <a:schemeClr val="bg1"/>
                  </a:solidFill>
                  <a:sym typeface="+mn-ea"/>
                </a:rPr>
                <a:t>掌上明珠</a:t>
              </a:r>
              <a:endParaRPr lang="zh-CN" altLang="en-US" sz="2400" b="1">
                <a:solidFill>
                  <a:schemeClr val="bg1"/>
                </a:solidFill>
                <a:sym typeface="+mn-ea"/>
              </a:endParaRPr>
            </a:p>
          </p:txBody>
        </p:sp>
      </p:grpSp>
      <p:sp>
        <p:nvSpPr>
          <p:cNvPr id="6" name="文本占位符 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68300" y="81280"/>
            <a:ext cx="4314190" cy="788035"/>
          </a:xfrm>
          <a:prstGeom prst="rect">
            <a:avLst/>
          </a:prstGeom>
        </p:spPr>
        <p:txBody>
          <a:bodyPr vert="horz" lIns="90000" tIns="46800" rIns="90000" bIns="46800" rtlCol="0">
            <a:no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sz="18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charset="0"/>
              <a:buChar char="Ø"/>
            </a:pPr>
            <a:r>
              <a:rPr lang="zh-CN" altLang="en-US" sz="3200" dirty="0">
                <a:solidFill>
                  <a:schemeClr val="accent3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展厅设计</a:t>
            </a:r>
            <a:endParaRPr lang="en-US" altLang="zh-CN" sz="3200" dirty="0">
              <a:solidFill>
                <a:schemeClr val="accent3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-11430" y="1477645"/>
            <a:ext cx="860425" cy="847725"/>
          </a:xfrm>
          <a:prstGeom prst="rect">
            <a:avLst/>
          </a:prstGeom>
          <a:solidFill>
            <a:srgbClr val="F6C6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132080" y="1562100"/>
            <a:ext cx="93408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rPr>
              <a:t>0</a:t>
            </a:r>
            <a:r>
              <a:rPr lang="en-US" altLang="zh-CN" sz="40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rPr>
              <a:t>4</a:t>
            </a:r>
            <a:endParaRPr lang="en-US" altLang="zh-CN" sz="40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5" name="Oval 12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 rot="5400000">
            <a:off x="2251710" y="1555115"/>
            <a:ext cx="653415" cy="6686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lstStyle/>
          <a:p>
            <a:endParaRPr lang="th-TH" sz="900"/>
          </a:p>
        </p:txBody>
      </p:sp>
      <p:pic>
        <p:nvPicPr>
          <p:cNvPr id="3" name="图片 2" descr="右箭头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385695" y="1673225"/>
            <a:ext cx="432435" cy="432435"/>
          </a:xfrm>
          <a:prstGeom prst="rect">
            <a:avLst/>
          </a:prstGeom>
        </p:spPr>
      </p:pic>
      <p:cxnSp>
        <p:nvCxnSpPr>
          <p:cNvPr id="8" name="直接连接符 7"/>
          <p:cNvCxnSpPr/>
          <p:nvPr>
            <p:custDataLst>
              <p:tags r:id="rId8"/>
            </p:custDataLst>
          </p:nvPr>
        </p:nvCxnSpPr>
        <p:spPr>
          <a:xfrm>
            <a:off x="0" y="869315"/>
            <a:ext cx="7448550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>
            <p:custDataLst>
              <p:tags r:id="rId9"/>
            </p:custDataLst>
          </p:nvPr>
        </p:nvSpPr>
        <p:spPr>
          <a:xfrm>
            <a:off x="5685155" y="1673860"/>
            <a:ext cx="51682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400" b="1"/>
              <a:t>挖掘文化价值、创新赋能手段</a:t>
            </a:r>
            <a:endParaRPr lang="zh-CN" altLang="en-US" sz="2400" b="1"/>
          </a:p>
        </p:txBody>
      </p:sp>
      <p:sp>
        <p:nvSpPr>
          <p:cNvPr id="11" name="半闭框 10"/>
          <p:cNvSpPr/>
          <p:nvPr/>
        </p:nvSpPr>
        <p:spPr>
          <a:xfrm rot="8100000">
            <a:off x="3115310" y="1551940"/>
            <a:ext cx="622935" cy="622935"/>
          </a:xfrm>
          <a:prstGeom prst="halfFrame">
            <a:avLst/>
          </a:prstGeom>
          <a:solidFill>
            <a:schemeClr val="accent3">
              <a:lumMod val="75000"/>
              <a:alpha val="44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3" name="半闭框 12"/>
          <p:cNvSpPr/>
          <p:nvPr>
            <p:custDataLst>
              <p:tags r:id="rId10"/>
            </p:custDataLst>
          </p:nvPr>
        </p:nvSpPr>
        <p:spPr>
          <a:xfrm rot="8100000">
            <a:off x="3804920" y="1551940"/>
            <a:ext cx="622935" cy="622935"/>
          </a:xfrm>
          <a:prstGeom prst="halfFrame">
            <a:avLst/>
          </a:prstGeom>
          <a:solidFill>
            <a:schemeClr val="accent3">
              <a:lumMod val="75000"/>
              <a:alpha val="44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4" name="半闭框 13"/>
          <p:cNvSpPr/>
          <p:nvPr>
            <p:custDataLst>
              <p:tags r:id="rId11"/>
            </p:custDataLst>
          </p:nvPr>
        </p:nvSpPr>
        <p:spPr>
          <a:xfrm rot="8100000">
            <a:off x="4557395" y="1551940"/>
            <a:ext cx="622935" cy="622935"/>
          </a:xfrm>
          <a:prstGeom prst="halfFrame">
            <a:avLst/>
          </a:prstGeom>
          <a:solidFill>
            <a:schemeClr val="accent3">
              <a:lumMod val="75000"/>
              <a:alpha val="44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9" name="圆角矩形 18"/>
          <p:cNvSpPr/>
          <p:nvPr>
            <p:custDataLst>
              <p:tags r:id="rId12"/>
            </p:custDataLst>
          </p:nvPr>
        </p:nvSpPr>
        <p:spPr>
          <a:xfrm>
            <a:off x="5685790" y="2710815"/>
            <a:ext cx="5863590" cy="3263900"/>
          </a:xfrm>
          <a:prstGeom prst="roundRect">
            <a:avLst/>
          </a:prstGeom>
          <a:noFill/>
          <a:ln w="12700" cmpd="sng">
            <a:solidFill>
              <a:srgbClr val="795D01"/>
            </a:solidFill>
            <a:prstDash val="lgDash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indent="457200" algn="l" fontAlgn="auto">
              <a:lnSpc>
                <a:spcPct val="150000"/>
              </a:lnSpc>
              <a:spcBef>
                <a:spcPts val="0"/>
              </a:spcBef>
              <a:spcAft>
                <a:spcPts val="4000"/>
              </a:spcAft>
              <a:buClrTx/>
              <a:buSzTx/>
              <a:buNone/>
            </a:pPr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26" name="文本框 25"/>
          <p:cNvSpPr txBox="1"/>
          <p:nvPr>
            <p:custDataLst>
              <p:tags r:id="rId13"/>
            </p:custDataLst>
          </p:nvPr>
        </p:nvSpPr>
        <p:spPr>
          <a:xfrm>
            <a:off x="5685790" y="3648710"/>
            <a:ext cx="5863590" cy="12680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457200" algn="l" fontAlgn="auto">
              <a:lnSpc>
                <a:spcPct val="200000"/>
              </a:lnSpc>
              <a:spcBef>
                <a:spcPts val="0"/>
              </a:spcBef>
              <a:spcAft>
                <a:spcPts val="1500"/>
              </a:spcAft>
              <a:buClrTx/>
              <a:buSzTx/>
              <a:buFontTx/>
              <a:buNone/>
            </a:pPr>
            <a:r>
              <a:rPr lang="zh-CN" altLang="en-US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掌上明珠：</a:t>
            </a: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珍珠产品体验和互动，进一步激发参观者对珍珠应用的想象空间，深入挖掘产业的新质生产力，助力产业高质量发展。</a:t>
            </a:r>
            <a:endParaRPr lang="zh-CN" altLang="en-US" sz="1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52475" y="2805430"/>
            <a:ext cx="4556478" cy="2955600"/>
          </a:xfrm>
          <a:prstGeom prst="rect">
            <a:avLst/>
          </a:prstGeom>
          <a:ln w="9525" cmpd="sng">
            <a:solidFill>
              <a:schemeClr val="tx1"/>
            </a:solidFill>
            <a:prstDash val="solid"/>
          </a:ln>
        </p:spPr>
      </p:pic>
    </p:spTree>
    <p:custDataLst>
      <p:tags r:id="rId15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2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68300" y="81280"/>
            <a:ext cx="4314190" cy="788035"/>
          </a:xfrm>
          <a:prstGeom prst="rect">
            <a:avLst/>
          </a:prstGeom>
        </p:spPr>
        <p:txBody>
          <a:bodyPr vert="horz" lIns="90000" tIns="46800" rIns="90000" bIns="46800" rtlCol="0">
            <a:no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sz="18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charset="0"/>
              <a:buChar char="Ø"/>
            </a:pPr>
            <a:r>
              <a:rPr lang="zh-CN" altLang="en-US" sz="3200" dirty="0">
                <a:solidFill>
                  <a:schemeClr val="accent3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设计元素</a:t>
            </a:r>
            <a:endParaRPr lang="en-US" altLang="zh-CN" sz="3200" dirty="0">
              <a:solidFill>
                <a:schemeClr val="accent3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t="13546" b="21224"/>
          <a:stretch>
            <a:fillRect/>
          </a:stretch>
        </p:blipFill>
        <p:spPr>
          <a:xfrm>
            <a:off x="2519045" y="1868805"/>
            <a:ext cx="2974975" cy="114363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685" h="1801">
                <a:moveTo>
                  <a:pt x="0" y="0"/>
                </a:moveTo>
                <a:lnTo>
                  <a:pt x="4385" y="0"/>
                </a:lnTo>
                <a:lnTo>
                  <a:pt x="4685" y="300"/>
                </a:lnTo>
                <a:lnTo>
                  <a:pt x="4685" y="1801"/>
                </a:lnTo>
                <a:lnTo>
                  <a:pt x="300" y="1801"/>
                </a:lnTo>
                <a:lnTo>
                  <a:pt x="0" y="1501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t="24270" b="14992"/>
          <a:stretch>
            <a:fillRect/>
          </a:stretch>
        </p:blipFill>
        <p:spPr>
          <a:xfrm>
            <a:off x="2444115" y="4051300"/>
            <a:ext cx="3125470" cy="120142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922" h="1892">
                <a:moveTo>
                  <a:pt x="0" y="0"/>
                </a:moveTo>
                <a:lnTo>
                  <a:pt x="4607" y="0"/>
                </a:lnTo>
                <a:lnTo>
                  <a:pt x="4922" y="315"/>
                </a:lnTo>
                <a:lnTo>
                  <a:pt x="4922" y="1892"/>
                </a:lnTo>
                <a:lnTo>
                  <a:pt x="315" y="1892"/>
                </a:lnTo>
                <a:lnTo>
                  <a:pt x="0" y="157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l="3442" t="11697" b="31055"/>
          <a:stretch>
            <a:fillRect/>
          </a:stretch>
        </p:blipFill>
        <p:spPr>
          <a:xfrm>
            <a:off x="6444615" y="1868805"/>
            <a:ext cx="2974975" cy="114363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685" h="1801">
                <a:moveTo>
                  <a:pt x="0" y="0"/>
                </a:moveTo>
                <a:lnTo>
                  <a:pt x="4385" y="0"/>
                </a:lnTo>
                <a:lnTo>
                  <a:pt x="4685" y="300"/>
                </a:lnTo>
                <a:lnTo>
                  <a:pt x="4685" y="1801"/>
                </a:lnTo>
                <a:lnTo>
                  <a:pt x="300" y="1801"/>
                </a:lnTo>
                <a:lnTo>
                  <a:pt x="0" y="1501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2" name="文本框 11"/>
          <p:cNvSpPr txBox="1"/>
          <p:nvPr/>
        </p:nvSpPr>
        <p:spPr>
          <a:xfrm>
            <a:off x="9489440" y="234632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chemeClr val="accent3">
                    <a:lumMod val="50000"/>
                  </a:schemeClr>
                </a:solidFill>
              </a:rPr>
              <a:t>珍珠</a:t>
            </a:r>
            <a:endParaRPr lang="zh-CN" altLang="en-US" b="1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4" name="文本框 13"/>
          <p:cNvSpPr txBox="1"/>
          <p:nvPr>
            <p:custDataLst>
              <p:tags r:id="rId8"/>
            </p:custDataLst>
          </p:nvPr>
        </p:nvSpPr>
        <p:spPr>
          <a:xfrm>
            <a:off x="9489440" y="447548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chemeClr val="accent3">
                    <a:lumMod val="50000"/>
                  </a:schemeClr>
                </a:solidFill>
              </a:rPr>
              <a:t>首饰、珠宝</a:t>
            </a:r>
            <a:endParaRPr lang="zh-CN" altLang="en-US" b="1"/>
          </a:p>
        </p:txBody>
      </p:sp>
      <p:sp>
        <p:nvSpPr>
          <p:cNvPr id="15" name="文本框 14"/>
          <p:cNvSpPr txBox="1"/>
          <p:nvPr>
            <p:custDataLst>
              <p:tags r:id="rId9"/>
            </p:custDataLst>
          </p:nvPr>
        </p:nvSpPr>
        <p:spPr>
          <a:xfrm>
            <a:off x="1708785" y="4443730"/>
            <a:ext cx="6813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accent3">
                    <a:lumMod val="50000"/>
                  </a:schemeClr>
                </a:solidFill>
              </a:rPr>
              <a:t>砗磲</a:t>
            </a:r>
            <a:endParaRPr lang="zh-CN" altLang="en-US" b="1" dirty="0"/>
          </a:p>
        </p:txBody>
      </p:sp>
      <p:sp>
        <p:nvSpPr>
          <p:cNvPr id="16" name="文本框 15"/>
          <p:cNvSpPr txBox="1"/>
          <p:nvPr/>
        </p:nvSpPr>
        <p:spPr>
          <a:xfrm>
            <a:off x="1708785" y="2256790"/>
            <a:ext cx="7696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chemeClr val="accent3">
                    <a:lumMod val="50000"/>
                  </a:schemeClr>
                </a:solidFill>
              </a:rPr>
              <a:t>贝壳</a:t>
            </a:r>
            <a:endParaRPr lang="zh-CN" altLang="en-US" b="1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rcRect t="39158" r="1164" b="17211"/>
          <a:stretch>
            <a:fillRect/>
          </a:stretch>
        </p:blipFill>
        <p:spPr>
          <a:xfrm>
            <a:off x="6444615" y="4086860"/>
            <a:ext cx="2973600" cy="11448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683" h="1803">
                <a:moveTo>
                  <a:pt x="0" y="0"/>
                </a:moveTo>
                <a:lnTo>
                  <a:pt x="4382" y="0"/>
                </a:lnTo>
                <a:lnTo>
                  <a:pt x="4683" y="300"/>
                </a:lnTo>
                <a:lnTo>
                  <a:pt x="4683" y="1803"/>
                </a:lnTo>
                <a:lnTo>
                  <a:pt x="300" y="1803"/>
                </a:lnTo>
                <a:lnTo>
                  <a:pt x="0" y="1502"/>
                </a:lnTo>
                <a:lnTo>
                  <a:pt x="0" y="0"/>
                </a:lnTo>
                <a:close/>
              </a:path>
            </a:pathLst>
          </a:custGeom>
        </p:spPr>
      </p:pic>
      <p:cxnSp>
        <p:nvCxnSpPr>
          <p:cNvPr id="3" name="直接连接符 2"/>
          <p:cNvCxnSpPr/>
          <p:nvPr>
            <p:custDataLst>
              <p:tags r:id="rId12"/>
            </p:custDataLst>
          </p:nvPr>
        </p:nvCxnSpPr>
        <p:spPr>
          <a:xfrm>
            <a:off x="0" y="869315"/>
            <a:ext cx="7448550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1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l="22438"/>
          <a:stretch>
            <a:fillRect/>
          </a:stretch>
        </p:blipFill>
        <p:spPr>
          <a:xfrm>
            <a:off x="1102360" y="1858010"/>
            <a:ext cx="1494790" cy="288036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354" h="4536">
                <a:moveTo>
                  <a:pt x="392" y="0"/>
                </a:moveTo>
                <a:lnTo>
                  <a:pt x="2354" y="0"/>
                </a:lnTo>
                <a:lnTo>
                  <a:pt x="2354" y="4144"/>
                </a:lnTo>
                <a:cubicBezTo>
                  <a:pt x="2354" y="4360"/>
                  <a:pt x="2178" y="4536"/>
                  <a:pt x="1962" y="4536"/>
                </a:cubicBezTo>
                <a:lnTo>
                  <a:pt x="0" y="4536"/>
                </a:lnTo>
                <a:lnTo>
                  <a:pt x="0" y="392"/>
                </a:lnTo>
                <a:cubicBezTo>
                  <a:pt x="0" y="176"/>
                  <a:pt x="176" y="0"/>
                  <a:pt x="392" y="0"/>
                </a:cubicBezTo>
                <a:close/>
              </a:path>
            </a:pathLst>
          </a:custGeom>
        </p:spPr>
      </p:pic>
      <p:pic>
        <p:nvPicPr>
          <p:cNvPr id="23" name="图片 2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t="1004" r="7686"/>
          <a:stretch>
            <a:fillRect/>
          </a:stretch>
        </p:blipFill>
        <p:spPr>
          <a:xfrm>
            <a:off x="9550400" y="1858010"/>
            <a:ext cx="1494790" cy="288036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354" h="4536">
                <a:moveTo>
                  <a:pt x="392" y="0"/>
                </a:moveTo>
                <a:lnTo>
                  <a:pt x="2354" y="0"/>
                </a:lnTo>
                <a:lnTo>
                  <a:pt x="2354" y="4144"/>
                </a:lnTo>
                <a:cubicBezTo>
                  <a:pt x="2354" y="4360"/>
                  <a:pt x="2178" y="4536"/>
                  <a:pt x="1962" y="4536"/>
                </a:cubicBezTo>
                <a:lnTo>
                  <a:pt x="0" y="4536"/>
                </a:lnTo>
                <a:lnTo>
                  <a:pt x="0" y="392"/>
                </a:lnTo>
                <a:cubicBezTo>
                  <a:pt x="0" y="176"/>
                  <a:pt x="176" y="0"/>
                  <a:pt x="392" y="0"/>
                </a:cubicBezTo>
                <a:close/>
              </a:path>
            </a:pathLst>
          </a:custGeom>
        </p:spPr>
      </p:pic>
      <p:pic>
        <p:nvPicPr>
          <p:cNvPr id="20" name="图片 1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l="13357" t="36736" r="31963"/>
          <a:stretch>
            <a:fillRect/>
          </a:stretch>
        </p:blipFill>
        <p:spPr>
          <a:xfrm>
            <a:off x="7438390" y="1858010"/>
            <a:ext cx="1494790" cy="288036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354" h="4536">
                <a:moveTo>
                  <a:pt x="392" y="0"/>
                </a:moveTo>
                <a:lnTo>
                  <a:pt x="2354" y="0"/>
                </a:lnTo>
                <a:lnTo>
                  <a:pt x="2354" y="4144"/>
                </a:lnTo>
                <a:cubicBezTo>
                  <a:pt x="2354" y="4360"/>
                  <a:pt x="2178" y="4536"/>
                  <a:pt x="1962" y="4536"/>
                </a:cubicBezTo>
                <a:lnTo>
                  <a:pt x="0" y="4536"/>
                </a:lnTo>
                <a:lnTo>
                  <a:pt x="0" y="392"/>
                </a:lnTo>
                <a:cubicBezTo>
                  <a:pt x="0" y="176"/>
                  <a:pt x="176" y="0"/>
                  <a:pt x="392" y="0"/>
                </a:cubicBezTo>
                <a:close/>
              </a:path>
            </a:pathLst>
          </a:custGeom>
        </p:spPr>
      </p:pic>
      <p:pic>
        <p:nvPicPr>
          <p:cNvPr id="18" name="图片 1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lum bright="18000" contrast="-12000"/>
          </a:blip>
          <a:srcRect l="30711" t="22435" r="29459" b="10215"/>
          <a:stretch>
            <a:fillRect/>
          </a:stretch>
        </p:blipFill>
        <p:spPr>
          <a:xfrm>
            <a:off x="3214370" y="1858010"/>
            <a:ext cx="1494790" cy="288036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354" h="4536">
                <a:moveTo>
                  <a:pt x="392" y="0"/>
                </a:moveTo>
                <a:lnTo>
                  <a:pt x="2354" y="0"/>
                </a:lnTo>
                <a:lnTo>
                  <a:pt x="2354" y="4144"/>
                </a:lnTo>
                <a:cubicBezTo>
                  <a:pt x="2354" y="4360"/>
                  <a:pt x="2178" y="4536"/>
                  <a:pt x="1962" y="4536"/>
                </a:cubicBezTo>
                <a:lnTo>
                  <a:pt x="0" y="4536"/>
                </a:lnTo>
                <a:lnTo>
                  <a:pt x="0" y="392"/>
                </a:lnTo>
                <a:cubicBezTo>
                  <a:pt x="0" y="176"/>
                  <a:pt x="176" y="0"/>
                  <a:pt x="392" y="0"/>
                </a:cubicBezTo>
                <a:close/>
              </a:path>
            </a:pathLst>
          </a:custGeom>
        </p:spPr>
      </p:pic>
      <p:sp>
        <p:nvSpPr>
          <p:cNvPr id="4" name="文本占位符 2"/>
          <p:cNvSpPr>
            <a:spLocks noGrp="1"/>
          </p:cNvSpPr>
          <p:nvPr>
            <p:custDataLst>
              <p:tags r:id="rId9"/>
            </p:custDataLst>
          </p:nvPr>
        </p:nvSpPr>
        <p:spPr>
          <a:xfrm>
            <a:off x="368300" y="81280"/>
            <a:ext cx="4314190" cy="788035"/>
          </a:xfrm>
          <a:prstGeom prst="rect">
            <a:avLst/>
          </a:prstGeom>
        </p:spPr>
        <p:txBody>
          <a:bodyPr vert="horz" lIns="90000" tIns="46800" rIns="90000" bIns="46800" rtlCol="0">
            <a:no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sz="18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charset="0"/>
              <a:buChar char="Ø"/>
            </a:pPr>
            <a:r>
              <a:rPr lang="zh-CN" altLang="en-US" sz="3200" dirty="0">
                <a:solidFill>
                  <a:schemeClr val="accent3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设计色彩</a:t>
            </a:r>
            <a:endParaRPr lang="en-US" altLang="zh-CN" sz="3200" dirty="0">
              <a:solidFill>
                <a:schemeClr val="accent3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214370" y="5006340"/>
            <a:ext cx="149415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>
                <a:solidFill>
                  <a:srgbClr val="92CCE7"/>
                </a:solidFill>
              </a:rPr>
              <a:t>10%海洋蓝</a:t>
            </a:r>
            <a:endParaRPr lang="zh-CN" altLang="en-US" sz="2000" b="1">
              <a:solidFill>
                <a:srgbClr val="92CCE7"/>
              </a:solidFill>
            </a:endParaRPr>
          </a:p>
        </p:txBody>
      </p:sp>
      <p:sp>
        <p:nvSpPr>
          <p:cNvPr id="21" name="文本框 20"/>
          <p:cNvSpPr txBox="1"/>
          <p:nvPr>
            <p:custDataLst>
              <p:tags r:id="rId10"/>
            </p:custDataLst>
          </p:nvPr>
        </p:nvSpPr>
        <p:spPr>
          <a:xfrm>
            <a:off x="7439025" y="5006340"/>
            <a:ext cx="149415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>
                <a:solidFill>
                  <a:srgbClr val="E6D0AA"/>
                </a:solidFill>
              </a:rPr>
              <a:t>20%</a:t>
            </a:r>
            <a:r>
              <a:rPr lang="zh-CN" altLang="en-US" sz="2000" b="1">
                <a:solidFill>
                  <a:srgbClr val="E6D0AA"/>
                </a:solidFill>
              </a:rPr>
              <a:t>沙滩黄</a:t>
            </a:r>
            <a:endParaRPr lang="zh-CN" altLang="en-US" sz="2000" b="1">
              <a:solidFill>
                <a:srgbClr val="E6D0AA"/>
              </a:solidFill>
            </a:endParaRPr>
          </a:p>
        </p:txBody>
      </p:sp>
      <p:sp>
        <p:nvSpPr>
          <p:cNvPr id="24" name="文本框 23"/>
          <p:cNvSpPr txBox="1"/>
          <p:nvPr>
            <p:custDataLst>
              <p:tags r:id="rId11"/>
            </p:custDataLst>
          </p:nvPr>
        </p:nvSpPr>
        <p:spPr>
          <a:xfrm>
            <a:off x="9551670" y="5006340"/>
            <a:ext cx="149415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/>
              <a:t>50%</a:t>
            </a:r>
            <a:r>
              <a:rPr lang="zh-CN" altLang="en-US" sz="2000" b="1">
                <a:solidFill>
                  <a:schemeClr val="tx1"/>
                </a:solidFill>
              </a:rPr>
              <a:t>珍珠白</a:t>
            </a:r>
            <a:endParaRPr lang="zh-CN" altLang="en-US" sz="2000" b="1">
              <a:solidFill>
                <a:schemeClr val="tx1"/>
              </a:solidFill>
            </a:endParaRPr>
          </a:p>
        </p:txBody>
      </p:sp>
      <p:sp>
        <p:nvSpPr>
          <p:cNvPr id="26" name="文本框 25"/>
          <p:cNvSpPr txBox="1"/>
          <p:nvPr>
            <p:custDataLst>
              <p:tags r:id="rId12"/>
            </p:custDataLst>
          </p:nvPr>
        </p:nvSpPr>
        <p:spPr>
          <a:xfrm>
            <a:off x="1056640" y="5006340"/>
            <a:ext cx="149415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>
                <a:solidFill>
                  <a:srgbClr val="F8BE0C"/>
                </a:solidFill>
              </a:rPr>
              <a:t>10%</a:t>
            </a:r>
            <a:r>
              <a:rPr lang="zh-CN" altLang="en-US" sz="2000" b="1">
                <a:solidFill>
                  <a:srgbClr val="F8BE0C"/>
                </a:solidFill>
              </a:rPr>
              <a:t>珍珠金</a:t>
            </a:r>
            <a:endParaRPr lang="zh-CN" altLang="en-US" sz="2000" b="1">
              <a:solidFill>
                <a:srgbClr val="F8BE0C"/>
              </a:solidFill>
            </a:endParaRPr>
          </a:p>
        </p:txBody>
      </p:sp>
      <p:cxnSp>
        <p:nvCxnSpPr>
          <p:cNvPr id="8" name="直接连接符 7"/>
          <p:cNvCxnSpPr/>
          <p:nvPr>
            <p:custDataLst>
              <p:tags r:id="rId13"/>
            </p:custDataLst>
          </p:nvPr>
        </p:nvCxnSpPr>
        <p:spPr>
          <a:xfrm>
            <a:off x="0" y="869315"/>
            <a:ext cx="7448550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/>
        </p:nvPicPr>
        <p:blipFill>
          <a:blip r:embed="rId14">
            <a:lum bright="12000" contrast="6000"/>
          </a:blip>
          <a:srcRect/>
          <a:stretch>
            <a:fillRect/>
          </a:stretch>
        </p:blipFill>
        <p:spPr>
          <a:xfrm>
            <a:off x="5326380" y="1858010"/>
            <a:ext cx="1494790" cy="28575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354" h="4500">
                <a:moveTo>
                  <a:pt x="392" y="0"/>
                </a:moveTo>
                <a:lnTo>
                  <a:pt x="2354" y="0"/>
                </a:lnTo>
                <a:lnTo>
                  <a:pt x="2354" y="4145"/>
                </a:lnTo>
                <a:cubicBezTo>
                  <a:pt x="2354" y="4300"/>
                  <a:pt x="2263" y="4435"/>
                  <a:pt x="2132" y="4498"/>
                </a:cubicBezTo>
                <a:lnTo>
                  <a:pt x="2128" y="4500"/>
                </a:lnTo>
                <a:lnTo>
                  <a:pt x="0" y="4500"/>
                </a:lnTo>
                <a:lnTo>
                  <a:pt x="0" y="392"/>
                </a:lnTo>
                <a:cubicBezTo>
                  <a:pt x="0" y="176"/>
                  <a:pt x="176" y="0"/>
                  <a:pt x="392" y="0"/>
                </a:cubicBezTo>
                <a:close/>
              </a:path>
            </a:pathLst>
          </a:custGeom>
        </p:spPr>
      </p:pic>
      <p:sp>
        <p:nvSpPr>
          <p:cNvPr id="6" name="文本框 5"/>
          <p:cNvSpPr txBox="1"/>
          <p:nvPr>
            <p:custDataLst>
              <p:tags r:id="rId15"/>
            </p:custDataLst>
          </p:nvPr>
        </p:nvSpPr>
        <p:spPr>
          <a:xfrm>
            <a:off x="5328920" y="5006340"/>
            <a:ext cx="149415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>
                <a:solidFill>
                  <a:srgbClr val="FEE8A5"/>
                </a:solidFill>
              </a:rPr>
              <a:t>10%珍珠黄</a:t>
            </a:r>
            <a:endParaRPr lang="zh-CN" altLang="en-US" sz="2000" b="1">
              <a:solidFill>
                <a:srgbClr val="FEE8A5"/>
              </a:solidFill>
            </a:endParaRPr>
          </a:p>
        </p:txBody>
      </p:sp>
    </p:spTree>
    <p:custDataLst>
      <p:tags r:id="rId16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/>
          <p:nvPr>
            <p:custDataLst>
              <p:tags r:id="rId1"/>
            </p:custDataLst>
          </p:nvPr>
        </p:nvGraphicFramePr>
        <p:xfrm>
          <a:off x="576580" y="1250315"/>
          <a:ext cx="10692765" cy="4424045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2456180"/>
                <a:gridCol w="2957830"/>
                <a:gridCol w="3094990"/>
                <a:gridCol w="2183765"/>
              </a:tblGrid>
              <a:tr h="41592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600" b="0">
                          <a:solidFill>
                            <a:schemeClr val="bg1"/>
                          </a:solidFill>
                          <a:latin typeface="黑体" panose="02010609060101010101" charset="-122"/>
                          <a:ea typeface="黑体" panose="02010609060101010101" charset="-122"/>
                          <a:sym typeface="+mn-ea"/>
                        </a:rPr>
                        <a:t>史河寻珠</a:t>
                      </a:r>
                      <a:endParaRPr lang="zh-CN" altLang="en-US" sz="1600" b="0">
                        <a:solidFill>
                          <a:schemeClr val="bg1"/>
                        </a:solidFill>
                        <a:latin typeface="黑体" panose="02010609060101010101" charset="-122"/>
                        <a:ea typeface="黑体" panose="02010609060101010101" charset="-122"/>
                        <a:sym typeface="+mn-ea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95D0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600" b="0">
                          <a:solidFill>
                            <a:schemeClr val="bg1"/>
                          </a:solidFill>
                          <a:latin typeface="黑体" panose="02010609060101010101" charset="-122"/>
                          <a:ea typeface="黑体" panose="02010609060101010101" charset="-122"/>
                          <a:sym typeface="+mn-ea"/>
                        </a:rPr>
                        <a:t>贝藏珠玑</a:t>
                      </a:r>
                      <a:endParaRPr lang="zh-CN" altLang="en-US" sz="1600" b="0">
                        <a:solidFill>
                          <a:schemeClr val="bg1"/>
                        </a:solidFill>
                        <a:latin typeface="黑体" panose="02010609060101010101" charset="-122"/>
                        <a:ea typeface="黑体" panose="02010609060101010101" charset="-122"/>
                        <a:sym typeface="+mn-ea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95D0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600" b="0">
                          <a:solidFill>
                            <a:schemeClr val="bg1"/>
                          </a:solidFill>
                          <a:latin typeface="黑体" panose="02010609060101010101" charset="-122"/>
                          <a:ea typeface="黑体" panose="02010609060101010101" charset="-122"/>
                          <a:sym typeface="+mn-ea"/>
                        </a:rPr>
                        <a:t>慧眼识珠</a:t>
                      </a:r>
                      <a:endParaRPr lang="zh-CN" altLang="en-US" sz="1600" b="0">
                        <a:solidFill>
                          <a:schemeClr val="bg1"/>
                        </a:solidFill>
                        <a:latin typeface="黑体" panose="02010609060101010101" charset="-122"/>
                        <a:ea typeface="黑体" panose="02010609060101010101" charset="-122"/>
                        <a:sym typeface="+mn-ea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95D0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600" b="0">
                          <a:solidFill>
                            <a:schemeClr val="bg1"/>
                          </a:solidFill>
                          <a:latin typeface="黑体" panose="02010609060101010101" charset="-122"/>
                          <a:ea typeface="黑体" panose="02010609060101010101" charset="-122"/>
                          <a:sym typeface="+mn-ea"/>
                        </a:rPr>
                        <a:t>掌上明珠</a:t>
                      </a:r>
                      <a:endParaRPr lang="zh-CN" altLang="en-US" sz="1600" b="0">
                        <a:solidFill>
                          <a:schemeClr val="bg1"/>
                        </a:solidFill>
                        <a:latin typeface="黑体" panose="02010609060101010101" charset="-122"/>
                        <a:ea typeface="黑体" panose="02010609060101010101" charset="-122"/>
                        <a:sym typeface="+mn-ea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95D01"/>
                    </a:solidFill>
                  </a:tcPr>
                </a:tc>
              </a:tr>
              <a:tr h="40132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01-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寻珍之旅</a:t>
                      </a:r>
                      <a:endParaRPr lang="zh-CN" altLang="en-US" sz="1400" b="1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04-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贝壳博物馆</a:t>
                      </a:r>
                      <a:endParaRPr lang="zh-CN" altLang="en-US" sz="1400" b="1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400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13-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常见珍珠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科普</a:t>
                      </a:r>
                      <a:endParaRPr lang="zh-CN" altLang="en-US" sz="1400" b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23-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珍珠成语故事</a:t>
                      </a:r>
                      <a:r>
                        <a:rPr lang="zh-CN" altLang="en-US" sz="1400">
                          <a:solidFill>
                            <a:srgbClr val="00B0F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⚪</a:t>
                      </a:r>
                      <a:endParaRPr lang="zh-CN" altLang="en-US" sz="1400" b="0">
                        <a:solidFill>
                          <a:srgbClr val="00B0F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5610"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02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-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珍珠的故事</a:t>
                      </a:r>
                      <a:r>
                        <a:rPr lang="zh-CN" altLang="en-US" sz="1400">
                          <a:solidFill>
                            <a:srgbClr val="C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⭐</a:t>
                      </a:r>
                      <a:r>
                        <a:rPr lang="en-US" altLang="zh-CN" sz="1400">
                          <a:solidFill>
                            <a:srgbClr val="C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 </a:t>
                      </a:r>
                      <a:r>
                        <a:rPr lang="zh-CN" altLang="en-US" sz="1400">
                          <a:solidFill>
                            <a:srgbClr val="00B0F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⚪</a:t>
                      </a:r>
                      <a:r>
                        <a:rPr lang="en-US" altLang="zh-CN" sz="1400">
                          <a:solidFill>
                            <a:srgbClr val="00B0F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 </a:t>
                      </a:r>
                      <a:endParaRPr lang="en-US" altLang="zh-CN" sz="1400" b="1">
                        <a:solidFill>
                          <a:srgbClr val="00B0F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400" dirty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05-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珍珠形成和成珠原理</a:t>
                      </a:r>
                      <a:r>
                        <a:rPr lang="zh-CN" altLang="en-US" sz="1400">
                          <a:solidFill>
                            <a:srgbClr val="00B0F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⚪ </a:t>
                      </a:r>
                      <a:endParaRPr lang="zh-CN" altLang="en-US" sz="1400" b="1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400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14-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巴洛克珍珠墙</a:t>
                      </a:r>
                      <a:endParaRPr lang="zh-CN" altLang="en-US" sz="1400" b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zh-CN" altLang="en-US" sz="1400" b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24-珍珠饰品搭配家</a:t>
                      </a:r>
                      <a:r>
                        <a:rPr lang="zh-CN" altLang="en-US" sz="1400">
                          <a:solidFill>
                            <a:srgbClr val="00B0F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⚪</a:t>
                      </a:r>
                      <a:endParaRPr lang="zh-CN" altLang="en-US" sz="1400" b="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306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03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-</a:t>
                      </a:r>
                      <a:r>
                        <a:rPr lang="en-US" altLang="zh-CN" sz="1400" dirty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淡水珍珠模型</a:t>
                      </a:r>
                      <a:endParaRPr lang="en-US" altLang="zh-CN" sz="1400" b="1" dirty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40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06-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人工养殖历史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15-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珍珠鉴赏</a:t>
                      </a:r>
                      <a:endParaRPr lang="zh-CN" altLang="en-US" sz="1400" b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400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25-</a:t>
                      </a:r>
                      <a:r>
                        <a:rPr lang="zh-CN" altLang="en-US" sz="1400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珍珠百科</a:t>
                      </a:r>
                      <a:r>
                        <a:rPr lang="zh-CN" altLang="en-US" sz="1400">
                          <a:solidFill>
                            <a:srgbClr val="00B0F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⚪</a:t>
                      </a:r>
                      <a:endParaRPr lang="zh-CN" altLang="en-US" sz="1400" b="0">
                        <a:solidFill>
                          <a:srgbClr val="00B0F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2590"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US" altLang="zh-CN" sz="1400" b="1" dirty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07-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蚌种的选育</a:t>
                      </a:r>
                      <a:endParaRPr lang="en-US" altLang="zh-CN" sz="1400" b="1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400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16-</a:t>
                      </a:r>
                      <a:r>
                        <a:rPr lang="zh-CN" altLang="en-US" sz="1400" dirty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显微镜下的珍珠</a:t>
                      </a:r>
                      <a:endParaRPr lang="en-US" altLang="zh-CN" sz="1400" b="0">
                        <a:solidFill>
                          <a:srgbClr val="00B0F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400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26-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教育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文创</a:t>
                      </a:r>
                      <a:endParaRPr lang="zh-CN" altLang="en-US" sz="1400" b="0">
                        <a:solidFill>
                          <a:srgbClr val="00B0F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6880">
                <a:tc>
                  <a:txBody>
                    <a:bodyPr/>
                    <a:p>
                      <a:pPr algn="l">
                        <a:buNone/>
                      </a:pPr>
                      <a:endParaRPr lang="en-US" altLang="zh-CN" sz="1400" b="1" dirty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08</a:t>
                      </a:r>
                      <a:r>
                        <a:rPr lang="en-US" altLang="zh-CN" sz="1400" dirty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-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养殖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方式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的改进</a:t>
                      </a:r>
                      <a:r>
                        <a:rPr lang="zh-CN" altLang="en-US" sz="1400">
                          <a:solidFill>
                            <a:srgbClr val="C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⭐</a:t>
                      </a:r>
                      <a:endParaRPr lang="zh-CN" altLang="en-US" sz="1400" b="1">
                        <a:solidFill>
                          <a:srgbClr val="C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400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17-</a:t>
                      </a:r>
                      <a:r>
                        <a:rPr lang="zh-CN" altLang="en-US" sz="1400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珍珠手串</a:t>
                      </a:r>
                      <a:endParaRPr lang="zh-CN" altLang="en-US" sz="1400" b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400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27-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手工串珠</a:t>
                      </a:r>
                      <a:endParaRPr lang="zh-CN" altLang="en-US" sz="1400" b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045"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US" altLang="zh-CN" sz="1400" b="1" dirty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09-</a:t>
                      </a:r>
                      <a:r>
                        <a:rPr lang="zh-CN" altLang="en-US" sz="1400" dirty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养殖技术的突破</a:t>
                      </a:r>
                      <a:r>
                        <a:rPr lang="zh-CN" altLang="en-US" sz="1400">
                          <a:solidFill>
                            <a:srgbClr val="C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⭐</a:t>
                      </a:r>
                      <a:r>
                        <a:rPr lang="en-US" altLang="zh-CN" sz="1400">
                          <a:solidFill>
                            <a:srgbClr val="C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 </a:t>
                      </a:r>
                      <a:r>
                        <a:rPr lang="zh-CN" altLang="en-US" sz="1400">
                          <a:solidFill>
                            <a:srgbClr val="00B0F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⚪</a:t>
                      </a:r>
                      <a:r>
                        <a:rPr lang="en-US" altLang="zh-CN" sz="1400">
                          <a:solidFill>
                            <a:srgbClr val="00B0F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 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18-珍珠鉴别大师</a:t>
                      </a:r>
                      <a:r>
                        <a:rPr lang="zh-CN" altLang="en-US" sz="1400">
                          <a:solidFill>
                            <a:srgbClr val="C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⭐</a:t>
                      </a:r>
                      <a:endParaRPr lang="zh-CN" altLang="en-US" sz="1400" b="0">
                        <a:solidFill>
                          <a:srgbClr val="C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zh-CN" altLang="en-US" sz="1400" b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5610"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altLang="zh-CN" sz="1400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10-</a:t>
                      </a:r>
                      <a:r>
                        <a:rPr lang="zh-CN" altLang="en-US" sz="1400" dirty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绿色生态养殖模型</a:t>
                      </a:r>
                      <a:endParaRPr lang="zh-CN" altLang="en-US" sz="1400" b="0" dirty="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400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19-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珍珠加工坊</a:t>
                      </a:r>
                      <a:r>
                        <a:rPr lang="zh-CN" altLang="en-US" sz="1400">
                          <a:solidFill>
                            <a:srgbClr val="C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⭐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（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开蚌取珠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）</a:t>
                      </a:r>
                      <a:endParaRPr lang="zh-CN" altLang="en-US" sz="1400" b="0">
                        <a:solidFill>
                          <a:srgbClr val="C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zh-CN" altLang="en-US" sz="1400" b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045">
                <a:tc>
                  <a:txBody>
                    <a:bodyPr/>
                    <a:p>
                      <a:pPr algn="l">
                        <a:buNone/>
                      </a:pPr>
                      <a:endParaRPr lang="en-US" altLang="zh-CN" sz="14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400" dirty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11-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鲛人举珠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400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20-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珍珠衍生产品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zh-CN" altLang="en-US" sz="1400" b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p>
                      <a:pPr algn="l">
                        <a:buNone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12-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珍珠产地</a:t>
                      </a:r>
                      <a:endParaRPr lang="zh-CN" altLang="en-US" sz="1400" b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40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21-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售卖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直播</a:t>
                      </a:r>
                      <a:r>
                        <a:rPr lang="zh-CN" altLang="en-US" sz="1400">
                          <a:solidFill>
                            <a:srgbClr val="C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⭐</a:t>
                      </a:r>
                      <a:endParaRPr lang="zh-CN" altLang="en-US" sz="140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en-US" altLang="zh-CN" sz="1400" b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2115">
                <a:tc>
                  <a:txBody>
                    <a:bodyPr/>
                    <a:p>
                      <a:pPr algn="l">
                        <a:buNone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zh-CN" altLang="en-US" sz="1400" b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40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22-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珍珠研究室</a:t>
                      </a:r>
                      <a:endParaRPr lang="en-US" altLang="zh-CN" sz="1400" b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zh-CN" altLang="en-US" sz="1400" b="1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文本占位符 2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368300" y="81280"/>
            <a:ext cx="4314190" cy="788035"/>
          </a:xfrm>
          <a:prstGeom prst="rect">
            <a:avLst/>
          </a:prstGeom>
        </p:spPr>
        <p:txBody>
          <a:bodyPr vert="horz" lIns="90000" tIns="46800" rIns="90000" bIns="46800" rtlCol="0">
            <a:no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sz="18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charset="0"/>
              <a:buChar char="Ø"/>
            </a:pPr>
            <a:r>
              <a:rPr lang="zh-CN" altLang="en-US" sz="3200" dirty="0">
                <a:solidFill>
                  <a:schemeClr val="accent3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展项清单</a:t>
            </a:r>
            <a:endParaRPr lang="en-US" altLang="zh-CN" sz="3200" dirty="0">
              <a:solidFill>
                <a:schemeClr val="accent3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576580" y="5796915"/>
            <a:ext cx="5087620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展厅共</a:t>
            </a:r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27</a:t>
            </a: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个展项，其中重点展项</a:t>
            </a:r>
            <a:r>
              <a:rPr lang="zh-CN" altLang="en-US" sz="140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⭐</a:t>
            </a:r>
            <a:r>
              <a:rPr lang="en-US" altLang="zh-CN" sz="140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6 </a:t>
            </a:r>
            <a:r>
              <a:rPr lang="zh-CN" altLang="en-US" sz="140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件</a:t>
            </a: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，多媒体展项</a:t>
            </a:r>
            <a:r>
              <a:rPr lang="zh-CN" altLang="en-US" sz="140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⚪ </a:t>
            </a:r>
            <a:r>
              <a:rPr lang="en-US" altLang="zh-CN" sz="140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6 </a:t>
            </a:r>
            <a:r>
              <a:rPr lang="zh-CN" altLang="en-US" sz="140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件</a:t>
            </a: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zh-CN" altLang="en-US" sz="140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cxnSp>
        <p:nvCxnSpPr>
          <p:cNvPr id="2" name="直接连接符 1"/>
          <p:cNvCxnSpPr/>
          <p:nvPr>
            <p:custDataLst>
              <p:tags r:id="rId4"/>
            </p:custDataLst>
          </p:nvPr>
        </p:nvCxnSpPr>
        <p:spPr>
          <a:xfrm>
            <a:off x="0" y="869315"/>
            <a:ext cx="7448550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5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368300" y="81280"/>
            <a:ext cx="4314190" cy="788035"/>
          </a:xfrm>
          <a:prstGeom prst="rect">
            <a:avLst/>
          </a:prstGeom>
        </p:spPr>
        <p:txBody>
          <a:bodyPr vert="horz" lIns="90000" tIns="46800" rIns="90000" bIns="46800" rtlCol="0">
            <a:no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sz="18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charset="0"/>
              <a:buChar char="Ø"/>
            </a:pPr>
            <a:r>
              <a:rPr lang="zh-CN" altLang="en-US" sz="3200" dirty="0">
                <a:solidFill>
                  <a:schemeClr val="accent3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设计</a:t>
            </a:r>
            <a:r>
              <a:rPr lang="zh-CN" altLang="en-US" sz="3200" dirty="0">
                <a:solidFill>
                  <a:schemeClr val="accent3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要求</a:t>
            </a:r>
            <a:endParaRPr lang="zh-CN" altLang="en-US" sz="3200" dirty="0">
              <a:solidFill>
                <a:schemeClr val="accent3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5" name="直接连接符 4"/>
          <p:cNvCxnSpPr/>
          <p:nvPr>
            <p:custDataLst>
              <p:tags r:id="rId3"/>
            </p:custDataLst>
          </p:nvPr>
        </p:nvCxnSpPr>
        <p:spPr>
          <a:xfrm>
            <a:off x="2022475" y="869315"/>
            <a:ext cx="5425440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6638925" y="1756410"/>
            <a:ext cx="445770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600">
                <a:solidFill>
                  <a:schemeClr val="tx1"/>
                </a:solidFill>
                <a:sym typeface="+mn-ea"/>
              </a:rPr>
              <a:t>“</a:t>
            </a:r>
            <a:r>
              <a:rPr lang="zh-CN" altLang="en-US" sz="1600">
                <a:solidFill>
                  <a:schemeClr val="tx1"/>
                </a:solidFill>
                <a:sym typeface="+mn-ea"/>
              </a:rPr>
              <a:t>多元化、氛围化，最大程度激发观众的探索欲望</a:t>
            </a:r>
            <a:r>
              <a:rPr lang="en-US" altLang="zh-CN" sz="1600">
                <a:solidFill>
                  <a:schemeClr val="tx1"/>
                </a:solidFill>
                <a:sym typeface="+mn-ea"/>
              </a:rPr>
              <a:t>”</a:t>
            </a:r>
            <a:endParaRPr lang="en-US" altLang="zh-CN" sz="1600">
              <a:solidFill>
                <a:schemeClr val="tx1"/>
              </a:solidFill>
              <a:sym typeface="+mn-ea"/>
            </a:endParaRPr>
          </a:p>
        </p:txBody>
      </p:sp>
      <p:sp>
        <p:nvSpPr>
          <p:cNvPr id="11" name="文本框 10"/>
          <p:cNvSpPr txBox="1"/>
          <p:nvPr>
            <p:custDataLst>
              <p:tags r:id="rId5"/>
            </p:custDataLst>
          </p:nvPr>
        </p:nvSpPr>
        <p:spPr>
          <a:xfrm>
            <a:off x="6648450" y="3401695"/>
            <a:ext cx="445770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 algn="l">
              <a:lnSpc>
                <a:spcPct val="150000"/>
              </a:lnSpc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>
                <a:solidFill>
                  <a:schemeClr val="tx1"/>
                </a:solidFill>
                <a:sym typeface="+mn-ea"/>
              </a:rPr>
              <a:t>科普教育，最广角度拓展珍珠相关知识的普及”</a:t>
            </a:r>
            <a:endParaRPr lang="en-US" altLang="zh-CN" sz="1600">
              <a:solidFill>
                <a:schemeClr val="tx1"/>
              </a:solidFill>
              <a:sym typeface="+mn-ea"/>
            </a:endParaRPr>
          </a:p>
        </p:txBody>
      </p:sp>
      <p:sp>
        <p:nvSpPr>
          <p:cNvPr id="25" name="文本框 24"/>
          <p:cNvSpPr txBox="1"/>
          <p:nvPr>
            <p:custDataLst>
              <p:tags r:id="rId6"/>
            </p:custDataLst>
          </p:nvPr>
        </p:nvSpPr>
        <p:spPr>
          <a:xfrm>
            <a:off x="6638925" y="5121275"/>
            <a:ext cx="445770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lnSpc>
                <a:spcPct val="150000"/>
              </a:lnSpc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>
                <a:solidFill>
                  <a:schemeClr val="tx1"/>
                </a:solidFill>
              </a:rPr>
              <a:t>“创新、互动、科技</a:t>
            </a:r>
            <a:r>
              <a:rPr lang="en-US" altLang="zh-CN" sz="1600">
                <a:solidFill>
                  <a:schemeClr val="tx1"/>
                </a:solidFill>
                <a:sym typeface="+mn-ea"/>
              </a:rPr>
              <a:t>，最大</a:t>
            </a:r>
            <a:r>
              <a:rPr lang="zh-CN" altLang="en-US" sz="1600">
                <a:solidFill>
                  <a:schemeClr val="tx1"/>
                </a:solidFill>
                <a:sym typeface="+mn-ea"/>
              </a:rPr>
              <a:t>力度</a:t>
            </a:r>
            <a:r>
              <a:rPr lang="en-US" altLang="zh-CN" sz="1600">
                <a:solidFill>
                  <a:schemeClr val="tx1"/>
                </a:solidFill>
                <a:sym typeface="+mn-ea"/>
              </a:rPr>
              <a:t>挖掘珍珠的新质生产力量</a:t>
            </a:r>
            <a:r>
              <a:rPr lang="en-US" altLang="zh-CN" sz="1600">
                <a:solidFill>
                  <a:schemeClr val="tx1"/>
                </a:solidFill>
              </a:rPr>
              <a:t>”</a:t>
            </a:r>
            <a:endParaRPr lang="en-US" altLang="zh-CN" sz="1600">
              <a:solidFill>
                <a:schemeClr val="tx1"/>
              </a:solidFill>
            </a:endParaRPr>
          </a:p>
        </p:txBody>
      </p:sp>
      <p:pic>
        <p:nvPicPr>
          <p:cNvPr id="22" name="图片 21" descr="VCG41N151717045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lum bright="6000" contrast="6000"/>
          </a:blip>
          <a:srcRect l="32394" r="32394"/>
          <a:stretch>
            <a:fillRect/>
          </a:stretch>
        </p:blipFill>
        <p:spPr>
          <a:xfrm>
            <a:off x="716915" y="1295400"/>
            <a:ext cx="1750060" cy="3387090"/>
          </a:xfrm>
          <a:prstGeom prst="rect">
            <a:avLst/>
          </a:prstGeom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23" name="图片 22" descr="VCG21138505204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>
            <a:lum bright="6000" contrast="12000"/>
          </a:blip>
          <a:srcRect l="19052" r="19052"/>
          <a:stretch>
            <a:fillRect/>
          </a:stretch>
        </p:blipFill>
        <p:spPr>
          <a:xfrm>
            <a:off x="4557395" y="2270760"/>
            <a:ext cx="1725930" cy="3392170"/>
          </a:xfrm>
          <a:prstGeom prst="rect">
            <a:avLst/>
          </a:prstGeom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21" name="图片 2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rcRect l="8206" r="16817"/>
          <a:stretch>
            <a:fillRect/>
          </a:stretch>
        </p:blipFill>
        <p:spPr>
          <a:xfrm>
            <a:off x="2637155" y="2999105"/>
            <a:ext cx="1750060" cy="3381375"/>
          </a:xfrm>
          <a:prstGeom prst="rect">
            <a:avLst/>
          </a:prstGeom>
        </p:spPr>
      </p:pic>
      <p:sp>
        <p:nvSpPr>
          <p:cNvPr id="6" name="文本框 5"/>
          <p:cNvSpPr txBox="1"/>
          <p:nvPr>
            <p:custDataLst>
              <p:tags r:id="rId13"/>
            </p:custDataLst>
          </p:nvPr>
        </p:nvSpPr>
        <p:spPr>
          <a:xfrm>
            <a:off x="6842760" y="303339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/>
              <a:t>内容方面</a:t>
            </a:r>
            <a:endParaRPr lang="zh-CN" altLang="en-US" b="1"/>
          </a:p>
        </p:txBody>
      </p:sp>
      <p:sp>
        <p:nvSpPr>
          <p:cNvPr id="7" name="文本框 6"/>
          <p:cNvSpPr txBox="1"/>
          <p:nvPr>
            <p:custDataLst>
              <p:tags r:id="rId14"/>
            </p:custDataLst>
          </p:nvPr>
        </p:nvSpPr>
        <p:spPr>
          <a:xfrm>
            <a:off x="6842760" y="144081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/>
              <a:t>空间方面</a:t>
            </a:r>
            <a:endParaRPr lang="zh-CN" altLang="en-US" b="1"/>
          </a:p>
        </p:txBody>
      </p:sp>
      <p:sp>
        <p:nvSpPr>
          <p:cNvPr id="8" name="文本框 7"/>
          <p:cNvSpPr txBox="1"/>
          <p:nvPr>
            <p:custDataLst>
              <p:tags r:id="rId15"/>
            </p:custDataLst>
          </p:nvPr>
        </p:nvSpPr>
        <p:spPr>
          <a:xfrm>
            <a:off x="6842760" y="468249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/>
              <a:t>展项方面</a:t>
            </a:r>
            <a:endParaRPr lang="zh-CN" altLang="en-US" b="1"/>
          </a:p>
        </p:txBody>
      </p:sp>
    </p:spTree>
    <p:custDataLst>
      <p:tags r:id="rId16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2"/>
          <a:srcRect l="2380" t="14347" b="23119"/>
          <a:stretch>
            <a:fillRect/>
          </a:stretch>
        </p:blipFill>
        <p:spPr>
          <a:xfrm>
            <a:off x="4553585" y="2682240"/>
            <a:ext cx="2943225" cy="14668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635" h="2319">
                <a:moveTo>
                  <a:pt x="386" y="0"/>
                </a:moveTo>
                <a:lnTo>
                  <a:pt x="4249" y="0"/>
                </a:lnTo>
                <a:cubicBezTo>
                  <a:pt x="4462" y="0"/>
                  <a:pt x="4635" y="173"/>
                  <a:pt x="4635" y="386"/>
                </a:cubicBezTo>
                <a:lnTo>
                  <a:pt x="4635" y="1932"/>
                </a:lnTo>
                <a:cubicBezTo>
                  <a:pt x="4635" y="2146"/>
                  <a:pt x="4462" y="2319"/>
                  <a:pt x="4249" y="2319"/>
                </a:cubicBezTo>
                <a:lnTo>
                  <a:pt x="386" y="2319"/>
                </a:lnTo>
                <a:cubicBezTo>
                  <a:pt x="173" y="2319"/>
                  <a:pt x="0" y="2146"/>
                  <a:pt x="0" y="1932"/>
                </a:cubicBezTo>
                <a:lnTo>
                  <a:pt x="0" y="386"/>
                </a:lnTo>
                <a:cubicBezTo>
                  <a:pt x="0" y="173"/>
                  <a:pt x="173" y="0"/>
                  <a:pt x="386" y="0"/>
                </a:cubicBezTo>
                <a:close/>
              </a:path>
            </a:pathLst>
          </a:custGeom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t="12360" b="9241"/>
          <a:stretch>
            <a:fillRect/>
          </a:stretch>
        </p:blipFill>
        <p:spPr>
          <a:xfrm>
            <a:off x="7847330" y="2682240"/>
            <a:ext cx="2954020" cy="147193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464" h="2721">
                <a:moveTo>
                  <a:pt x="454" y="0"/>
                </a:moveTo>
                <a:lnTo>
                  <a:pt x="5012" y="0"/>
                </a:lnTo>
                <a:cubicBezTo>
                  <a:pt x="5246" y="0"/>
                  <a:pt x="5440" y="178"/>
                  <a:pt x="5463" y="407"/>
                </a:cubicBezTo>
                <a:lnTo>
                  <a:pt x="5464" y="422"/>
                </a:lnTo>
                <a:lnTo>
                  <a:pt x="5464" y="2299"/>
                </a:lnTo>
                <a:lnTo>
                  <a:pt x="5463" y="2314"/>
                </a:lnTo>
                <a:cubicBezTo>
                  <a:pt x="5440" y="2543"/>
                  <a:pt x="5246" y="2721"/>
                  <a:pt x="5012" y="2721"/>
                </a:cubicBezTo>
                <a:lnTo>
                  <a:pt x="454" y="2721"/>
                </a:lnTo>
                <a:cubicBezTo>
                  <a:pt x="203" y="2721"/>
                  <a:pt x="0" y="2518"/>
                  <a:pt x="0" y="2268"/>
                </a:cubicBezTo>
                <a:lnTo>
                  <a:pt x="0" y="454"/>
                </a:lnTo>
                <a:cubicBezTo>
                  <a:pt x="0" y="203"/>
                  <a:pt x="203" y="0"/>
                  <a:pt x="454" y="0"/>
                </a:cubicBezTo>
                <a:close/>
              </a:path>
            </a:pathLst>
          </a:custGeom>
        </p:spPr>
      </p:pic>
      <p:pic>
        <p:nvPicPr>
          <p:cNvPr id="18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t="14341" r="1461" b="1691"/>
          <a:stretch>
            <a:fillRect/>
          </a:stretch>
        </p:blipFill>
        <p:spPr>
          <a:xfrm>
            <a:off x="1249045" y="2704465"/>
            <a:ext cx="2954020" cy="144970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464" h="2582">
                <a:moveTo>
                  <a:pt x="415" y="0"/>
                </a:moveTo>
                <a:lnTo>
                  <a:pt x="5034" y="0"/>
                </a:lnTo>
                <a:cubicBezTo>
                  <a:pt x="5271" y="0"/>
                  <a:pt x="5464" y="193"/>
                  <a:pt x="5464" y="430"/>
                </a:cubicBezTo>
                <a:lnTo>
                  <a:pt x="5464" y="2152"/>
                </a:lnTo>
                <a:cubicBezTo>
                  <a:pt x="5464" y="2389"/>
                  <a:pt x="5271" y="2582"/>
                  <a:pt x="5034" y="2582"/>
                </a:cubicBezTo>
                <a:lnTo>
                  <a:pt x="415" y="2582"/>
                </a:lnTo>
                <a:cubicBezTo>
                  <a:pt x="222" y="2582"/>
                  <a:pt x="59" y="2455"/>
                  <a:pt x="4" y="2280"/>
                </a:cubicBezTo>
                <a:lnTo>
                  <a:pt x="0" y="2264"/>
                </a:lnTo>
                <a:lnTo>
                  <a:pt x="0" y="318"/>
                </a:lnTo>
                <a:lnTo>
                  <a:pt x="4" y="302"/>
                </a:lnTo>
                <a:cubicBezTo>
                  <a:pt x="59" y="127"/>
                  <a:pt x="222" y="0"/>
                  <a:pt x="415" y="0"/>
                </a:cubicBezTo>
                <a:close/>
              </a:path>
            </a:pathLst>
          </a:custGeom>
        </p:spPr>
      </p:pic>
      <p:sp>
        <p:nvSpPr>
          <p:cNvPr id="3" name="文本占位符 2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368300" y="81280"/>
            <a:ext cx="4314190" cy="788035"/>
          </a:xfrm>
          <a:prstGeom prst="rect">
            <a:avLst/>
          </a:prstGeom>
        </p:spPr>
        <p:txBody>
          <a:bodyPr vert="horz" lIns="90000" tIns="46800" rIns="90000" bIns="46800" rtlCol="0">
            <a:no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sz="18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charset="0"/>
              <a:buChar char="Ø"/>
            </a:pPr>
            <a:r>
              <a:rPr lang="zh-CN" altLang="en-US" sz="3200" dirty="0">
                <a:solidFill>
                  <a:schemeClr val="accent3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设计</a:t>
            </a:r>
            <a:r>
              <a:rPr lang="zh-CN" altLang="en-US" sz="3200" dirty="0">
                <a:solidFill>
                  <a:schemeClr val="accent3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要求</a:t>
            </a:r>
            <a:endParaRPr lang="zh-CN" altLang="en-US" sz="3200" dirty="0">
              <a:solidFill>
                <a:schemeClr val="accent3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8" name="直接连接符 7"/>
          <p:cNvCxnSpPr/>
          <p:nvPr>
            <p:custDataLst>
              <p:tags r:id="rId8"/>
            </p:custDataLst>
          </p:nvPr>
        </p:nvCxnSpPr>
        <p:spPr>
          <a:xfrm>
            <a:off x="0" y="869315"/>
            <a:ext cx="7448550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" name="圆角矩形 1"/>
          <p:cNvSpPr/>
          <p:nvPr>
            <p:custDataLst>
              <p:tags r:id="rId9"/>
            </p:custDataLst>
          </p:nvPr>
        </p:nvSpPr>
        <p:spPr>
          <a:xfrm>
            <a:off x="1249045" y="4606925"/>
            <a:ext cx="9552305" cy="1269365"/>
          </a:xfrm>
          <a:prstGeom prst="roundRect">
            <a:avLst/>
          </a:prstGeom>
          <a:solidFill>
            <a:schemeClr val="bg1">
              <a:lumMod val="95000"/>
              <a:alpha val="11000"/>
            </a:schemeClr>
          </a:solidFill>
          <a:ln w="12700" cmpd="sng">
            <a:solidFill>
              <a:schemeClr val="bg1">
                <a:lumMod val="65000"/>
              </a:schemeClr>
            </a:solidFill>
            <a:prstDash val="solid"/>
          </a:ln>
          <a:effectLst>
            <a:outerShdw blurRad="4191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200000"/>
              </a:lnSpc>
            </a:pPr>
            <a:r>
              <a:rPr lang="zh-CN" altLang="en-US" sz="1400">
                <a:solidFill>
                  <a:schemeClr val="accent3">
                    <a:lumMod val="50000"/>
                  </a:schemeClr>
                </a:solidFill>
                <a:latin typeface="+mj-ea"/>
                <a:ea typeface="+mj-ea"/>
                <a:cs typeface="+mj-ea"/>
              </a:rPr>
              <a:t>展馆空间结合珍珠白以“奶油色</a:t>
            </a:r>
            <a:r>
              <a:rPr lang="zh-CN" altLang="en-US" sz="1400">
                <a:solidFill>
                  <a:schemeClr val="accent3">
                    <a:lumMod val="50000"/>
                  </a:schemeClr>
                </a:solidFill>
                <a:latin typeface="+mj-ea"/>
                <a:ea typeface="+mj-ea"/>
                <a:cs typeface="+mj-ea"/>
                <a:sym typeface="+mn-ea"/>
              </a:rPr>
              <a:t>”为</a:t>
            </a:r>
            <a:r>
              <a:rPr lang="zh-CN" altLang="en-US" sz="1400">
                <a:solidFill>
                  <a:schemeClr val="accent3">
                    <a:lumMod val="50000"/>
                  </a:schemeClr>
                </a:solidFill>
                <a:latin typeface="+mj-ea"/>
                <a:ea typeface="+mj-ea"/>
                <a:cs typeface="+mj-ea"/>
              </a:rPr>
              <a:t>主题色，配合墙面布景、展厅灯光</a:t>
            </a:r>
            <a:r>
              <a:rPr lang="zh-CN" altLang="en-US" sz="1400">
                <a:solidFill>
                  <a:schemeClr val="accent3">
                    <a:lumMod val="50000"/>
                  </a:schemeClr>
                </a:solidFill>
                <a:latin typeface="+mj-ea"/>
                <a:ea typeface="+mj-ea"/>
                <a:cs typeface="+mj-ea"/>
                <a:sym typeface="+mn-ea"/>
              </a:rPr>
              <a:t>，观众走入展馆内，仿佛身处珍珠的真实生长环境之中，</a:t>
            </a:r>
            <a:r>
              <a:rPr lang="zh-CN" altLang="en-US" sz="1400">
                <a:solidFill>
                  <a:schemeClr val="accent3">
                    <a:lumMod val="50000"/>
                  </a:schemeClr>
                </a:solidFill>
                <a:latin typeface="+mj-ea"/>
                <a:ea typeface="+mj-ea"/>
                <a:cs typeface="+mj-ea"/>
              </a:rPr>
              <a:t>营造身临其境的临场体验感。</a:t>
            </a:r>
            <a:endParaRPr lang="zh-CN" altLang="en-US" sz="1400">
              <a:solidFill>
                <a:schemeClr val="accent3">
                  <a:lumMod val="50000"/>
                </a:schemeClr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2783840" y="1955165"/>
            <a:ext cx="648271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/>
              <a:t>“</a:t>
            </a:r>
            <a:r>
              <a:rPr lang="zh-CN" altLang="en-US" sz="1600" b="1"/>
              <a:t>多元化</a:t>
            </a:r>
            <a:r>
              <a:rPr lang="zh-CN" altLang="en-US" sz="1600"/>
              <a:t>、</a:t>
            </a:r>
            <a:r>
              <a:rPr lang="zh-CN" altLang="en-US" sz="1600" b="1"/>
              <a:t>氛围化</a:t>
            </a:r>
            <a:r>
              <a:rPr lang="zh-CN" altLang="en-US" sz="1600"/>
              <a:t>，最大程度激发观众的探索欲望</a:t>
            </a:r>
            <a:r>
              <a:rPr lang="en-US" altLang="zh-CN" sz="1600" b="1"/>
              <a:t>”</a:t>
            </a:r>
            <a:endParaRPr lang="en-US" altLang="zh-CN" sz="1600" b="1"/>
          </a:p>
        </p:txBody>
      </p:sp>
      <p:sp>
        <p:nvSpPr>
          <p:cNvPr id="15" name="对角圆角矩形 14"/>
          <p:cNvSpPr/>
          <p:nvPr>
            <p:custDataLst>
              <p:tags r:id="rId10"/>
            </p:custDataLst>
          </p:nvPr>
        </p:nvSpPr>
        <p:spPr>
          <a:xfrm>
            <a:off x="1249045" y="1141095"/>
            <a:ext cx="2743200" cy="542290"/>
          </a:xfrm>
          <a:prstGeom prst="round2Diag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zh-CN" b="1">
                <a:solidFill>
                  <a:schemeClr val="accent3">
                    <a:lumMod val="50000"/>
                  </a:schemeClr>
                </a:solidFill>
              </a:rPr>
              <a:t>1-</a:t>
            </a:r>
            <a:r>
              <a:rPr lang="zh-CN" altLang="en-US" b="1">
                <a:solidFill>
                  <a:schemeClr val="accent3">
                    <a:lumMod val="50000"/>
                  </a:schemeClr>
                </a:solidFill>
              </a:rPr>
              <a:t>空间方面</a:t>
            </a:r>
            <a:endParaRPr lang="zh-CN" altLang="en-US" b="1">
              <a:solidFill>
                <a:schemeClr val="accent3">
                  <a:lumMod val="50000"/>
                </a:schemeClr>
              </a:solidFill>
            </a:endParaRPr>
          </a:p>
        </p:txBody>
      </p:sp>
    </p:spTree>
    <p:custDataLst>
      <p:tags r:id="rId11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368300" y="81280"/>
            <a:ext cx="4314190" cy="788035"/>
          </a:xfrm>
          <a:prstGeom prst="rect">
            <a:avLst/>
          </a:prstGeom>
        </p:spPr>
        <p:txBody>
          <a:bodyPr vert="horz" lIns="90000" tIns="46800" rIns="90000" bIns="46800" rtlCol="0">
            <a:no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sz="18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charset="0"/>
              <a:buChar char="Ø"/>
            </a:pPr>
            <a:r>
              <a:rPr lang="zh-CN" altLang="en-US" sz="3200" dirty="0">
                <a:solidFill>
                  <a:schemeClr val="accent3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设计</a:t>
            </a:r>
            <a:r>
              <a:rPr lang="zh-CN" altLang="en-US" sz="3200" dirty="0">
                <a:solidFill>
                  <a:schemeClr val="accent3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要求</a:t>
            </a:r>
            <a:endParaRPr lang="zh-CN" altLang="en-US" sz="3200" dirty="0">
              <a:solidFill>
                <a:schemeClr val="accent3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8" name="直接连接符 7"/>
          <p:cNvCxnSpPr/>
          <p:nvPr>
            <p:custDataLst>
              <p:tags r:id="rId3"/>
            </p:custDataLst>
          </p:nvPr>
        </p:nvCxnSpPr>
        <p:spPr>
          <a:xfrm>
            <a:off x="0" y="869315"/>
            <a:ext cx="7448550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" name="圆角矩形 1"/>
          <p:cNvSpPr/>
          <p:nvPr>
            <p:custDataLst>
              <p:tags r:id="rId4"/>
            </p:custDataLst>
          </p:nvPr>
        </p:nvSpPr>
        <p:spPr>
          <a:xfrm>
            <a:off x="1249045" y="4683125"/>
            <a:ext cx="9648190" cy="1449705"/>
          </a:xfrm>
          <a:prstGeom prst="roundRect">
            <a:avLst/>
          </a:prstGeom>
          <a:solidFill>
            <a:schemeClr val="bg1">
              <a:lumMod val="95000"/>
              <a:alpha val="11000"/>
            </a:schemeClr>
          </a:solidFill>
          <a:ln w="12700" cmpd="sng">
            <a:solidFill>
              <a:schemeClr val="bg1">
                <a:lumMod val="65000"/>
              </a:schemeClr>
            </a:solidFill>
            <a:prstDash val="solid"/>
          </a:ln>
          <a:effectLst>
            <a:outerShdw blurRad="4191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200000"/>
              </a:lnSpc>
            </a:pPr>
            <a:r>
              <a:rPr lang="zh-CN" altLang="en-US" sz="1400">
                <a:solidFill>
                  <a:schemeClr val="accent3">
                    <a:lumMod val="50000"/>
                  </a:schemeClr>
                </a:solidFill>
                <a:sym typeface="+mn-ea"/>
              </a:rPr>
              <a:t>多角度、多层次、多领域科普珍珠的知识以及背后的历史典故；</a:t>
            </a:r>
            <a:endParaRPr lang="zh-CN" altLang="en-US" sz="1400">
              <a:solidFill>
                <a:schemeClr val="accent3">
                  <a:lumMod val="50000"/>
                </a:schemeClr>
              </a:solidFill>
              <a:sym typeface="+mn-ea"/>
            </a:endParaRPr>
          </a:p>
          <a:p>
            <a:pPr algn="l">
              <a:lnSpc>
                <a:spcPct val="200000"/>
              </a:lnSpc>
            </a:pPr>
            <a:r>
              <a:rPr lang="zh-CN" altLang="en-US" sz="1400">
                <a:solidFill>
                  <a:schemeClr val="accent3">
                    <a:lumMod val="50000"/>
                  </a:schemeClr>
                </a:solidFill>
                <a:sym typeface="+mn-ea"/>
              </a:rPr>
              <a:t>包含珍珠的种类、特性以及生长环境、珍珠的医用价值、未来的发展等多种方向，与观众共同思考珍珠行业的新技术、新产业。</a:t>
            </a:r>
            <a:endParaRPr lang="zh-CN" altLang="en-US" sz="1400">
              <a:solidFill>
                <a:schemeClr val="accent3">
                  <a:lumMod val="50000"/>
                </a:schemeClr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2854960" y="1918970"/>
            <a:ext cx="64827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600"/>
              <a:t>“</a:t>
            </a:r>
            <a:r>
              <a:rPr lang="zh-CN" altLang="en-US" sz="1600" b="1">
                <a:sym typeface="+mn-ea"/>
              </a:rPr>
              <a:t>科普教育</a:t>
            </a:r>
            <a:r>
              <a:rPr lang="zh-CN" altLang="en-US" sz="1600">
                <a:sym typeface="+mn-ea"/>
              </a:rPr>
              <a:t>，最广角度拓展珍珠相关知识的普及</a:t>
            </a:r>
            <a:r>
              <a:rPr lang="en-US" altLang="zh-CN" sz="1600" b="1"/>
              <a:t>”</a:t>
            </a:r>
            <a:endParaRPr lang="en-US" altLang="zh-CN" sz="1600" b="1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4625340" y="2848610"/>
            <a:ext cx="2941248" cy="14652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151" h="2566">
                <a:moveTo>
                  <a:pt x="428" y="0"/>
                </a:moveTo>
                <a:lnTo>
                  <a:pt x="4723" y="0"/>
                </a:lnTo>
                <a:cubicBezTo>
                  <a:pt x="4960" y="0"/>
                  <a:pt x="5151" y="191"/>
                  <a:pt x="5151" y="428"/>
                </a:cubicBezTo>
                <a:lnTo>
                  <a:pt x="5151" y="2138"/>
                </a:lnTo>
                <a:cubicBezTo>
                  <a:pt x="5151" y="2375"/>
                  <a:pt x="4960" y="2566"/>
                  <a:pt x="4723" y="2566"/>
                </a:cubicBezTo>
                <a:lnTo>
                  <a:pt x="428" y="2566"/>
                </a:lnTo>
                <a:cubicBezTo>
                  <a:pt x="191" y="2566"/>
                  <a:pt x="0" y="2375"/>
                  <a:pt x="0" y="2138"/>
                </a:cubicBezTo>
                <a:lnTo>
                  <a:pt x="0" y="428"/>
                </a:lnTo>
                <a:cubicBezTo>
                  <a:pt x="0" y="191"/>
                  <a:pt x="191" y="0"/>
                  <a:pt x="428" y="0"/>
                </a:cubicBezTo>
                <a:close/>
              </a:path>
            </a:pathLst>
          </a:custGeom>
          <a:ln>
            <a:noFill/>
          </a:ln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7955915" y="2848610"/>
            <a:ext cx="2941248" cy="14652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151" h="2566">
                <a:moveTo>
                  <a:pt x="428" y="0"/>
                </a:moveTo>
                <a:lnTo>
                  <a:pt x="4723" y="0"/>
                </a:lnTo>
                <a:cubicBezTo>
                  <a:pt x="4960" y="0"/>
                  <a:pt x="5151" y="191"/>
                  <a:pt x="5151" y="428"/>
                </a:cubicBezTo>
                <a:lnTo>
                  <a:pt x="5151" y="2138"/>
                </a:lnTo>
                <a:cubicBezTo>
                  <a:pt x="5151" y="2375"/>
                  <a:pt x="4960" y="2566"/>
                  <a:pt x="4723" y="2566"/>
                </a:cubicBezTo>
                <a:lnTo>
                  <a:pt x="428" y="2566"/>
                </a:lnTo>
                <a:cubicBezTo>
                  <a:pt x="191" y="2566"/>
                  <a:pt x="0" y="2375"/>
                  <a:pt x="0" y="2138"/>
                </a:cubicBezTo>
                <a:lnTo>
                  <a:pt x="0" y="428"/>
                </a:lnTo>
                <a:cubicBezTo>
                  <a:pt x="0" y="191"/>
                  <a:pt x="191" y="0"/>
                  <a:pt x="428" y="0"/>
                </a:cubicBezTo>
                <a:close/>
              </a:path>
            </a:pathLst>
          </a:custGeom>
          <a:ln>
            <a:noFill/>
          </a:ln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301115" y="2848610"/>
            <a:ext cx="2935155" cy="14652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704" h="1849">
                <a:moveTo>
                  <a:pt x="308" y="0"/>
                </a:moveTo>
                <a:lnTo>
                  <a:pt x="3396" y="0"/>
                </a:lnTo>
                <a:cubicBezTo>
                  <a:pt x="3566" y="0"/>
                  <a:pt x="3704" y="138"/>
                  <a:pt x="3704" y="308"/>
                </a:cubicBezTo>
                <a:lnTo>
                  <a:pt x="3704" y="1541"/>
                </a:lnTo>
                <a:cubicBezTo>
                  <a:pt x="3704" y="1711"/>
                  <a:pt x="3566" y="1849"/>
                  <a:pt x="3396" y="1849"/>
                </a:cubicBezTo>
                <a:lnTo>
                  <a:pt x="308" y="1849"/>
                </a:lnTo>
                <a:cubicBezTo>
                  <a:pt x="138" y="1849"/>
                  <a:pt x="0" y="1711"/>
                  <a:pt x="0" y="1541"/>
                </a:cubicBezTo>
                <a:lnTo>
                  <a:pt x="0" y="308"/>
                </a:lnTo>
                <a:cubicBezTo>
                  <a:pt x="0" y="138"/>
                  <a:pt x="138" y="0"/>
                  <a:pt x="308" y="0"/>
                </a:cubicBezTo>
                <a:close/>
              </a:path>
            </a:pathLst>
          </a:custGeom>
          <a:ln>
            <a:noFill/>
          </a:ln>
        </p:spPr>
      </p:pic>
      <p:sp>
        <p:nvSpPr>
          <p:cNvPr id="4" name="对角圆角矩形 3"/>
          <p:cNvSpPr/>
          <p:nvPr>
            <p:custDataLst>
              <p:tags r:id="rId11"/>
            </p:custDataLst>
          </p:nvPr>
        </p:nvSpPr>
        <p:spPr>
          <a:xfrm>
            <a:off x="1249045" y="1147445"/>
            <a:ext cx="2743200" cy="542290"/>
          </a:xfrm>
          <a:prstGeom prst="round2Diag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zh-CN" b="1">
                <a:solidFill>
                  <a:schemeClr val="accent3">
                    <a:lumMod val="50000"/>
                  </a:schemeClr>
                </a:solidFill>
              </a:rPr>
              <a:t>2-</a:t>
            </a:r>
            <a:r>
              <a:rPr lang="zh-CN" altLang="en-US" b="1">
                <a:solidFill>
                  <a:schemeClr val="accent3">
                    <a:lumMod val="50000"/>
                  </a:schemeClr>
                </a:solidFill>
              </a:rPr>
              <a:t>内容方面</a:t>
            </a:r>
            <a:endParaRPr lang="zh-CN" altLang="en-US" b="1">
              <a:solidFill>
                <a:schemeClr val="accent3">
                  <a:lumMod val="50000"/>
                </a:schemeClr>
              </a:solidFill>
            </a:endParaRPr>
          </a:p>
        </p:txBody>
      </p:sp>
    </p:spTree>
    <p:custDataLst>
      <p:tags r:id="rId12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/>
          <p:nvPr>
            <p:custDataLst>
              <p:tags r:id="rId2"/>
            </p:custDataLst>
          </p:nvPr>
        </p:nvPicPr>
        <p:blipFill>
          <a:blip r:embed="rId3"/>
          <a:srcRect l="2980" t="15300" r="775" b="15341"/>
          <a:stretch>
            <a:fillRect/>
          </a:stretch>
        </p:blipFill>
        <p:spPr>
          <a:xfrm>
            <a:off x="4629150" y="2822575"/>
            <a:ext cx="2934000" cy="14652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45" h="2217">
                <a:moveTo>
                  <a:pt x="369" y="0"/>
                </a:moveTo>
                <a:lnTo>
                  <a:pt x="4476" y="0"/>
                </a:lnTo>
                <a:cubicBezTo>
                  <a:pt x="4680" y="0"/>
                  <a:pt x="4845" y="165"/>
                  <a:pt x="4845" y="369"/>
                </a:cubicBezTo>
                <a:lnTo>
                  <a:pt x="4845" y="1847"/>
                </a:lnTo>
                <a:cubicBezTo>
                  <a:pt x="4845" y="2051"/>
                  <a:pt x="4680" y="2217"/>
                  <a:pt x="4476" y="2217"/>
                </a:cubicBezTo>
                <a:lnTo>
                  <a:pt x="369" y="2217"/>
                </a:lnTo>
                <a:cubicBezTo>
                  <a:pt x="165" y="2217"/>
                  <a:pt x="0" y="2051"/>
                  <a:pt x="0" y="1847"/>
                </a:cubicBezTo>
                <a:lnTo>
                  <a:pt x="0" y="369"/>
                </a:lnTo>
                <a:cubicBezTo>
                  <a:pt x="0" y="165"/>
                  <a:pt x="165" y="0"/>
                  <a:pt x="369" y="0"/>
                </a:cubicBezTo>
                <a:close/>
              </a:path>
            </a:pathLst>
          </a:custGeom>
        </p:spPr>
      </p:pic>
      <p:pic>
        <p:nvPicPr>
          <p:cNvPr id="9" name="图片 8"/>
          <p:cNvPicPr/>
          <p:nvPr>
            <p:custDataLst>
              <p:tags r:id="rId4"/>
            </p:custDataLst>
          </p:nvPr>
        </p:nvPicPr>
        <p:blipFill>
          <a:blip r:embed="rId5"/>
          <a:srcRect t="18802" r="2141" b="7036"/>
          <a:stretch>
            <a:fillRect/>
          </a:stretch>
        </p:blipFill>
        <p:spPr>
          <a:xfrm>
            <a:off x="7934325" y="2822575"/>
            <a:ext cx="2934000" cy="14652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45" h="2217">
                <a:moveTo>
                  <a:pt x="369" y="0"/>
                </a:moveTo>
                <a:lnTo>
                  <a:pt x="4476" y="0"/>
                </a:lnTo>
                <a:cubicBezTo>
                  <a:pt x="4680" y="0"/>
                  <a:pt x="4845" y="165"/>
                  <a:pt x="4845" y="369"/>
                </a:cubicBezTo>
                <a:lnTo>
                  <a:pt x="4845" y="1847"/>
                </a:lnTo>
                <a:cubicBezTo>
                  <a:pt x="4845" y="2051"/>
                  <a:pt x="4680" y="2217"/>
                  <a:pt x="4476" y="2217"/>
                </a:cubicBezTo>
                <a:lnTo>
                  <a:pt x="369" y="2217"/>
                </a:lnTo>
                <a:cubicBezTo>
                  <a:pt x="165" y="2217"/>
                  <a:pt x="0" y="2051"/>
                  <a:pt x="0" y="1847"/>
                </a:cubicBezTo>
                <a:lnTo>
                  <a:pt x="0" y="369"/>
                </a:lnTo>
                <a:cubicBezTo>
                  <a:pt x="0" y="165"/>
                  <a:pt x="165" y="0"/>
                  <a:pt x="369" y="0"/>
                </a:cubicBezTo>
                <a:close/>
              </a:path>
            </a:pathLst>
          </a:custGeom>
        </p:spPr>
      </p:pic>
      <p:sp>
        <p:nvSpPr>
          <p:cNvPr id="3" name="文本占位符 2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368300" y="81280"/>
            <a:ext cx="4314190" cy="788035"/>
          </a:xfrm>
          <a:prstGeom prst="rect">
            <a:avLst/>
          </a:prstGeom>
        </p:spPr>
        <p:txBody>
          <a:bodyPr vert="horz" lIns="90000" tIns="46800" rIns="90000" bIns="46800" rtlCol="0">
            <a:no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sz="18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charset="0"/>
              <a:buChar char="Ø"/>
            </a:pPr>
            <a:r>
              <a:rPr lang="zh-CN" altLang="en-US" sz="3200" dirty="0">
                <a:solidFill>
                  <a:schemeClr val="accent3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设计</a:t>
            </a:r>
            <a:r>
              <a:rPr lang="zh-CN" altLang="en-US" sz="3200" dirty="0">
                <a:solidFill>
                  <a:schemeClr val="accent3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要求</a:t>
            </a:r>
            <a:endParaRPr lang="zh-CN" altLang="en-US" sz="3200" dirty="0">
              <a:solidFill>
                <a:schemeClr val="accent3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8" name="直接连接符 7"/>
          <p:cNvCxnSpPr/>
          <p:nvPr>
            <p:custDataLst>
              <p:tags r:id="rId7"/>
            </p:custDataLst>
          </p:nvPr>
        </p:nvCxnSpPr>
        <p:spPr>
          <a:xfrm>
            <a:off x="0" y="869315"/>
            <a:ext cx="7448550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" name="圆角矩形 1"/>
          <p:cNvSpPr/>
          <p:nvPr>
            <p:custDataLst>
              <p:tags r:id="rId8"/>
            </p:custDataLst>
          </p:nvPr>
        </p:nvSpPr>
        <p:spPr>
          <a:xfrm>
            <a:off x="1249045" y="4772660"/>
            <a:ext cx="9618980" cy="1360805"/>
          </a:xfrm>
          <a:prstGeom prst="roundRect">
            <a:avLst/>
          </a:prstGeom>
          <a:solidFill>
            <a:schemeClr val="bg1">
              <a:lumMod val="95000"/>
              <a:alpha val="11000"/>
            </a:schemeClr>
          </a:solidFill>
          <a:ln w="12700" cmpd="sng">
            <a:solidFill>
              <a:schemeClr val="bg1">
                <a:lumMod val="65000"/>
              </a:schemeClr>
            </a:solidFill>
            <a:prstDash val="solid"/>
          </a:ln>
          <a:effectLst>
            <a:outerShdw blurRad="4191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200000"/>
              </a:lnSpc>
            </a:pPr>
            <a:r>
              <a:rPr lang="zh-CN" altLang="en-US" sz="1400">
                <a:solidFill>
                  <a:schemeClr val="accent3">
                    <a:lumMod val="50000"/>
                  </a:schemeClr>
                </a:solidFill>
                <a:sym typeface="+mn-ea"/>
              </a:rPr>
              <a:t>展项上将丰富的互动式、多元化场景搭建，以及多感官体验相结合，使展品具有</a:t>
            </a:r>
            <a:r>
              <a:rPr lang="zh-CN" altLang="en-US" sz="1400">
                <a:solidFill>
                  <a:schemeClr val="accent3">
                    <a:lumMod val="50000"/>
                  </a:schemeClr>
                </a:solidFill>
                <a:sym typeface="+mn-ea"/>
              </a:rPr>
              <a:t>科普性、趣味性。</a:t>
            </a:r>
            <a:endParaRPr lang="zh-CN" altLang="en-US" sz="1400">
              <a:solidFill>
                <a:schemeClr val="accent3">
                  <a:lumMod val="50000"/>
                </a:schemeClr>
              </a:solidFill>
              <a:sym typeface="+mn-ea"/>
            </a:endParaRPr>
          </a:p>
          <a:p>
            <a:pPr algn="l">
              <a:lnSpc>
                <a:spcPct val="200000"/>
              </a:lnSpc>
            </a:pPr>
            <a:r>
              <a:rPr lang="zh-CN" altLang="en-US" sz="1400">
                <a:solidFill>
                  <a:schemeClr val="accent3">
                    <a:lumMod val="50000"/>
                  </a:schemeClr>
                </a:solidFill>
                <a:sym typeface="+mn-ea"/>
              </a:rPr>
              <a:t>创新传播形式，丰富互动体验，以科技创新为中心，提升观众参观展馆时的体验感、参与感，助力珍珠市场新兴产业、未来产业的发展，加快珍珠行业新质生产力的形成。</a:t>
            </a:r>
            <a:endParaRPr lang="zh-CN" altLang="en-US" sz="1400">
              <a:solidFill>
                <a:schemeClr val="accent3">
                  <a:lumMod val="50000"/>
                </a:schemeClr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2854960" y="1951355"/>
            <a:ext cx="64827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600"/>
              <a:t>“</a:t>
            </a:r>
            <a:r>
              <a:rPr lang="zh-CN" altLang="en-US" sz="1600" b="1"/>
              <a:t>创新</a:t>
            </a:r>
            <a:r>
              <a:rPr lang="zh-CN" altLang="en-US" sz="1600"/>
              <a:t>、</a:t>
            </a:r>
            <a:r>
              <a:rPr lang="zh-CN" altLang="en-US" sz="1600" b="1"/>
              <a:t>互动</a:t>
            </a:r>
            <a:r>
              <a:rPr lang="zh-CN" altLang="en-US" sz="1600"/>
              <a:t>、</a:t>
            </a:r>
            <a:r>
              <a:rPr lang="zh-CN" altLang="en-US" sz="1600" b="1"/>
              <a:t>科技</a:t>
            </a:r>
            <a:r>
              <a:rPr lang="zh-CN" altLang="en-US" sz="1600">
                <a:sym typeface="+mn-ea"/>
              </a:rPr>
              <a:t>，最大力度挖掘珍珠的新质生产力量</a:t>
            </a:r>
            <a:r>
              <a:rPr lang="en-US" altLang="zh-CN" sz="1600" b="1"/>
              <a:t>”</a:t>
            </a:r>
            <a:endParaRPr lang="en-US" altLang="zh-CN" sz="1600" b="1"/>
          </a:p>
        </p:txBody>
      </p:sp>
      <p:pic>
        <p:nvPicPr>
          <p:cNvPr id="4" name="图片 3"/>
          <p:cNvPicPr/>
          <p:nvPr/>
        </p:nvPicPr>
        <p:blipFill>
          <a:blip r:embed="rId9"/>
          <a:srcRect t="33087" b="8333"/>
          <a:stretch>
            <a:fillRect/>
          </a:stretch>
        </p:blipFill>
        <p:spPr>
          <a:xfrm>
            <a:off x="1323975" y="2822575"/>
            <a:ext cx="2934000" cy="14652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44" h="2217">
                <a:moveTo>
                  <a:pt x="369" y="0"/>
                </a:moveTo>
                <a:lnTo>
                  <a:pt x="4476" y="0"/>
                </a:lnTo>
                <a:cubicBezTo>
                  <a:pt x="4667" y="0"/>
                  <a:pt x="4824" y="145"/>
                  <a:pt x="4843" y="332"/>
                </a:cubicBezTo>
                <a:lnTo>
                  <a:pt x="4844" y="344"/>
                </a:lnTo>
                <a:lnTo>
                  <a:pt x="4844" y="1873"/>
                </a:lnTo>
                <a:lnTo>
                  <a:pt x="4843" y="1885"/>
                </a:lnTo>
                <a:cubicBezTo>
                  <a:pt x="4824" y="2071"/>
                  <a:pt x="4667" y="2217"/>
                  <a:pt x="4476" y="2217"/>
                </a:cubicBezTo>
                <a:lnTo>
                  <a:pt x="369" y="2217"/>
                </a:lnTo>
                <a:cubicBezTo>
                  <a:pt x="165" y="2217"/>
                  <a:pt x="0" y="2051"/>
                  <a:pt x="0" y="1847"/>
                </a:cubicBezTo>
                <a:lnTo>
                  <a:pt x="0" y="369"/>
                </a:lnTo>
                <a:cubicBezTo>
                  <a:pt x="0" y="165"/>
                  <a:pt x="165" y="0"/>
                  <a:pt x="369" y="0"/>
                </a:cubicBezTo>
                <a:close/>
              </a:path>
            </a:pathLst>
          </a:custGeom>
        </p:spPr>
      </p:pic>
      <p:sp>
        <p:nvSpPr>
          <p:cNvPr id="5" name="对角圆角矩形 4"/>
          <p:cNvSpPr/>
          <p:nvPr>
            <p:custDataLst>
              <p:tags r:id="rId10"/>
            </p:custDataLst>
          </p:nvPr>
        </p:nvSpPr>
        <p:spPr>
          <a:xfrm>
            <a:off x="1249045" y="1139190"/>
            <a:ext cx="2743200" cy="542290"/>
          </a:xfrm>
          <a:prstGeom prst="round2Diag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zh-CN" b="1">
                <a:solidFill>
                  <a:schemeClr val="accent3">
                    <a:lumMod val="50000"/>
                  </a:schemeClr>
                </a:solidFill>
              </a:rPr>
              <a:t>3-</a:t>
            </a:r>
            <a:r>
              <a:rPr lang="zh-CN" altLang="en-US" b="1">
                <a:solidFill>
                  <a:schemeClr val="accent3">
                    <a:lumMod val="50000"/>
                  </a:schemeClr>
                </a:solidFill>
              </a:rPr>
              <a:t>展项方面</a:t>
            </a:r>
            <a:endParaRPr lang="zh-CN" altLang="en-US" b="1">
              <a:solidFill>
                <a:schemeClr val="accent3">
                  <a:lumMod val="50000"/>
                </a:schemeClr>
              </a:solidFill>
            </a:endParaRPr>
          </a:p>
        </p:txBody>
      </p:sp>
    </p:spTree>
    <p:custDataLst>
      <p:tags r:id="rId11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  <a:alpha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dc15db9bc471b5a30f76e34c493d593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alphaModFix amt="48000"/>
          </a:blip>
          <a:srcRect l="8189" r="30347" b="4720"/>
          <a:stretch>
            <a:fillRect/>
          </a:stretch>
        </p:blipFill>
        <p:spPr>
          <a:xfrm flipH="1">
            <a:off x="-17145" y="0"/>
            <a:ext cx="6523284" cy="685546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273" h="10796">
                <a:moveTo>
                  <a:pt x="6597" y="0"/>
                </a:moveTo>
                <a:lnTo>
                  <a:pt x="10273" y="0"/>
                </a:lnTo>
                <a:lnTo>
                  <a:pt x="10273" y="10796"/>
                </a:lnTo>
                <a:lnTo>
                  <a:pt x="0" y="10796"/>
                </a:lnTo>
                <a:lnTo>
                  <a:pt x="39" y="10775"/>
                </a:lnTo>
                <a:cubicBezTo>
                  <a:pt x="359" y="10602"/>
                  <a:pt x="693" y="10411"/>
                  <a:pt x="837" y="10182"/>
                </a:cubicBezTo>
                <a:cubicBezTo>
                  <a:pt x="1286" y="9473"/>
                  <a:pt x="1413" y="8738"/>
                  <a:pt x="2326" y="8229"/>
                </a:cubicBezTo>
                <a:cubicBezTo>
                  <a:pt x="3239" y="7721"/>
                  <a:pt x="4456" y="7997"/>
                  <a:pt x="5405" y="7638"/>
                </a:cubicBezTo>
                <a:cubicBezTo>
                  <a:pt x="6354" y="7278"/>
                  <a:pt x="6965" y="7531"/>
                  <a:pt x="7072" y="6431"/>
                </a:cubicBezTo>
                <a:cubicBezTo>
                  <a:pt x="7178" y="5331"/>
                  <a:pt x="5885" y="3536"/>
                  <a:pt x="5936" y="2139"/>
                </a:cubicBezTo>
                <a:cubicBezTo>
                  <a:pt x="5971" y="1157"/>
                  <a:pt x="6131" y="515"/>
                  <a:pt x="6583" y="15"/>
                </a:cubicBezTo>
                <a:lnTo>
                  <a:pt x="6597" y="0"/>
                </a:lnTo>
                <a:close/>
              </a:path>
            </a:pathLst>
          </a:custGeom>
        </p:spPr>
      </p:pic>
      <p:sp>
        <p:nvSpPr>
          <p:cNvPr id="4" name="圆角矩形 3"/>
          <p:cNvSpPr/>
          <p:nvPr/>
        </p:nvSpPr>
        <p:spPr>
          <a:xfrm>
            <a:off x="473710" y="757555"/>
            <a:ext cx="10995025" cy="5342255"/>
          </a:xfrm>
          <a:prstGeom prst="roundRect">
            <a:avLst/>
          </a:prstGeom>
          <a:noFill/>
          <a:ln w="12700" cmpd="sng">
            <a:solidFill>
              <a:schemeClr val="bg1">
                <a:lumMod val="65000"/>
              </a:schemeClr>
            </a:solidFill>
            <a:prstDash val="solid"/>
          </a:ln>
          <a:effectLst>
            <a:outerShdw blurRad="4191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3"/>
            </p:custDataLst>
          </p:nvPr>
        </p:nvSpPr>
        <p:spPr>
          <a:xfrm>
            <a:off x="1987550" y="2175185"/>
            <a:ext cx="2356847" cy="2230121"/>
          </a:xfrm>
          <a:prstGeom prst="rect">
            <a:avLst/>
          </a:prstGeom>
          <a:noFill/>
        </p:spPr>
        <p:txBody>
          <a:bodyPr wrap="square" rtlCol="0" anchor="ctr" anchorCtr="1">
            <a:normAutofit fontScale="97500"/>
          </a:bodyPr>
          <a:lstStyle/>
          <a:p>
            <a:pPr algn="r"/>
            <a:r>
              <a:rPr lang="en-US" altLang="zh-CN" sz="14200" b="1" dirty="0">
                <a:solidFill>
                  <a:srgbClr val="916D58"/>
                </a:solidFill>
                <a:latin typeface="Arial" panose="020B0604020202020204" pitchFamily="34" charset="0"/>
                <a:ea typeface="汉仪粗简黑简" charset="0"/>
                <a:cs typeface="汉仪粗简黑简" charset="0"/>
              </a:rPr>
              <a:t>03</a:t>
            </a:r>
            <a:endParaRPr lang="en-US" altLang="zh-CN" sz="14200" b="1" dirty="0">
              <a:solidFill>
                <a:srgbClr val="916D58"/>
              </a:solidFill>
              <a:latin typeface="Arial" panose="020B0604020202020204" pitchFamily="34" charset="0"/>
              <a:ea typeface="汉仪粗简黑简" charset="0"/>
              <a:cs typeface="汉仪粗简黑简" charset="0"/>
            </a:endParaRPr>
          </a:p>
        </p:txBody>
      </p:sp>
      <p:cxnSp>
        <p:nvCxnSpPr>
          <p:cNvPr id="20" name="直接连接符 19"/>
          <p:cNvCxnSpPr/>
          <p:nvPr>
            <p:custDataLst>
              <p:tags r:id="rId4"/>
            </p:custDataLst>
          </p:nvPr>
        </p:nvCxnSpPr>
        <p:spPr>
          <a:xfrm>
            <a:off x="4511459" y="2880108"/>
            <a:ext cx="9525" cy="967740"/>
          </a:xfrm>
          <a:prstGeom prst="line">
            <a:avLst/>
          </a:prstGeom>
          <a:ln w="38100">
            <a:solidFill>
              <a:srgbClr val="916D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图片 17" descr="dc15db9bc471b5a30f76e34c493d593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">
            <a:alphaModFix amt="59000"/>
          </a:blip>
          <a:srcRect l="51969" r="-395"/>
          <a:stretch>
            <a:fillRect/>
          </a:stretch>
        </p:blipFill>
        <p:spPr>
          <a:xfrm>
            <a:off x="7211060" y="0"/>
            <a:ext cx="5038725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844" h="10800">
                <a:moveTo>
                  <a:pt x="0" y="0"/>
                </a:moveTo>
                <a:lnTo>
                  <a:pt x="7844" y="0"/>
                </a:lnTo>
                <a:lnTo>
                  <a:pt x="7844" y="10800"/>
                </a:lnTo>
                <a:lnTo>
                  <a:pt x="6288" y="10800"/>
                </a:lnTo>
                <a:lnTo>
                  <a:pt x="6287" y="10799"/>
                </a:lnTo>
                <a:cubicBezTo>
                  <a:pt x="6201" y="10622"/>
                  <a:pt x="6184" y="10406"/>
                  <a:pt x="6228" y="10156"/>
                </a:cubicBezTo>
                <a:cubicBezTo>
                  <a:pt x="6306" y="9711"/>
                  <a:pt x="6918" y="9383"/>
                  <a:pt x="7011" y="8909"/>
                </a:cubicBezTo>
                <a:cubicBezTo>
                  <a:pt x="7104" y="8435"/>
                  <a:pt x="6996" y="8107"/>
                  <a:pt x="6693" y="7784"/>
                </a:cubicBezTo>
                <a:cubicBezTo>
                  <a:pt x="6390" y="7461"/>
                  <a:pt x="5939" y="7481"/>
                  <a:pt x="5494" y="7295"/>
                </a:cubicBezTo>
                <a:cubicBezTo>
                  <a:pt x="5049" y="7109"/>
                  <a:pt x="4863" y="7168"/>
                  <a:pt x="4467" y="6855"/>
                </a:cubicBezTo>
                <a:cubicBezTo>
                  <a:pt x="4071" y="6542"/>
                  <a:pt x="3772" y="6160"/>
                  <a:pt x="3513" y="5729"/>
                </a:cubicBezTo>
                <a:cubicBezTo>
                  <a:pt x="3254" y="5298"/>
                  <a:pt x="3186" y="5201"/>
                  <a:pt x="3171" y="4702"/>
                </a:cubicBezTo>
                <a:cubicBezTo>
                  <a:pt x="3156" y="4203"/>
                  <a:pt x="3460" y="3832"/>
                  <a:pt x="3440" y="3235"/>
                </a:cubicBezTo>
                <a:cubicBezTo>
                  <a:pt x="3420" y="2638"/>
                  <a:pt x="3401" y="2246"/>
                  <a:pt x="3073" y="1718"/>
                </a:cubicBezTo>
                <a:cubicBezTo>
                  <a:pt x="2745" y="1190"/>
                  <a:pt x="2383" y="999"/>
                  <a:pt x="1801" y="593"/>
                </a:cubicBezTo>
                <a:cubicBezTo>
                  <a:pt x="1410" y="320"/>
                  <a:pt x="350" y="180"/>
                  <a:pt x="2" y="1"/>
                </a:cubicBez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2" name="文本框 1"/>
          <p:cNvSpPr txBox="1"/>
          <p:nvPr>
            <p:custDataLst>
              <p:tags r:id="rId6"/>
            </p:custDataLst>
          </p:nvPr>
        </p:nvSpPr>
        <p:spPr>
          <a:xfrm>
            <a:off x="4721224" y="2833448"/>
            <a:ext cx="3230880" cy="1014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dirty="0">
                <a:solidFill>
                  <a:srgbClr val="916D5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展品规划</a:t>
            </a:r>
            <a:endParaRPr lang="zh-CN" altLang="en-US" sz="6000" dirty="0">
              <a:solidFill>
                <a:srgbClr val="916D5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文本占位符 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5946458" y="1553687"/>
            <a:ext cx="2420937" cy="275590"/>
          </a:xfrm>
          <a:prstGeom prst="rect">
            <a:avLst/>
          </a:prstGeom>
          <a:noFill/>
          <a:ln w="9525">
            <a:noFill/>
          </a:ln>
        </p:spPr>
        <p:txBody>
          <a:bodyPr wrap="square" lIns="216000" tIns="45720" rIns="91440" bIns="45720" anchor="ctr" anchorCtr="0">
            <a:spAutoFit/>
          </a:bodyPr>
          <a:lstStyle/>
          <a:p>
            <a:pPr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zh-CN" altLang="en-US" sz="1200" b="1" dirty="0">
                <a:latin typeface="微软雅黑" panose="020B0503020204020204" charset="-122"/>
                <a:ea typeface="微软雅黑" panose="020B0503020204020204" charset="-122"/>
              </a:rPr>
              <a:t>展项参考</a:t>
            </a:r>
            <a:r>
              <a:rPr lang="zh-CN" altLang="en-US" sz="1200" b="1" dirty="0">
                <a:latin typeface="微软雅黑" panose="020B0503020204020204" charset="-122"/>
                <a:ea typeface="微软雅黑" panose="020B0503020204020204" charset="-122"/>
              </a:rPr>
              <a:t>图</a:t>
            </a:r>
            <a:endParaRPr lang="zh-CN" altLang="en-US" sz="12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25" name="直接连接符 24"/>
          <p:cNvCxnSpPr/>
          <p:nvPr>
            <p:custDataLst>
              <p:tags r:id="rId2"/>
            </p:custDataLst>
          </p:nvPr>
        </p:nvCxnSpPr>
        <p:spPr>
          <a:xfrm>
            <a:off x="5886450" y="1211263"/>
            <a:ext cx="0" cy="4999038"/>
          </a:xfrm>
          <a:prstGeom prst="line">
            <a:avLst/>
          </a:prstGeom>
          <a:ln w="31750" cap="rnd">
            <a:solidFill>
              <a:schemeClr val="accent3">
                <a:lumMod val="75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aphicFrame>
        <p:nvGraphicFramePr>
          <p:cNvPr id="31" name="表格 30"/>
          <p:cNvGraphicFramePr/>
          <p:nvPr>
            <p:custDataLst>
              <p:tags r:id="rId3"/>
            </p:custDataLst>
          </p:nvPr>
        </p:nvGraphicFramePr>
        <p:xfrm>
          <a:off x="778510" y="666750"/>
          <a:ext cx="10991850" cy="36830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402715"/>
                <a:gridCol w="1831340"/>
                <a:gridCol w="1870710"/>
                <a:gridCol w="2080260"/>
                <a:gridCol w="1974850"/>
                <a:gridCol w="1831975"/>
              </a:tblGrid>
              <a:tr h="368300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主题名称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R w="12700">
                      <a:solidFill>
                        <a:schemeClr val="tx1"/>
                      </a:solidFill>
                      <a:prstDash val="lgDashDot"/>
                    </a:ln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ym typeface="+mn-ea"/>
                        </a:rPr>
                        <a:t>史河寻珠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展品名称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altLang="zh-CN" sz="1400" dirty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01-</a:t>
                      </a:r>
                      <a:r>
                        <a:rPr lang="zh-CN" altLang="en-US" sz="1400" dirty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寻珍之旅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展示形式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造景墙</a:t>
                      </a:r>
                      <a:r>
                        <a:rPr lang="en-US" altLang="zh-CN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+</a:t>
                      </a: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环境造景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</a:tcPr>
                </a:tc>
              </a:tr>
            </a:tbl>
          </a:graphicData>
        </a:graphic>
      </p:graphicFrame>
      <p:grpSp>
        <p:nvGrpSpPr>
          <p:cNvPr id="4" name="组合 30"/>
          <p:cNvGrpSpPr/>
          <p:nvPr/>
        </p:nvGrpSpPr>
        <p:grpSpPr>
          <a:xfrm>
            <a:off x="763270" y="1554414"/>
            <a:ext cx="5013960" cy="4345257"/>
            <a:chOff x="1202" y="2844"/>
            <a:chExt cx="7897" cy="6273"/>
          </a:xfrm>
        </p:grpSpPr>
        <p:grpSp>
          <p:nvGrpSpPr>
            <p:cNvPr id="5" name="组合 18"/>
            <p:cNvGrpSpPr/>
            <p:nvPr/>
          </p:nvGrpSpPr>
          <p:grpSpPr>
            <a:xfrm>
              <a:off x="1202" y="2844"/>
              <a:ext cx="7897" cy="4539"/>
              <a:chOff x="1174" y="2574"/>
              <a:chExt cx="7897" cy="4539"/>
            </a:xfrm>
          </p:grpSpPr>
          <p:sp>
            <p:nvSpPr>
              <p:cNvPr id="7" name="文本占位符 1"/>
              <p:cNvSpPr>
                <a:spLocks noGrp="1"/>
              </p:cNvSpPr>
              <p:nvPr>
                <p:custDataLst>
                  <p:tags r:id="rId4"/>
                </p:custDataLst>
              </p:nvPr>
            </p:nvSpPr>
            <p:spPr>
              <a:xfrm>
                <a:off x="1174" y="2574"/>
                <a:ext cx="7897" cy="288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216000" tIns="45720" rIns="91440" bIns="45720" anchor="ctr" anchorCtr="0"/>
              <a:lstStyle/>
              <a:p>
                <a:pPr indent="0" fontAlgn="auto">
                  <a:lnSpc>
                    <a:spcPct val="150000"/>
                  </a:lnSpc>
                  <a:spcBef>
                    <a:spcPts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1200" b="1" dirty="0">
                    <a:latin typeface="微软雅黑" panose="020B0503020204020204" charset="-122"/>
                    <a:ea typeface="微软雅黑" panose="020B0503020204020204" charset="-122"/>
                  </a:rPr>
                  <a:t>展项描述：</a:t>
                </a:r>
                <a:endParaRPr lang="zh-CN" altLang="en-US" sz="1200" b="1" dirty="0"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 indent="304800" fontAlgn="auto">
                  <a:lnSpc>
                    <a:spcPct val="150000"/>
                  </a:lnSpc>
                  <a:spcBef>
                    <a:spcPts val="0"/>
                  </a:spcBef>
                  <a:buFont typeface="Arial" panose="020B0604020202020204" pitchFamily="34" charset="0"/>
                  <a:buNone/>
                  <a:extLst>
                    <a:ext uri="{35155182-B16C-46BC-9424-99874614C6A1}">
                      <wpsdc:indentchars xmlns:wpsdc="http://www.wps.cn/officeDocument/2017/drawingmlCustomData" val="200" checksum="1077528236"/>
                    </a:ext>
                  </a:extLst>
                </a:pP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展区由墙面文字“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东方明珠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”，氛围灯、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环境造景组成。</a:t>
                </a:r>
                <a:endParaRPr lang="zh-CN" altLang="en-US" sz="1200" dirty="0"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 indent="304800" fontAlgn="auto">
                  <a:lnSpc>
                    <a:spcPct val="150000"/>
                  </a:lnSpc>
                  <a:spcBef>
                    <a:spcPts val="0"/>
                  </a:spcBef>
                  <a:buFont typeface="Arial" panose="020B0604020202020204" pitchFamily="34" charset="0"/>
                  <a:buNone/>
                  <a:extLst>
                    <a:ext uri="{35155182-B16C-46BC-9424-99874614C6A1}">
                      <wpsdc:indentchars xmlns:wpsdc="http://www.wps.cn/officeDocument/2017/drawingmlCustomData" val="200" checksum="1077528236"/>
                    </a:ext>
                  </a:extLst>
                </a:pP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背景用贝母和珍珠的方式来呈现展览主题，用贝母做背景装饰，珍珠表达</a:t>
                </a:r>
                <a:r>
                  <a:rPr lang="en-US" altLang="zh-CN" sz="1200" dirty="0">
                    <a:latin typeface="微软雅黑" panose="020B0503020204020204" charset="-122"/>
                    <a:ea typeface="微软雅黑" panose="020B0503020204020204" charset="-122"/>
                  </a:rPr>
                  <a:t>“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东方明珠</a:t>
                </a:r>
                <a:r>
                  <a:rPr lang="en-US" altLang="zh-CN" sz="1200" dirty="0">
                    <a:latin typeface="微软雅黑" panose="020B0503020204020204" charset="-122"/>
                    <a:ea typeface="微软雅黑" panose="020B0503020204020204" charset="-122"/>
                  </a:rPr>
                  <a:t>”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艺术文字，造景外围边缘布满一圈灯带。主背景感应观众进入展示区域，灯带随之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缓缓亮起。</a:t>
                </a:r>
                <a:endParaRPr lang="zh-CN" altLang="en-US" sz="1200" dirty="0"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 indent="304800" fontAlgn="auto">
                  <a:lnSpc>
                    <a:spcPct val="150000"/>
                  </a:lnSpc>
                  <a:spcBef>
                    <a:spcPts val="0"/>
                  </a:spcBef>
                  <a:buFont typeface="Arial" panose="020B0604020202020204" pitchFamily="34" charset="0"/>
                  <a:buNone/>
                  <a:extLst>
                    <a:ext uri="{35155182-B16C-46BC-9424-99874614C6A1}">
                      <wpsdc:indentchars xmlns:wpsdc="http://www.wps.cn/officeDocument/2017/drawingmlCustomData" val="200" checksum="1077528236"/>
                    </a:ext>
                  </a:extLst>
                </a:pP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入口的通道内，设有氛围感的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水底环境造景，墙面悬挂有大小不一的珍珠模型，搭配投射至地面的水纹灯，步入展区内，就仿佛走进了水中的珍珠世界。</a:t>
                </a:r>
                <a:endParaRPr lang="zh-CN" altLang="en-US" sz="1200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8" name="文本占位符 1"/>
              <p:cNvSpPr>
                <a:spLocks noGrp="1"/>
              </p:cNvSpPr>
              <p:nvPr>
                <p:custDataLst>
                  <p:tags r:id="rId5"/>
                </p:custDataLst>
              </p:nvPr>
            </p:nvSpPr>
            <p:spPr>
              <a:xfrm>
                <a:off x="1174" y="5738"/>
                <a:ext cx="7713" cy="137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216000" tIns="45720" rIns="91440" bIns="45720" anchor="ctr" anchorCtr="0">
                <a:noAutofit/>
              </a:bodyPr>
              <a:lstStyle/>
              <a:p>
                <a:pPr>
                  <a:lnSpc>
                    <a:spcPct val="15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</a:pPr>
                <a:r>
                  <a:rPr lang="zh-CN" altLang="en-US" sz="1200" b="1" dirty="0">
                    <a:latin typeface="微软雅黑" panose="020B0503020204020204" charset="-122"/>
                    <a:ea typeface="微软雅黑" panose="020B0503020204020204" charset="-122"/>
                  </a:rPr>
                  <a:t>展示目的：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墙面采用</a:t>
                </a:r>
                <a:r>
                  <a:rPr lang="en-US" altLang="zh-CN" sz="1200" dirty="0">
                    <a:latin typeface="微软雅黑" panose="020B0503020204020204" charset="-122"/>
                    <a:ea typeface="微软雅黑" panose="020B0503020204020204" charset="-122"/>
                  </a:rPr>
                  <a:t>ins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风设计，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造型美观简约时尚，模拟出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水面中浮现出的颗颗珍珠，观众可在此拍照留念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。</a:t>
                </a:r>
                <a:endPara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endParaRPr>
              </a:p>
            </p:txBody>
          </p:sp>
        </p:grpSp>
        <p:sp>
          <p:nvSpPr>
            <p:cNvPr id="9" name="文本框 22"/>
            <p:cNvSpPr txBox="1"/>
            <p:nvPr>
              <p:custDataLst>
                <p:tags r:id="rId6"/>
              </p:custDataLst>
            </p:nvPr>
          </p:nvSpPr>
          <p:spPr>
            <a:xfrm>
              <a:off x="1447" y="7786"/>
              <a:ext cx="7491" cy="13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b="1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操作说明：</a:t>
              </a:r>
              <a:endParaRPr lang="zh-CN" altLang="en-US" sz="1200" b="1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1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、观众步入展区；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2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、观看展品，用手触摸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贝壳墙、氛围灯带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亮起；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10303510" y="584200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入口区域</a:t>
            </a:r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5946775" y="2810510"/>
            <a:ext cx="1905000" cy="255778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11160" y="2016760"/>
            <a:ext cx="1680845" cy="172910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39325" y="1828800"/>
            <a:ext cx="2080260" cy="265557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11160" y="4264025"/>
            <a:ext cx="2292350" cy="2349500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直接连接符 24"/>
          <p:cNvCxnSpPr/>
          <p:nvPr>
            <p:custDataLst>
              <p:tags r:id="rId1"/>
            </p:custDataLst>
          </p:nvPr>
        </p:nvCxnSpPr>
        <p:spPr>
          <a:xfrm>
            <a:off x="5886450" y="1211263"/>
            <a:ext cx="0" cy="4999038"/>
          </a:xfrm>
          <a:prstGeom prst="line">
            <a:avLst/>
          </a:prstGeom>
          <a:ln w="31750" cap="rnd">
            <a:solidFill>
              <a:schemeClr val="accent3">
                <a:lumMod val="75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aphicFrame>
        <p:nvGraphicFramePr>
          <p:cNvPr id="31" name="表格 30"/>
          <p:cNvGraphicFramePr/>
          <p:nvPr>
            <p:custDataLst>
              <p:tags r:id="rId2"/>
            </p:custDataLst>
          </p:nvPr>
        </p:nvGraphicFramePr>
        <p:xfrm>
          <a:off x="778510" y="666750"/>
          <a:ext cx="10991850" cy="36830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402715"/>
                <a:gridCol w="1831340"/>
                <a:gridCol w="1831975"/>
                <a:gridCol w="2118995"/>
                <a:gridCol w="1840230"/>
                <a:gridCol w="1966595"/>
              </a:tblGrid>
              <a:tr h="292735">
                <a:tc>
                  <a:txBody>
                    <a:bodyPr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主题名称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R w="12700">
                      <a:solidFill>
                        <a:schemeClr val="tx1"/>
                      </a:solidFill>
                      <a:prstDash val="lgDashDot"/>
                    </a:ln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ym typeface="+mn-ea"/>
                        </a:rPr>
                        <a:t>史河寻珠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展品名称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sz="1400" dirty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02-</a:t>
                      </a:r>
                      <a:r>
                        <a:rPr sz="1400" dirty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珍珠</a:t>
                      </a:r>
                      <a:r>
                        <a:rPr lang="zh-CN" sz="1400" dirty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的故事</a:t>
                      </a:r>
                      <a:endParaRPr lang="zh-CN" sz="1400" dirty="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展示形式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多媒体</a:t>
                      </a:r>
                      <a:r>
                        <a:rPr lang="en-US" altLang="zh-CN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+</a:t>
                      </a: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图文</a:t>
                      </a:r>
                      <a:r>
                        <a:rPr lang="en-US" altLang="zh-CN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+</a:t>
                      </a: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造景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</a:tcPr>
                </a:tc>
              </a:tr>
            </a:tbl>
          </a:graphicData>
        </a:graphic>
      </p:graphicFrame>
      <p:sp>
        <p:nvSpPr>
          <p:cNvPr id="23" name="文本占位符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5946458" y="1553687"/>
            <a:ext cx="2420937" cy="275590"/>
          </a:xfrm>
          <a:prstGeom prst="rect">
            <a:avLst/>
          </a:prstGeom>
          <a:noFill/>
          <a:ln w="9525">
            <a:noFill/>
          </a:ln>
        </p:spPr>
        <p:txBody>
          <a:bodyPr wrap="square" lIns="216000" tIns="45720" rIns="91440" bIns="45720" anchor="ctr" anchorCtr="0">
            <a:spAutoFit/>
          </a:bodyPr>
          <a:p>
            <a:pPr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zh-CN" altLang="en-US" sz="1200" b="1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展项参考图</a:t>
            </a:r>
            <a:endParaRPr lang="zh-CN" altLang="en-US" sz="12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8" name="组合 30"/>
          <p:cNvGrpSpPr/>
          <p:nvPr/>
        </p:nvGrpSpPr>
        <p:grpSpPr>
          <a:xfrm>
            <a:off x="777875" y="1553814"/>
            <a:ext cx="5048250" cy="4591121"/>
            <a:chOff x="1225" y="2529"/>
            <a:chExt cx="7951" cy="6584"/>
          </a:xfrm>
        </p:grpSpPr>
        <p:grpSp>
          <p:nvGrpSpPr>
            <p:cNvPr id="29" name="组合 18"/>
            <p:cNvGrpSpPr/>
            <p:nvPr/>
          </p:nvGrpSpPr>
          <p:grpSpPr>
            <a:xfrm>
              <a:off x="1225" y="2529"/>
              <a:ext cx="7951" cy="4685"/>
              <a:chOff x="1197" y="2259"/>
              <a:chExt cx="7951" cy="4685"/>
            </a:xfrm>
          </p:grpSpPr>
          <p:sp>
            <p:nvSpPr>
              <p:cNvPr id="32" name="文本占位符 1"/>
              <p:cNvSpPr>
                <a:spLocks noGrp="1"/>
              </p:cNvSpPr>
              <p:nvPr>
                <p:custDataLst>
                  <p:tags r:id="rId4"/>
                </p:custDataLst>
              </p:nvPr>
            </p:nvSpPr>
            <p:spPr>
              <a:xfrm>
                <a:off x="1251" y="2259"/>
                <a:ext cx="7897" cy="316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216000" tIns="45720" rIns="91440" bIns="45720" anchor="ctr" anchorCtr="0"/>
              <a:p>
                <a:pPr>
                  <a:lnSpc>
                    <a:spcPct val="15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</a:pPr>
                <a:r>
                  <a:rPr lang="zh-CN" altLang="en-US" sz="1200" b="1" dirty="0">
                    <a:latin typeface="微软雅黑" panose="020B0503020204020204" charset="-122"/>
                    <a:ea typeface="微软雅黑" panose="020B0503020204020204" charset="-122"/>
                  </a:rPr>
                  <a:t>展项描述：</a:t>
                </a:r>
                <a:endParaRPr lang="zh-CN" altLang="en-US" sz="1200" b="1" dirty="0"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 indent="304800" algn="l">
                  <a:lnSpc>
                    <a:spcPct val="150000"/>
                  </a:lnSpc>
                  <a:spcBef>
                    <a:spcPts val="0"/>
                  </a:spcBef>
                  <a:buClrTx/>
                  <a:buSzTx/>
                  <a:buFont typeface="Arial" panose="020B0604020202020204" pitchFamily="34" charset="0"/>
                  <a:buNone/>
                  <a:extLst>
                    <a:ext uri="{35155182-B16C-46BC-9424-99874614C6A1}">
                      <wpsdc:indentchars xmlns:wpsdc="http://www.wps.cn/officeDocument/2017/drawingmlCustomData" val="200" checksum="1077528236"/>
                    </a:ext>
                  </a:extLst>
                </a:pP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展项由水生造景墙、图文展板、广告一体机组成。</a:t>
                </a:r>
                <a:endParaRPr lang="zh-CN" altLang="en-US" sz="1200" dirty="0"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 indent="304800" algn="l">
                  <a:lnSpc>
                    <a:spcPct val="150000"/>
                  </a:lnSpc>
                  <a:spcBef>
                    <a:spcPts val="0"/>
                  </a:spcBef>
                  <a:buClrTx/>
                  <a:buSzTx/>
                  <a:buFont typeface="Arial" panose="020B0604020202020204" pitchFamily="34" charset="0"/>
                  <a:buNone/>
                  <a:extLst>
                    <a:ext uri="{35155182-B16C-46BC-9424-99874614C6A1}">
                      <wpsdc:indentchars xmlns:wpsdc="http://www.wps.cn/officeDocument/2017/drawingmlCustomData" val="200" checksum="1077528236"/>
                    </a:ext>
                  </a:extLst>
                </a:pP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在走廊两侧设有水生植物造景，顶面有水纹灯投射于地面，整体环境与布景融为一体，带领观众走入珍珠的世界。</a:t>
                </a:r>
                <a:endPara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  <a:p>
                <a:pPr indent="304800" algn="l">
                  <a:lnSpc>
                    <a:spcPct val="150000"/>
                  </a:lnSpc>
                  <a:spcBef>
                    <a:spcPts val="0"/>
                  </a:spcBef>
                  <a:buClrTx/>
                  <a:buSzTx/>
                  <a:buFont typeface="Arial" panose="020B0604020202020204" pitchFamily="34" charset="0"/>
                  <a:buNone/>
                  <a:extLst>
                    <a:ext uri="{35155182-B16C-46BC-9424-99874614C6A1}">
                      <wpsdc:indentchars xmlns:wpsdc="http://www.wps.cn/officeDocument/2017/drawingmlCustomData" val="200" checksum="1077528236"/>
                    </a:ext>
                  </a:extLst>
                </a:pP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造景墙面从诗词歌赋中引申出历史真实存在的稀有珍珠，同时讲解珍珠与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名人的故事，直观感受珍珠的昂贵价值。</a:t>
                </a:r>
                <a:endPara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  <a:p>
                <a:pPr indent="304800" algn="l">
                  <a:lnSpc>
                    <a:spcPct val="150000"/>
                  </a:lnSpc>
                  <a:spcBef>
                    <a:spcPts val="0"/>
                  </a:spcBef>
                  <a:buClrTx/>
                  <a:buSzTx/>
                  <a:buFont typeface="Arial" panose="020B0604020202020204" pitchFamily="34" charset="0"/>
                  <a:buNone/>
                  <a:extLst>
                    <a:ext uri="{35155182-B16C-46BC-9424-99874614C6A1}">
                      <wpsdc:indentchars xmlns:wpsdc="http://www.wps.cn/officeDocument/2017/drawingmlCustomData" val="200" checksum="1077528236"/>
                    </a:ext>
                  </a:extLst>
                </a:pP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走廊尽头设有广告一体机，循环播放古人采集珍珠的相关视频。</a:t>
                </a:r>
                <a:endPara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</p:txBody>
          </p:sp>
          <p:sp>
            <p:nvSpPr>
              <p:cNvPr id="33" name="文本占位符 1"/>
              <p:cNvSpPr>
                <a:spLocks noGrp="1"/>
              </p:cNvSpPr>
              <p:nvPr>
                <p:custDataLst>
                  <p:tags r:id="rId5"/>
                </p:custDataLst>
              </p:nvPr>
            </p:nvSpPr>
            <p:spPr>
              <a:xfrm>
                <a:off x="1197" y="5743"/>
                <a:ext cx="7713" cy="120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216000" tIns="45720" rIns="91440" bIns="45720" anchor="ctr" anchorCtr="0">
                <a:noAutofit/>
              </a:bodyPr>
              <a:p>
                <a:pPr>
                  <a:lnSpc>
                    <a:spcPct val="15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</a:pPr>
                <a:r>
                  <a:rPr lang="zh-CN" altLang="en-US" sz="1200" b="1" dirty="0">
                    <a:latin typeface="微软雅黑" panose="020B0503020204020204" charset="-122"/>
                    <a:ea typeface="微软雅黑" panose="020B0503020204020204" charset="-122"/>
                  </a:rPr>
                  <a:t>展示目的：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展项从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古人采集珍珠的困难开始引出，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向观众展示珍珠在古代的珍贵价值，体现天然珍珠的珍贵。</a:t>
                </a:r>
                <a:endParaRPr lang="zh-CN" altLang="en-US" sz="1200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34" name="文本框 22"/>
            <p:cNvSpPr txBox="1"/>
            <p:nvPr>
              <p:custDataLst>
                <p:tags r:id="rId6"/>
              </p:custDataLst>
            </p:nvPr>
          </p:nvSpPr>
          <p:spPr>
            <a:xfrm>
              <a:off x="1447" y="7394"/>
              <a:ext cx="7491" cy="171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>
                <a:lnSpc>
                  <a:spcPct val="150000"/>
                </a:lnSpc>
              </a:pPr>
              <a:r>
                <a:rPr lang="zh-CN" altLang="en-US" sz="1200" b="1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操作说明：</a:t>
              </a:r>
              <a:endParaRPr lang="zh-CN" altLang="en-US" sz="1200" b="1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1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、观众进入展区；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2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、观看图文版了解知名珍珠的故事；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3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、观看视频了解古人采珠的过程；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17615" y="2059940"/>
            <a:ext cx="5234305" cy="3258185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文本占位符 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5946458" y="1553687"/>
            <a:ext cx="2420937" cy="275590"/>
          </a:xfrm>
          <a:prstGeom prst="rect">
            <a:avLst/>
          </a:prstGeom>
          <a:noFill/>
          <a:ln w="9525">
            <a:noFill/>
          </a:ln>
        </p:spPr>
        <p:txBody>
          <a:bodyPr wrap="square" lIns="216000" tIns="45720" rIns="91440" bIns="45720" anchor="ctr" anchorCtr="0">
            <a:spAutoFit/>
          </a:bodyPr>
          <a:lstStyle/>
          <a:p>
            <a:pPr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zh-CN" altLang="en-US" sz="1200" b="1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展项参考图</a:t>
            </a:r>
            <a:endParaRPr lang="zh-CN" altLang="en-US" sz="12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25" name="直接连接符 24"/>
          <p:cNvCxnSpPr/>
          <p:nvPr>
            <p:custDataLst>
              <p:tags r:id="rId2"/>
            </p:custDataLst>
          </p:nvPr>
        </p:nvCxnSpPr>
        <p:spPr>
          <a:xfrm>
            <a:off x="5886450" y="1211263"/>
            <a:ext cx="0" cy="4999038"/>
          </a:xfrm>
          <a:prstGeom prst="line">
            <a:avLst/>
          </a:prstGeom>
          <a:ln w="31750" cap="rnd">
            <a:solidFill>
              <a:schemeClr val="accent3">
                <a:lumMod val="75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aphicFrame>
        <p:nvGraphicFramePr>
          <p:cNvPr id="31" name="表格 30"/>
          <p:cNvGraphicFramePr/>
          <p:nvPr>
            <p:custDataLst>
              <p:tags r:id="rId3"/>
            </p:custDataLst>
          </p:nvPr>
        </p:nvGraphicFramePr>
        <p:xfrm>
          <a:off x="778510" y="666750"/>
          <a:ext cx="10991850" cy="341757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402715"/>
                <a:gridCol w="1831340"/>
                <a:gridCol w="1870710"/>
                <a:gridCol w="2080260"/>
                <a:gridCol w="1974850"/>
                <a:gridCol w="1831975"/>
              </a:tblGrid>
              <a:tr h="292735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主题名称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R w="12700">
                      <a:solidFill>
                        <a:schemeClr val="tx1"/>
                      </a:solidFill>
                      <a:prstDash val="lgDashDot"/>
                    </a:ln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ym typeface="+mn-ea"/>
                        </a:rPr>
                        <a:t>史河寻珠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展品名称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03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-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淡水珍珠模型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展示形式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蚌珠模型</a:t>
                      </a:r>
                      <a:r>
                        <a:rPr lang="en-US" altLang="zh-CN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+</a:t>
                      </a: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造景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</a:tcPr>
                </a:tc>
              </a:tr>
            </a:tbl>
          </a:graphicData>
        </a:graphic>
      </p:graphicFrame>
      <p:grpSp>
        <p:nvGrpSpPr>
          <p:cNvPr id="4" name="组合 30"/>
          <p:cNvGrpSpPr/>
          <p:nvPr/>
        </p:nvGrpSpPr>
        <p:grpSpPr>
          <a:xfrm>
            <a:off x="777875" y="1554617"/>
            <a:ext cx="5048250" cy="4661695"/>
            <a:chOff x="1225" y="1863"/>
            <a:chExt cx="7951" cy="7974"/>
          </a:xfrm>
        </p:grpSpPr>
        <p:grpSp>
          <p:nvGrpSpPr>
            <p:cNvPr id="5" name="组合 18"/>
            <p:cNvGrpSpPr/>
            <p:nvPr/>
          </p:nvGrpSpPr>
          <p:grpSpPr>
            <a:xfrm>
              <a:off x="1225" y="1863"/>
              <a:ext cx="7951" cy="5034"/>
              <a:chOff x="1197" y="1593"/>
              <a:chExt cx="7951" cy="5034"/>
            </a:xfrm>
          </p:grpSpPr>
          <p:sp>
            <p:nvSpPr>
              <p:cNvPr id="7" name="文本占位符 1"/>
              <p:cNvSpPr>
                <a:spLocks noGrp="1"/>
              </p:cNvSpPr>
              <p:nvPr>
                <p:custDataLst>
                  <p:tags r:id="rId4"/>
                </p:custDataLst>
              </p:nvPr>
            </p:nvSpPr>
            <p:spPr>
              <a:xfrm>
                <a:off x="1251" y="1593"/>
                <a:ext cx="7897" cy="327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216000" tIns="45720" rIns="91440" bIns="45720" anchor="ctr" anchorCtr="0"/>
              <a:lstStyle/>
              <a:p>
                <a:pPr>
                  <a:lnSpc>
                    <a:spcPct val="15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</a:pPr>
                <a:r>
                  <a:rPr lang="zh-CN" altLang="en-US" sz="1200" b="1" dirty="0">
                    <a:latin typeface="微软雅黑" panose="020B0503020204020204" charset="-122"/>
                    <a:ea typeface="微软雅黑" panose="020B0503020204020204" charset="-122"/>
                  </a:rPr>
                  <a:t>展项描述：</a:t>
                </a:r>
                <a:endParaRPr lang="zh-CN" altLang="en-US" sz="1200" b="1" dirty="0"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 indent="304800" algn="l">
                  <a:lnSpc>
                    <a:spcPct val="150000"/>
                  </a:lnSpc>
                  <a:spcBef>
                    <a:spcPts val="0"/>
                  </a:spcBef>
                  <a:buClrTx/>
                  <a:buSzTx/>
                  <a:buFont typeface="Arial" panose="020B0604020202020204" pitchFamily="34" charset="0"/>
                  <a:buNone/>
                  <a:extLst>
                    <a:ext uri="{35155182-B16C-46BC-9424-99874614C6A1}">
                      <wpsdc:indentchars xmlns:wpsdc="http://www.wps.cn/officeDocument/2017/drawingmlCustomData" val="200" checksum="1077528236"/>
                    </a:ext>
                  </a:extLst>
                </a:pP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展项为巨大的淡水珍珠模型，展示巨大的蚌壳张开“嘴巴”，露出里面的巨大珍珠，在蚌壳的周围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，搭建有水生植物的环境造型，包含水草、贝壳等元素，让观众身临其境的体会，蚌珠在水底的生长环境。</a:t>
                </a:r>
                <a:endPara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</p:txBody>
          </p:sp>
          <p:sp>
            <p:nvSpPr>
              <p:cNvPr id="8" name="文本占位符 1"/>
              <p:cNvSpPr>
                <a:spLocks noGrp="1"/>
              </p:cNvSpPr>
              <p:nvPr>
                <p:custDataLst>
                  <p:tags r:id="rId5"/>
                </p:custDataLst>
              </p:nvPr>
            </p:nvSpPr>
            <p:spPr>
              <a:xfrm>
                <a:off x="1197" y="5129"/>
                <a:ext cx="7713" cy="149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216000" tIns="45720" rIns="91440" bIns="45720" anchor="ctr" anchorCtr="0">
                <a:noAutofit/>
              </a:bodyPr>
              <a:lstStyle/>
              <a:p>
                <a:pPr>
                  <a:lnSpc>
                    <a:spcPct val="15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</a:pPr>
                <a:r>
                  <a:rPr lang="zh-CN" altLang="en-US" sz="1200" b="1" dirty="0">
                    <a:latin typeface="微软雅黑" panose="020B0503020204020204" charset="-122"/>
                    <a:ea typeface="微软雅黑" panose="020B0503020204020204" charset="-122"/>
                  </a:rPr>
                  <a:t>展示目的：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本展项通过巨大的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蚌和珍珠模型，向观众展示珍珠的外观，为整个展厅营造氛围，优化观众的参观体验感，也可在此处进行拍照打卡留念。</a:t>
                </a:r>
                <a:endParaRPr lang="zh-CN" altLang="zh-CN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endParaRPr>
              </a:p>
            </p:txBody>
          </p:sp>
        </p:grpSp>
        <p:sp>
          <p:nvSpPr>
            <p:cNvPr id="9" name="文本框 22"/>
            <p:cNvSpPr txBox="1"/>
            <p:nvPr>
              <p:custDataLst>
                <p:tags r:id="rId6"/>
              </p:custDataLst>
            </p:nvPr>
          </p:nvSpPr>
          <p:spPr>
            <a:xfrm>
              <a:off x="1447" y="7786"/>
              <a:ext cx="7491" cy="20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b="1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操作说明：</a:t>
              </a:r>
              <a:endParaRPr lang="zh-CN" altLang="en-US" sz="1200" b="1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1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、观众进入展区；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2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、观看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模型与巨大的蚌壳模型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3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、拍照打卡留念；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29375" y="1985010"/>
            <a:ext cx="4286250" cy="3743325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直接连接符 24"/>
          <p:cNvCxnSpPr/>
          <p:nvPr>
            <p:custDataLst>
              <p:tags r:id="rId1"/>
            </p:custDataLst>
          </p:nvPr>
        </p:nvCxnSpPr>
        <p:spPr>
          <a:xfrm>
            <a:off x="5886450" y="1211263"/>
            <a:ext cx="0" cy="4999038"/>
          </a:xfrm>
          <a:prstGeom prst="line">
            <a:avLst/>
          </a:prstGeom>
          <a:ln w="31750" cap="rnd">
            <a:solidFill>
              <a:schemeClr val="accent3">
                <a:lumMod val="75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aphicFrame>
        <p:nvGraphicFramePr>
          <p:cNvPr id="31" name="表格 30"/>
          <p:cNvGraphicFramePr/>
          <p:nvPr>
            <p:custDataLst>
              <p:tags r:id="rId2"/>
            </p:custDataLst>
          </p:nvPr>
        </p:nvGraphicFramePr>
        <p:xfrm>
          <a:off x="778510" y="666750"/>
          <a:ext cx="10991850" cy="36830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402715"/>
                <a:gridCol w="1831340"/>
                <a:gridCol w="1831975"/>
                <a:gridCol w="2118995"/>
                <a:gridCol w="1974850"/>
                <a:gridCol w="1831975"/>
              </a:tblGrid>
              <a:tr h="368300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主题名称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R w="12700">
                      <a:solidFill>
                        <a:schemeClr val="tx1"/>
                      </a:solidFill>
                      <a:prstDash val="lgDashDot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ym typeface="+mn-ea"/>
                        </a:rPr>
                        <a:t>贝藏珠玑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展品名称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04-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贝壳博物馆</a:t>
                      </a:r>
                      <a:endParaRPr lang="zh-CN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展示形式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模型展示墙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</a:tcPr>
                </a:tc>
              </a:tr>
            </a:tbl>
          </a:graphicData>
        </a:graphic>
      </p:graphicFrame>
      <p:sp>
        <p:nvSpPr>
          <p:cNvPr id="23" name="文本占位符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5946458" y="1553687"/>
            <a:ext cx="2420937" cy="275590"/>
          </a:xfrm>
          <a:prstGeom prst="rect">
            <a:avLst/>
          </a:prstGeom>
          <a:noFill/>
          <a:ln w="9525">
            <a:noFill/>
          </a:ln>
        </p:spPr>
        <p:txBody>
          <a:bodyPr wrap="square" lIns="216000" tIns="45720" rIns="91440" bIns="45720" anchor="ctr" anchorCtr="0">
            <a:spAutoFit/>
          </a:bodyPr>
          <a:lstStyle/>
          <a:p>
            <a:pPr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zh-CN" altLang="en-US" sz="1200" b="1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展项参考图</a:t>
            </a:r>
            <a:endParaRPr lang="zh-CN" altLang="en-US" sz="12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" name="组合 30"/>
          <p:cNvGrpSpPr/>
          <p:nvPr/>
        </p:nvGrpSpPr>
        <p:grpSpPr>
          <a:xfrm>
            <a:off x="812161" y="1984725"/>
            <a:ext cx="5013964" cy="3802665"/>
            <a:chOff x="1279" y="3126"/>
            <a:chExt cx="7897" cy="5988"/>
          </a:xfrm>
        </p:grpSpPr>
        <p:grpSp>
          <p:nvGrpSpPr>
            <p:cNvPr id="3" name="组合 18"/>
            <p:cNvGrpSpPr/>
            <p:nvPr/>
          </p:nvGrpSpPr>
          <p:grpSpPr>
            <a:xfrm>
              <a:off x="1279" y="3126"/>
              <a:ext cx="7897" cy="3979"/>
              <a:chOff x="1251" y="2856"/>
              <a:chExt cx="7897" cy="3979"/>
            </a:xfrm>
          </p:grpSpPr>
          <p:sp>
            <p:nvSpPr>
              <p:cNvPr id="5" name="文本占位符 1"/>
              <p:cNvSpPr>
                <a:spLocks noGrp="1"/>
              </p:cNvSpPr>
              <p:nvPr>
                <p:custDataLst>
                  <p:tags r:id="rId4"/>
                </p:custDataLst>
              </p:nvPr>
            </p:nvSpPr>
            <p:spPr>
              <a:xfrm>
                <a:off x="1251" y="2856"/>
                <a:ext cx="7897" cy="164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216000" tIns="45720" rIns="91440" bIns="45720" anchor="ctr" anchorCtr="0"/>
              <a:lstStyle/>
              <a:p>
                <a:pPr>
                  <a:lnSpc>
                    <a:spcPct val="15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</a:pPr>
                <a:r>
                  <a:rPr lang="zh-CN" altLang="en-US" sz="1200" b="1" dirty="0">
                    <a:latin typeface="微软雅黑" panose="020B0503020204020204" charset="-122"/>
                    <a:ea typeface="微软雅黑" panose="020B0503020204020204" charset="-122"/>
                  </a:rPr>
                  <a:t>展项描述：</a:t>
                </a:r>
                <a:endParaRPr lang="zh-CN" altLang="en-US" sz="1200" b="1" dirty="0"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 indent="304800" algn="l">
                  <a:lnSpc>
                    <a:spcPct val="150000"/>
                  </a:lnSpc>
                  <a:spcBef>
                    <a:spcPts val="0"/>
                  </a:spcBef>
                  <a:buClrTx/>
                  <a:buSzTx/>
                  <a:buFont typeface="Arial" panose="020B0604020202020204" pitchFamily="34" charset="0"/>
                  <a:buNone/>
                  <a:extLst>
                    <a:ext uri="{35155182-B16C-46BC-9424-99874614C6A1}">
                      <wpsdc:indentchars xmlns:wpsdc="http://www.wps.cn/officeDocument/2017/drawingmlCustomData" val="200" checksum="1077528236"/>
                    </a:ext>
                  </a:extLst>
                </a:pP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展项由贝壳模型展示墙、文字展板组成。</a:t>
                </a:r>
                <a:endParaRPr lang="zh-CN" altLang="en-US" sz="1200" dirty="0"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 indent="304800" algn="l">
                  <a:lnSpc>
                    <a:spcPct val="150000"/>
                  </a:lnSpc>
                  <a:spcBef>
                    <a:spcPts val="0"/>
                  </a:spcBef>
                  <a:buClrTx/>
                  <a:buSzTx/>
                  <a:buFont typeface="Arial" panose="020B0604020202020204" pitchFamily="34" charset="0"/>
                  <a:buNone/>
                  <a:extLst>
                    <a:ext uri="{35155182-B16C-46BC-9424-99874614C6A1}">
                      <wpsdc:indentchars xmlns:wpsdc="http://www.wps.cn/officeDocument/2017/drawingmlCustomData" val="200" checksum="1077528236"/>
                    </a:ext>
                  </a:extLst>
                </a:pP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共分为蚌珠、贝珠、海螺珠三块区域，下方设立图文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介绍。</a:t>
                </a:r>
                <a:endPara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  <a:p>
                <a:pPr indent="304800" algn="l">
                  <a:lnSpc>
                    <a:spcPct val="150000"/>
                  </a:lnSpc>
                  <a:spcBef>
                    <a:spcPts val="0"/>
                  </a:spcBef>
                  <a:buClrTx/>
                  <a:buSzTx/>
                  <a:buFont typeface="Arial" panose="020B0604020202020204" pitchFamily="34" charset="0"/>
                  <a:buNone/>
                  <a:extLst>
                    <a:ext uri="{35155182-B16C-46BC-9424-99874614C6A1}">
                      <wpsdc:indentchars xmlns:wpsdc="http://www.wps.cn/officeDocument/2017/drawingmlCustomData" val="200" checksum="1077528236"/>
                    </a:ext>
                  </a:extLst>
                </a:pP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观众观看模型，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了解不同蚌壳之间的颜色、大小等差异，通过下方文字，认识到珍珠生长的环境和形成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过程。</a:t>
                </a:r>
                <a:endParaRPr lang="zh-CN" altLang="en-US" sz="1200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6" name="文本占位符 1"/>
              <p:cNvSpPr>
                <a:spLocks noGrp="1"/>
              </p:cNvSpPr>
              <p:nvPr>
                <p:custDataLst>
                  <p:tags r:id="rId5"/>
                </p:custDataLst>
              </p:nvPr>
            </p:nvSpPr>
            <p:spPr>
              <a:xfrm>
                <a:off x="1251" y="5819"/>
                <a:ext cx="7713" cy="101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216000" tIns="45720" rIns="91440" bIns="45720" anchor="ctr" anchorCtr="0">
                <a:spAutoFit/>
              </a:bodyPr>
              <a:lstStyle/>
              <a:p>
                <a:pPr>
                  <a:lnSpc>
                    <a:spcPct val="15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</a:pPr>
                <a:r>
                  <a:rPr lang="zh-CN" altLang="en-US" sz="1200" b="1" dirty="0">
                    <a:latin typeface="微软雅黑" panose="020B0503020204020204" charset="-122"/>
                    <a:ea typeface="微软雅黑" panose="020B0503020204020204" charset="-122"/>
                  </a:rPr>
                  <a:t>展示目的：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通过本展项为观众科普不同珍珠之间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外貌、颜色、形状、生存环境，以及珍珠的珍贵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性。</a:t>
                </a:r>
                <a:endParaRPr lang="en-US" altLang="zh-CN" sz="1200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7" name="文本框 22"/>
            <p:cNvSpPr txBox="1"/>
            <p:nvPr>
              <p:custDataLst>
                <p:tags r:id="rId6"/>
              </p:custDataLst>
            </p:nvPr>
          </p:nvSpPr>
          <p:spPr>
            <a:xfrm>
              <a:off x="1447" y="7662"/>
              <a:ext cx="7491" cy="145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b="1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操作说明：</a:t>
              </a:r>
              <a:endParaRPr lang="zh-CN" altLang="en-US" sz="1200" b="1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1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、观众进入展区，观看模型；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3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、阅读文字介绍，了解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珍珠的相关知识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；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6665" y="2076450"/>
            <a:ext cx="5299710" cy="3512820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直接连接符 24"/>
          <p:cNvCxnSpPr/>
          <p:nvPr>
            <p:custDataLst>
              <p:tags r:id="rId1"/>
            </p:custDataLst>
          </p:nvPr>
        </p:nvCxnSpPr>
        <p:spPr>
          <a:xfrm>
            <a:off x="5886450" y="1211263"/>
            <a:ext cx="0" cy="4999038"/>
          </a:xfrm>
          <a:prstGeom prst="line">
            <a:avLst/>
          </a:prstGeom>
          <a:ln w="31750" cap="rnd">
            <a:solidFill>
              <a:schemeClr val="accent3">
                <a:lumMod val="75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aphicFrame>
        <p:nvGraphicFramePr>
          <p:cNvPr id="31" name="表格 30"/>
          <p:cNvGraphicFramePr/>
          <p:nvPr>
            <p:custDataLst>
              <p:tags r:id="rId2"/>
            </p:custDataLst>
          </p:nvPr>
        </p:nvGraphicFramePr>
        <p:xfrm>
          <a:off x="778510" y="666750"/>
          <a:ext cx="10991850" cy="36830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402715"/>
                <a:gridCol w="1831340"/>
                <a:gridCol w="1831975"/>
                <a:gridCol w="2118995"/>
                <a:gridCol w="1974850"/>
                <a:gridCol w="1831975"/>
              </a:tblGrid>
              <a:tr h="368300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主题名称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R w="12700">
                      <a:solidFill>
                        <a:schemeClr val="tx1"/>
                      </a:solidFill>
                      <a:prstDash val="lgDashDot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ym typeface="+mn-ea"/>
                        </a:rPr>
                        <a:t>贝藏珠玑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展品名称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altLang="zh-CN" sz="1400" dirty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05-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珍珠形成和成珠原理</a:t>
                      </a:r>
                      <a:endParaRPr lang="zh-CN" altLang="en-US" sz="14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展示形式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图文</a:t>
                      </a:r>
                      <a:r>
                        <a:rPr lang="en-US" altLang="zh-CN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+</a:t>
                      </a: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造景</a:t>
                      </a:r>
                      <a:r>
                        <a:rPr lang="en-US" altLang="zh-CN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+</a:t>
                      </a: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多媒体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</a:tcPr>
                </a:tc>
              </a:tr>
            </a:tbl>
          </a:graphicData>
        </a:graphic>
      </p:graphicFrame>
      <p:sp>
        <p:nvSpPr>
          <p:cNvPr id="23" name="文本占位符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5946458" y="1553687"/>
            <a:ext cx="2420937" cy="275590"/>
          </a:xfrm>
          <a:prstGeom prst="rect">
            <a:avLst/>
          </a:prstGeom>
          <a:noFill/>
          <a:ln w="9525">
            <a:noFill/>
          </a:ln>
        </p:spPr>
        <p:txBody>
          <a:bodyPr wrap="square" lIns="216000" tIns="45720" rIns="91440" bIns="45720" anchor="ctr" anchorCtr="0">
            <a:spAutoFit/>
          </a:bodyPr>
          <a:lstStyle/>
          <a:p>
            <a:pPr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zh-CN" altLang="en-US" sz="1200" b="1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展项参考图</a:t>
            </a:r>
            <a:endParaRPr lang="zh-CN" altLang="en-US" sz="12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4" name="组合 30"/>
          <p:cNvGrpSpPr/>
          <p:nvPr/>
        </p:nvGrpSpPr>
        <p:grpSpPr>
          <a:xfrm>
            <a:off x="836295" y="1554957"/>
            <a:ext cx="5013960" cy="4517548"/>
            <a:chOff x="1279" y="2704"/>
            <a:chExt cx="7897" cy="7322"/>
          </a:xfrm>
        </p:grpSpPr>
        <p:grpSp>
          <p:nvGrpSpPr>
            <p:cNvPr id="9" name="组合 18"/>
            <p:cNvGrpSpPr/>
            <p:nvPr/>
          </p:nvGrpSpPr>
          <p:grpSpPr>
            <a:xfrm>
              <a:off x="1279" y="2704"/>
              <a:ext cx="7897" cy="4635"/>
              <a:chOff x="1251" y="2434"/>
              <a:chExt cx="7897" cy="4635"/>
            </a:xfrm>
          </p:grpSpPr>
          <p:sp>
            <p:nvSpPr>
              <p:cNvPr id="10" name="文本占位符 1"/>
              <p:cNvSpPr>
                <a:spLocks noGrp="1"/>
              </p:cNvSpPr>
              <p:nvPr>
                <p:custDataLst>
                  <p:tags r:id="rId4"/>
                </p:custDataLst>
              </p:nvPr>
            </p:nvSpPr>
            <p:spPr>
              <a:xfrm>
                <a:off x="1251" y="2434"/>
                <a:ext cx="7897" cy="285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216000" tIns="45720" rIns="91440" bIns="45720" anchor="ctr" anchorCtr="0"/>
              <a:lstStyle/>
              <a:p>
                <a:pPr>
                  <a:lnSpc>
                    <a:spcPct val="15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</a:pPr>
                <a:r>
                  <a:rPr lang="zh-CN" altLang="en-US" sz="1200" b="1" dirty="0">
                    <a:latin typeface="微软雅黑" panose="020B0503020204020204" charset="-122"/>
                    <a:ea typeface="微软雅黑" panose="020B0503020204020204" charset="-122"/>
                  </a:rPr>
                  <a:t>展项描述：</a:t>
                </a:r>
                <a:endParaRPr lang="zh-CN" altLang="en-US" sz="1200" b="1" dirty="0"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 indent="304800" algn="l">
                  <a:lnSpc>
                    <a:spcPct val="150000"/>
                  </a:lnSpc>
                  <a:spcBef>
                    <a:spcPts val="0"/>
                  </a:spcBef>
                  <a:buClrTx/>
                  <a:buSzTx/>
                  <a:buFont typeface="Arial" panose="020B0604020202020204" pitchFamily="34" charset="0"/>
                  <a:buNone/>
                  <a:extLst>
                    <a:ext uri="{35155182-B16C-46BC-9424-99874614C6A1}">
                      <wpsdc:indentchars xmlns:wpsdc="http://www.wps.cn/officeDocument/2017/drawingmlCustomData" val="200" checksum="1077528236"/>
                    </a:ext>
                  </a:extLst>
                </a:pP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展项由广告一体机、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图文、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造景墙面组成。</a:t>
                </a:r>
                <a:endParaRPr lang="zh-CN" altLang="en-US" sz="1200" dirty="0"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 indent="304800" algn="l">
                  <a:lnSpc>
                    <a:spcPct val="150000"/>
                  </a:lnSpc>
                  <a:spcBef>
                    <a:spcPts val="0"/>
                  </a:spcBef>
                  <a:buClrTx/>
                  <a:buSzTx/>
                  <a:buFont typeface="Arial" panose="020B0604020202020204" pitchFamily="34" charset="0"/>
                  <a:buNone/>
                  <a:extLst>
                    <a:ext uri="{35155182-B16C-46BC-9424-99874614C6A1}">
                      <wpsdc:indentchars xmlns:wpsdc="http://www.wps.cn/officeDocument/2017/drawingmlCustomData" val="200" checksum="1077528236"/>
                    </a:ext>
                  </a:extLst>
                </a:pP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墙面带有水波纹的前景展示，一层层的波浪从内向外推开，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仿佛进入了海底世界一般，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优化观众的视觉观看体验。</a:t>
                </a:r>
                <a:endParaRPr lang="zh-CN" altLang="en-US" sz="1200" dirty="0"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 indent="304800" algn="l">
                  <a:lnSpc>
                    <a:spcPct val="150000"/>
                  </a:lnSpc>
                  <a:spcBef>
                    <a:spcPts val="0"/>
                  </a:spcBef>
                  <a:buClrTx/>
                  <a:buSzTx/>
                  <a:buFont typeface="Arial" panose="020B0604020202020204" pitchFamily="34" charset="0"/>
                  <a:buNone/>
                  <a:extLst>
                    <a:ext uri="{35155182-B16C-46BC-9424-99874614C6A1}">
                      <wpsdc:indentchars xmlns:wpsdc="http://www.wps.cn/officeDocument/2017/drawingmlCustomData" val="200" checksum="1077528236"/>
                    </a:ext>
                  </a:extLst>
                </a:pP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中心区域将以视频结合图文的形式，展示淡水养殖的过程原理。视频中将讲述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珍珠的形成过程与形成原理；墙面图文内容则包含更多与珍珠形成相关的知识介绍。</a:t>
                </a:r>
                <a:endPara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</p:txBody>
          </p:sp>
          <p:sp>
            <p:nvSpPr>
              <p:cNvPr id="11" name="文本占位符 1"/>
              <p:cNvSpPr>
                <a:spLocks noGrp="1"/>
              </p:cNvSpPr>
              <p:nvPr>
                <p:custDataLst>
                  <p:tags r:id="rId5"/>
                </p:custDataLst>
              </p:nvPr>
            </p:nvSpPr>
            <p:spPr>
              <a:xfrm>
                <a:off x="1251" y="6023"/>
                <a:ext cx="7713" cy="104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216000" tIns="45720" rIns="91440" bIns="45720" anchor="ctr" anchorCtr="0">
                <a:spAutoFit/>
              </a:bodyPr>
              <a:lstStyle/>
              <a:p>
                <a:pPr>
                  <a:lnSpc>
                    <a:spcPct val="15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</a:pPr>
                <a:r>
                  <a:rPr lang="zh-CN" altLang="en-US" sz="1200" b="1" dirty="0">
                    <a:latin typeface="微软雅黑" panose="020B0503020204020204" charset="-122"/>
                    <a:ea typeface="微软雅黑" panose="020B0503020204020204" charset="-122"/>
                  </a:rPr>
                  <a:t>展示目的：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搭建趣味观看墙面，结合视频、图片与文字，多角度向观众展示珍珠的形成过程，为观众科普珍珠的形成原因与原理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。</a:t>
                </a:r>
                <a:endParaRPr lang="en-US" altLang="zh-CN" sz="1200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12" name="文本框 22"/>
            <p:cNvSpPr txBox="1"/>
            <p:nvPr>
              <p:custDataLst>
                <p:tags r:id="rId6"/>
              </p:custDataLst>
            </p:nvPr>
          </p:nvSpPr>
          <p:spPr>
            <a:xfrm>
              <a:off x="1501" y="7799"/>
              <a:ext cx="7491" cy="22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no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b="1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操作说明：</a:t>
              </a:r>
              <a:endParaRPr lang="zh-CN" altLang="en-US" sz="1200" b="1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1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、观众进入展区；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2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、</a:t>
              </a:r>
              <a:r>
                <a:rPr lang="zh-CN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观看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图文造景墙面；</a:t>
              </a:r>
              <a:endParaRPr lang="zh-CN" sz="1200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3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、观看视频了解珍珠的形成原因与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原理；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58915" y="2063115"/>
            <a:ext cx="4394835" cy="3295015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直接连接符 24"/>
          <p:cNvCxnSpPr/>
          <p:nvPr>
            <p:custDataLst>
              <p:tags r:id="rId1"/>
            </p:custDataLst>
          </p:nvPr>
        </p:nvCxnSpPr>
        <p:spPr>
          <a:xfrm>
            <a:off x="5886450" y="1211263"/>
            <a:ext cx="0" cy="4999038"/>
          </a:xfrm>
          <a:prstGeom prst="line">
            <a:avLst/>
          </a:prstGeom>
          <a:ln w="31750" cap="rnd">
            <a:solidFill>
              <a:schemeClr val="accent3">
                <a:lumMod val="75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aphicFrame>
        <p:nvGraphicFramePr>
          <p:cNvPr id="31" name="表格 30"/>
          <p:cNvGraphicFramePr/>
          <p:nvPr>
            <p:custDataLst>
              <p:tags r:id="rId2"/>
            </p:custDataLst>
          </p:nvPr>
        </p:nvGraphicFramePr>
        <p:xfrm>
          <a:off x="778510" y="666750"/>
          <a:ext cx="10991850" cy="341757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402715"/>
                <a:gridCol w="1831340"/>
                <a:gridCol w="1831975"/>
                <a:gridCol w="2118995"/>
                <a:gridCol w="1974850"/>
                <a:gridCol w="1831975"/>
              </a:tblGrid>
              <a:tr h="292735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主题名称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R w="12700">
                      <a:solidFill>
                        <a:schemeClr val="tx1"/>
                      </a:solidFill>
                      <a:prstDash val="lgDashDot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ym typeface="+mn-ea"/>
                        </a:rPr>
                        <a:t>贝藏珠玑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展品名称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altLang="zh-CN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06-</a:t>
                      </a:r>
                      <a:r>
                        <a:rPr lang="zh-CN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人工养殖历史</a:t>
                      </a:r>
                      <a:endParaRPr lang="zh-CN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展示形式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图文</a:t>
                      </a:r>
                      <a:r>
                        <a:rPr lang="en-US" altLang="zh-CN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+</a:t>
                      </a: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造景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</a:tcPr>
                </a:tc>
              </a:tr>
            </a:tbl>
          </a:graphicData>
        </a:graphic>
      </p:graphicFrame>
      <p:sp>
        <p:nvSpPr>
          <p:cNvPr id="23" name="文本占位符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5946458" y="1553687"/>
            <a:ext cx="2420937" cy="275590"/>
          </a:xfrm>
          <a:prstGeom prst="rect">
            <a:avLst/>
          </a:prstGeom>
          <a:noFill/>
          <a:ln w="9525">
            <a:noFill/>
          </a:ln>
        </p:spPr>
        <p:txBody>
          <a:bodyPr wrap="square" lIns="216000" tIns="45720" rIns="91440" bIns="45720" anchor="ctr" anchorCtr="0">
            <a:spAutoFit/>
          </a:bodyPr>
          <a:lstStyle/>
          <a:p>
            <a:pPr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zh-CN" altLang="en-US" sz="1200" b="1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展项参考图</a:t>
            </a:r>
            <a:endParaRPr lang="zh-CN" altLang="en-US" sz="12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94211" name="组合 30"/>
          <p:cNvGrpSpPr/>
          <p:nvPr/>
        </p:nvGrpSpPr>
        <p:grpSpPr>
          <a:xfrm>
            <a:off x="707390" y="1828370"/>
            <a:ext cx="4944110" cy="4224048"/>
            <a:chOff x="1226" y="3009"/>
            <a:chExt cx="8252" cy="5869"/>
          </a:xfrm>
        </p:grpSpPr>
        <p:grpSp>
          <p:nvGrpSpPr>
            <p:cNvPr id="94212" name="组合 18"/>
            <p:cNvGrpSpPr/>
            <p:nvPr/>
          </p:nvGrpSpPr>
          <p:grpSpPr>
            <a:xfrm>
              <a:off x="1226" y="3009"/>
              <a:ext cx="8252" cy="4123"/>
              <a:chOff x="1198" y="2739"/>
              <a:chExt cx="8252" cy="4123"/>
            </a:xfrm>
          </p:grpSpPr>
          <p:sp>
            <p:nvSpPr>
              <p:cNvPr id="94214" name="文本占位符 1"/>
              <p:cNvSpPr>
                <a:spLocks noGrp="1"/>
              </p:cNvSpPr>
              <p:nvPr>
                <p:custDataLst>
                  <p:tags r:id="rId4"/>
                </p:custDataLst>
              </p:nvPr>
            </p:nvSpPr>
            <p:spPr>
              <a:xfrm>
                <a:off x="1299" y="2739"/>
                <a:ext cx="8151" cy="213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216000" tIns="45720" rIns="91440" bIns="45720" anchor="ctr" anchorCtr="0"/>
              <a:lstStyle/>
              <a:p>
                <a:pPr>
                  <a:lnSpc>
                    <a:spcPct val="15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</a:pPr>
                <a:r>
                  <a:rPr lang="zh-CN" altLang="en-US" sz="1200" b="1" dirty="0">
                    <a:latin typeface="微软雅黑" panose="020B0503020204020204" charset="-122"/>
                    <a:ea typeface="微软雅黑" panose="020B0503020204020204" charset="-122"/>
                  </a:rPr>
                  <a:t>展项描述：</a:t>
                </a:r>
                <a:endParaRPr lang="zh-CN" altLang="en-US" sz="1200" b="1" dirty="0"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 indent="304800" algn="l">
                  <a:lnSpc>
                    <a:spcPct val="150000"/>
                  </a:lnSpc>
                  <a:spcBef>
                    <a:spcPts val="0"/>
                  </a:spcBef>
                  <a:buClrTx/>
                  <a:buSzTx/>
                  <a:buFont typeface="Arial" panose="020B0604020202020204" pitchFamily="34" charset="0"/>
                  <a:buNone/>
                  <a:extLst>
                    <a:ext uri="{35155182-B16C-46BC-9424-99874614C6A1}">
                      <wpsdc:indentchars xmlns:wpsdc="http://www.wps.cn/officeDocument/2017/drawingmlCustomData" val="200" checksum="1077528236"/>
                    </a:ext>
                  </a:extLst>
                </a:pP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展项由图文、造景墙面组成。</a:t>
                </a:r>
                <a:endParaRPr lang="zh-CN" altLang="en-US" sz="1200" dirty="0"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 indent="304800" algn="l">
                  <a:lnSpc>
                    <a:spcPct val="150000"/>
                  </a:lnSpc>
                  <a:spcBef>
                    <a:spcPts val="0"/>
                  </a:spcBef>
                  <a:buClrTx/>
                  <a:buSzTx/>
                  <a:buFont typeface="Arial" panose="020B0604020202020204" pitchFamily="34" charset="0"/>
                  <a:buNone/>
                  <a:extLst>
                    <a:ext uri="{35155182-B16C-46BC-9424-99874614C6A1}">
                      <wpsdc:indentchars xmlns:wpsdc="http://www.wps.cn/officeDocument/2017/drawingmlCustomData" val="200" checksum="1077528236"/>
                    </a:ext>
                  </a:extLst>
                </a:pP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墙面带有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水纹的前景展示，一层层的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波浪从内向外推开，优化视觉观看体验，仿佛进入了海底世界一般。</a:t>
                </a:r>
                <a:endParaRPr lang="zh-CN" altLang="en-US" sz="1200" dirty="0"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 indent="304800" algn="l">
                  <a:lnSpc>
                    <a:spcPct val="150000"/>
                  </a:lnSpc>
                  <a:spcBef>
                    <a:spcPts val="0"/>
                  </a:spcBef>
                  <a:buClrTx/>
                  <a:buSzTx/>
                  <a:buFont typeface="Arial" panose="020B0604020202020204" pitchFamily="34" charset="0"/>
                  <a:buNone/>
                  <a:extLst>
                    <a:ext uri="{35155182-B16C-46BC-9424-99874614C6A1}">
                      <wpsdc:indentchars xmlns:wpsdc="http://www.wps.cn/officeDocument/2017/drawingmlCustomData" val="200" checksum="1077528236"/>
                    </a:ext>
                  </a:extLst>
                </a:pP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中心区域喷绘展示淡水养殖的画面，以图文的方式介绍最早养殖技术的相关知识，并以时间轴的方式，讲述了中国</a:t>
                </a:r>
                <a:r>
                  <a:rPr lang="zh-CN" altLang="en-US" sz="120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人工养殖珍珠历史，从兴起到衰落，再到重新引进国外技术，并加以改良，最终实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现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产业化的发展历程。</a:t>
                </a:r>
                <a:endPara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</p:txBody>
          </p:sp>
          <p:sp>
            <p:nvSpPr>
              <p:cNvPr id="94215" name="文本占位符 1"/>
              <p:cNvSpPr>
                <a:spLocks noGrp="1"/>
              </p:cNvSpPr>
              <p:nvPr>
                <p:custDataLst>
                  <p:tags r:id="rId5"/>
                </p:custDataLst>
              </p:nvPr>
            </p:nvSpPr>
            <p:spPr>
              <a:xfrm>
                <a:off x="1198" y="5581"/>
                <a:ext cx="8252" cy="128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216000" tIns="45720" rIns="91440" bIns="45720" anchor="ctr" anchorCtr="0">
                <a:spAutoFit/>
              </a:bodyPr>
              <a:lstStyle/>
              <a:p>
                <a:pPr>
                  <a:lnSpc>
                    <a:spcPct val="15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</a:pPr>
                <a:r>
                  <a:rPr lang="zh-CN" altLang="en-US" sz="1200" b="1" dirty="0">
                    <a:latin typeface="微软雅黑" panose="020B0503020204020204" charset="-122"/>
                    <a:ea typeface="微软雅黑" panose="020B0503020204020204" charset="-122"/>
                  </a:rPr>
                  <a:t>展示目的：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通过图文的形式，介绍中国珍珠养殖技术的发明人，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最早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是如何实现珍珠的培育的相关知识，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了解我国的珍珠养殖技术的发展历程，见证中国养殖技术的进步过程。</a:t>
                </a:r>
                <a:endParaRPr lang="zh-CN" altLang="en-US" sz="1200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94216" name="文本框 22"/>
            <p:cNvSpPr txBox="1"/>
            <p:nvPr>
              <p:custDataLst>
                <p:tags r:id="rId6"/>
              </p:custDataLst>
            </p:nvPr>
          </p:nvSpPr>
          <p:spPr>
            <a:xfrm>
              <a:off x="1447" y="7212"/>
              <a:ext cx="7491" cy="166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b="1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操作说明：</a:t>
              </a:r>
              <a:endParaRPr lang="zh-CN" altLang="en-US" sz="1200" b="1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1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、观众进入展区；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2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、观看图文造景墙面；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3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、了解最早的珍珠养殖专家与</a:t>
              </a:r>
              <a:r>
                <a:rPr lang="zh-CN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珍珠的养殖技术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；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49670" y="2244090"/>
            <a:ext cx="4923790" cy="2933065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直接连接符 24"/>
          <p:cNvCxnSpPr/>
          <p:nvPr>
            <p:custDataLst>
              <p:tags r:id="rId1"/>
            </p:custDataLst>
          </p:nvPr>
        </p:nvCxnSpPr>
        <p:spPr>
          <a:xfrm>
            <a:off x="5886450" y="1211263"/>
            <a:ext cx="0" cy="4999038"/>
          </a:xfrm>
          <a:prstGeom prst="line">
            <a:avLst/>
          </a:prstGeom>
          <a:ln w="31750" cap="rnd">
            <a:solidFill>
              <a:schemeClr val="accent3">
                <a:lumMod val="75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aphicFrame>
        <p:nvGraphicFramePr>
          <p:cNvPr id="31" name="表格 30"/>
          <p:cNvGraphicFramePr/>
          <p:nvPr>
            <p:custDataLst>
              <p:tags r:id="rId2"/>
            </p:custDataLst>
          </p:nvPr>
        </p:nvGraphicFramePr>
        <p:xfrm>
          <a:off x="778510" y="666750"/>
          <a:ext cx="10991850" cy="36830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402715"/>
                <a:gridCol w="1831340"/>
                <a:gridCol w="1722120"/>
                <a:gridCol w="2338705"/>
                <a:gridCol w="1722120"/>
                <a:gridCol w="1974850"/>
              </a:tblGrid>
              <a:tr h="292735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主题名称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R w="12700">
                      <a:solidFill>
                        <a:schemeClr val="tx1"/>
                      </a:solidFill>
                      <a:prstDash val="lgDashDot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ym typeface="+mn-ea"/>
                        </a:rPr>
                        <a:t>贝藏珠玑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展品名称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altLang="zh-CN" sz="1400" dirty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07-</a:t>
                      </a:r>
                      <a:r>
                        <a:rPr lang="zh-CN" altLang="en-US" sz="1400" dirty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蚌种的选育</a:t>
                      </a:r>
                      <a:endParaRPr lang="zh-CN" altLang="en-US" sz="1400" dirty="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展示形式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图文</a:t>
                      </a:r>
                      <a:r>
                        <a:rPr lang="en-US" altLang="zh-CN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+</a:t>
                      </a: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模型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</a:tcPr>
                </a:tc>
              </a:tr>
            </a:tbl>
          </a:graphicData>
        </a:graphic>
      </p:graphicFrame>
      <p:sp>
        <p:nvSpPr>
          <p:cNvPr id="23" name="文本占位符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5946458" y="1553687"/>
            <a:ext cx="2420937" cy="275590"/>
          </a:xfrm>
          <a:prstGeom prst="rect">
            <a:avLst/>
          </a:prstGeom>
          <a:noFill/>
          <a:ln w="9525">
            <a:noFill/>
          </a:ln>
        </p:spPr>
        <p:txBody>
          <a:bodyPr wrap="square" lIns="216000" tIns="45720" rIns="91440" bIns="45720" anchor="ctr" anchorCtr="0">
            <a:spAutoFit/>
          </a:bodyPr>
          <a:lstStyle/>
          <a:p>
            <a:pPr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zh-CN" altLang="en-US" sz="1200" b="1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展项参考图</a:t>
            </a:r>
            <a:endParaRPr lang="zh-CN" altLang="en-US" sz="12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4" name="组合 30"/>
          <p:cNvGrpSpPr/>
          <p:nvPr/>
        </p:nvGrpSpPr>
        <p:grpSpPr>
          <a:xfrm>
            <a:off x="802640" y="1828335"/>
            <a:ext cx="5047615" cy="4599704"/>
            <a:chOff x="1226" y="2652"/>
            <a:chExt cx="7950" cy="7500"/>
          </a:xfrm>
        </p:grpSpPr>
        <p:grpSp>
          <p:nvGrpSpPr>
            <p:cNvPr id="9" name="组合 18"/>
            <p:cNvGrpSpPr/>
            <p:nvPr/>
          </p:nvGrpSpPr>
          <p:grpSpPr>
            <a:xfrm>
              <a:off x="1226" y="2652"/>
              <a:ext cx="7950" cy="4978"/>
              <a:chOff x="1198" y="2382"/>
              <a:chExt cx="7950" cy="4978"/>
            </a:xfrm>
          </p:grpSpPr>
          <p:sp>
            <p:nvSpPr>
              <p:cNvPr id="10" name="文本占位符 1"/>
              <p:cNvSpPr>
                <a:spLocks noGrp="1"/>
              </p:cNvSpPr>
              <p:nvPr>
                <p:custDataLst>
                  <p:tags r:id="rId4"/>
                </p:custDataLst>
              </p:nvPr>
            </p:nvSpPr>
            <p:spPr>
              <a:xfrm>
                <a:off x="1251" y="2382"/>
                <a:ext cx="7897" cy="281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216000" tIns="45720" rIns="91440" bIns="45720" anchor="ctr" anchorCtr="0"/>
              <a:lstStyle/>
              <a:p>
                <a:pPr>
                  <a:lnSpc>
                    <a:spcPct val="15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</a:pPr>
                <a:r>
                  <a:rPr lang="zh-CN" altLang="en-US" sz="1200" b="1" dirty="0">
                    <a:latin typeface="微软雅黑" panose="020B0503020204020204" charset="-122"/>
                    <a:ea typeface="微软雅黑" panose="020B0503020204020204" charset="-122"/>
                  </a:rPr>
                  <a:t>展项描述：</a:t>
                </a:r>
                <a:endParaRPr lang="zh-CN" altLang="en-US" sz="1200" b="1" dirty="0"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 indent="304800" algn="l">
                  <a:lnSpc>
                    <a:spcPct val="150000"/>
                  </a:lnSpc>
                  <a:spcBef>
                    <a:spcPts val="0"/>
                  </a:spcBef>
                  <a:buClrTx/>
                  <a:buSzTx/>
                  <a:buFont typeface="Arial" panose="020B0604020202020204" pitchFamily="34" charset="0"/>
                  <a:buNone/>
                  <a:extLst>
                    <a:ext uri="{35155182-B16C-46BC-9424-99874614C6A1}">
                      <wpsdc:indentchars xmlns:wpsdc="http://www.wps.cn/officeDocument/2017/drawingmlCustomData" val="200" checksum="1077528236"/>
                    </a:ext>
                  </a:extLst>
                </a:pP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展项由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展示柜、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蚌珠模型、图文展板组成。</a:t>
                </a:r>
                <a:endParaRPr lang="zh-CN" altLang="en-US" sz="1200" dirty="0"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 indent="304800" algn="l">
                  <a:lnSpc>
                    <a:spcPct val="150000"/>
                  </a:lnSpc>
                  <a:spcBef>
                    <a:spcPts val="0"/>
                  </a:spcBef>
                  <a:buClrTx/>
                  <a:buSzTx/>
                  <a:buFont typeface="Arial" panose="020B0604020202020204" pitchFamily="34" charset="0"/>
                  <a:buNone/>
                  <a:extLst>
                    <a:ext uri="{35155182-B16C-46BC-9424-99874614C6A1}">
                      <wpsdc:indentchars xmlns:wpsdc="http://www.wps.cn/officeDocument/2017/drawingmlCustomData" val="200" checksum="1077528236"/>
                    </a:ext>
                  </a:extLst>
                </a:pP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展示柜展示了一至五年的蚌珠模型，观众可在此观看不同年龄的蚌种样貌。</a:t>
                </a:r>
                <a:endPara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  <a:p>
                <a:pPr indent="304800" algn="l">
                  <a:lnSpc>
                    <a:spcPct val="150000"/>
                  </a:lnSpc>
                  <a:spcBef>
                    <a:spcPts val="0"/>
                  </a:spcBef>
                  <a:buClrTx/>
                  <a:buSzTx/>
                  <a:buFont typeface="Arial" panose="020B0604020202020204" pitchFamily="34" charset="0"/>
                  <a:buNone/>
                  <a:extLst>
                    <a:ext uri="{35155182-B16C-46BC-9424-99874614C6A1}">
                      <wpsdc:indentchars xmlns:wpsdc="http://www.wps.cn/officeDocument/2017/drawingmlCustomData" val="200" checksum="1077528236"/>
                    </a:ext>
                  </a:extLst>
                </a:pP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墙面的图文展版，讲解了蚌种的选育的相关知识，从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育珠蚌种类的选择，到育珠蚌人工培育技术的发展，多角度了解蚌种的选育相关知识。</a:t>
                </a:r>
                <a:endPara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</p:txBody>
          </p:sp>
          <p:sp>
            <p:nvSpPr>
              <p:cNvPr id="11" name="文本占位符 1"/>
              <p:cNvSpPr>
                <a:spLocks noGrp="1"/>
              </p:cNvSpPr>
              <p:nvPr>
                <p:custDataLst>
                  <p:tags r:id="rId5"/>
                </p:custDataLst>
              </p:nvPr>
            </p:nvSpPr>
            <p:spPr>
              <a:xfrm>
                <a:off x="1198" y="5857"/>
                <a:ext cx="7713" cy="150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216000" tIns="45720" rIns="91440" bIns="45720" anchor="ctr" anchorCtr="0">
                <a:spAutoFit/>
              </a:bodyPr>
              <a:lstStyle/>
              <a:p>
                <a:pPr>
                  <a:lnSpc>
                    <a:spcPct val="15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</a:pPr>
                <a:r>
                  <a:rPr lang="zh-CN" altLang="en-US" sz="1200" b="1" dirty="0">
                    <a:latin typeface="微软雅黑" panose="020B0503020204020204" charset="-122"/>
                    <a:ea typeface="微软雅黑" panose="020B0503020204020204" charset="-122"/>
                  </a:rPr>
                  <a:t>展示目的：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本展项通过模型结合图文内容的形式，可让观众直接观看到，不同年龄蚌壳的真实样貌，结合文字介绍，了解更多蚌种选育的相关知识。</a:t>
                </a:r>
                <a:endParaRPr lang="en-US" altLang="zh-CN" sz="1200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12" name="文本框 22"/>
            <p:cNvSpPr txBox="1"/>
            <p:nvPr>
              <p:custDataLst>
                <p:tags r:id="rId6"/>
              </p:custDataLst>
            </p:nvPr>
          </p:nvSpPr>
          <p:spPr>
            <a:xfrm>
              <a:off x="1447" y="8029"/>
              <a:ext cx="7491" cy="212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no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b="1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操作说明：</a:t>
              </a:r>
              <a:endParaRPr lang="zh-CN" altLang="en-US" sz="1200" b="1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1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、观众进入展区；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2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、观看蚌珠模型；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3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、通过文字介绍，了解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蚌种的选育知识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；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69660" y="2016760"/>
            <a:ext cx="5191125" cy="3891915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直接连接符 24"/>
          <p:cNvCxnSpPr/>
          <p:nvPr>
            <p:custDataLst>
              <p:tags r:id="rId1"/>
            </p:custDataLst>
          </p:nvPr>
        </p:nvCxnSpPr>
        <p:spPr>
          <a:xfrm>
            <a:off x="5886450" y="1211263"/>
            <a:ext cx="0" cy="4999038"/>
          </a:xfrm>
          <a:prstGeom prst="line">
            <a:avLst/>
          </a:prstGeom>
          <a:ln w="31750" cap="rnd">
            <a:solidFill>
              <a:schemeClr val="accent3">
                <a:lumMod val="75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aphicFrame>
        <p:nvGraphicFramePr>
          <p:cNvPr id="31" name="表格 30"/>
          <p:cNvGraphicFramePr/>
          <p:nvPr>
            <p:custDataLst>
              <p:tags r:id="rId2"/>
            </p:custDataLst>
          </p:nvPr>
        </p:nvGraphicFramePr>
        <p:xfrm>
          <a:off x="778510" y="666750"/>
          <a:ext cx="10991850" cy="341757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402715"/>
                <a:gridCol w="1831340"/>
                <a:gridCol w="1831975"/>
                <a:gridCol w="2118995"/>
                <a:gridCol w="1974850"/>
                <a:gridCol w="1831975"/>
              </a:tblGrid>
              <a:tr h="292735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主题名称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R w="12700">
                      <a:solidFill>
                        <a:schemeClr val="tx1"/>
                      </a:solidFill>
                      <a:prstDash val="lgDashDot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ym typeface="+mn-ea"/>
                        </a:rPr>
                        <a:t>贝藏珠玑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展品名称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altLang="zh-CN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08-</a:t>
                      </a:r>
                      <a:r>
                        <a:rPr lang="zh-CN" altLang="en-US" sz="1400" dirty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养殖方式的改进</a:t>
                      </a:r>
                      <a:endParaRPr lang="zh-CN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展示形式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图文</a:t>
                      </a:r>
                      <a:r>
                        <a:rPr lang="en-US" altLang="zh-CN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+</a:t>
                      </a: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模型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</a:tcPr>
                </a:tc>
              </a:tr>
            </a:tbl>
          </a:graphicData>
        </a:graphic>
      </p:graphicFrame>
      <p:sp>
        <p:nvSpPr>
          <p:cNvPr id="23" name="文本占位符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5946458" y="1553687"/>
            <a:ext cx="2420937" cy="275590"/>
          </a:xfrm>
          <a:prstGeom prst="rect">
            <a:avLst/>
          </a:prstGeom>
          <a:noFill/>
          <a:ln w="9525">
            <a:noFill/>
          </a:ln>
        </p:spPr>
        <p:txBody>
          <a:bodyPr wrap="square" lIns="216000" tIns="45720" rIns="91440" bIns="45720" anchor="ctr" anchorCtr="0">
            <a:spAutoFit/>
          </a:bodyPr>
          <a:lstStyle/>
          <a:p>
            <a:pPr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zh-CN" altLang="en-US" sz="1200" b="1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展项参考图</a:t>
            </a:r>
            <a:endParaRPr lang="zh-CN" altLang="en-US" sz="12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0" name="组合 30"/>
          <p:cNvGrpSpPr/>
          <p:nvPr/>
        </p:nvGrpSpPr>
        <p:grpSpPr>
          <a:xfrm>
            <a:off x="777875" y="1681480"/>
            <a:ext cx="5048250" cy="4437570"/>
            <a:chOff x="1225" y="3086"/>
            <a:chExt cx="7951" cy="6163"/>
          </a:xfrm>
        </p:grpSpPr>
        <p:grpSp>
          <p:nvGrpSpPr>
            <p:cNvPr id="11" name="组合 18"/>
            <p:cNvGrpSpPr/>
            <p:nvPr/>
          </p:nvGrpSpPr>
          <p:grpSpPr>
            <a:xfrm>
              <a:off x="1225" y="3086"/>
              <a:ext cx="7951" cy="4024"/>
              <a:chOff x="1197" y="2816"/>
              <a:chExt cx="7951" cy="4024"/>
            </a:xfrm>
          </p:grpSpPr>
          <p:sp>
            <p:nvSpPr>
              <p:cNvPr id="12" name="文本占位符 1"/>
              <p:cNvSpPr>
                <a:spLocks noGrp="1"/>
              </p:cNvSpPr>
              <p:nvPr>
                <p:custDataLst>
                  <p:tags r:id="rId4"/>
                </p:custDataLst>
              </p:nvPr>
            </p:nvSpPr>
            <p:spPr>
              <a:xfrm>
                <a:off x="1251" y="2816"/>
                <a:ext cx="7897" cy="241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216000" tIns="45720" rIns="91440" bIns="45720" anchor="ctr" anchorCtr="0"/>
              <a:lstStyle/>
              <a:p>
                <a:pPr>
                  <a:lnSpc>
                    <a:spcPct val="15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</a:pPr>
                <a:r>
                  <a:rPr lang="zh-CN" altLang="en-US" sz="1200" b="1" dirty="0">
                    <a:latin typeface="微软雅黑" panose="020B0503020204020204" charset="-122"/>
                    <a:ea typeface="微软雅黑" panose="020B0503020204020204" charset="-122"/>
                  </a:rPr>
                  <a:t>展项描述：</a:t>
                </a:r>
                <a:endParaRPr lang="zh-CN" altLang="en-US" sz="1200" b="1" dirty="0"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 indent="304800" algn="l">
                  <a:lnSpc>
                    <a:spcPct val="150000"/>
                  </a:lnSpc>
                  <a:spcBef>
                    <a:spcPts val="0"/>
                  </a:spcBef>
                  <a:buClrTx/>
                  <a:buSzTx/>
                  <a:buFont typeface="Arial" panose="020B0604020202020204" pitchFamily="34" charset="0"/>
                  <a:buNone/>
                  <a:extLst>
                    <a:ext uri="{35155182-B16C-46BC-9424-99874614C6A1}">
                      <wpsdc:indentchars xmlns:wpsdc="http://www.wps.cn/officeDocument/2017/drawingmlCustomData" val="200" checksum="1077528236"/>
                    </a:ext>
                  </a:extLst>
                </a:pP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展项由蚌珠模型展示柜、图文展示板组成。</a:t>
                </a:r>
                <a:endPara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  <a:p>
                <a:pPr indent="304800" algn="l">
                  <a:lnSpc>
                    <a:spcPct val="150000"/>
                  </a:lnSpc>
                  <a:spcBef>
                    <a:spcPts val="0"/>
                  </a:spcBef>
                  <a:buClrTx/>
                  <a:buSzTx/>
                  <a:buFont typeface="Arial" panose="020B0604020202020204" pitchFamily="34" charset="0"/>
                  <a:buNone/>
                  <a:extLst>
                    <a:ext uri="{35155182-B16C-46BC-9424-99874614C6A1}">
                      <wpsdc:indentchars xmlns:wpsdc="http://www.wps.cn/officeDocument/2017/drawingmlCustomData" val="200" checksum="1077528236"/>
                    </a:ext>
                  </a:extLst>
                </a:pP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墙面上镶嵌不同养殖方法所使用的工具（吊养法、鱼虾混养法等），以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透明展示柜保护，并悬挂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在墙面之上。</a:t>
                </a:r>
                <a:endPara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  <a:p>
                <a:pPr indent="304800" algn="l">
                  <a:lnSpc>
                    <a:spcPct val="150000"/>
                  </a:lnSpc>
                  <a:spcBef>
                    <a:spcPts val="0"/>
                  </a:spcBef>
                  <a:buClrTx/>
                  <a:buSzTx/>
                  <a:buFont typeface="Arial" panose="020B0604020202020204" pitchFamily="34" charset="0"/>
                  <a:buNone/>
                  <a:extLst>
                    <a:ext uri="{35155182-B16C-46BC-9424-99874614C6A1}">
                      <wpsdc:indentchars xmlns:wpsdc="http://www.wps.cn/officeDocument/2017/drawingmlCustomData" val="200" checksum="1077528236"/>
                    </a:ext>
                  </a:extLst>
                </a:pP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背景的喷绘与图文，将为观众科普多种珍珠养殖方法，以及不同养殖法之间的区别。</a:t>
                </a:r>
                <a:endPara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  <a:p>
                <a:pPr indent="304800" algn="l">
                  <a:lnSpc>
                    <a:spcPct val="150000"/>
                  </a:lnSpc>
                  <a:spcBef>
                    <a:spcPts val="0"/>
                  </a:spcBef>
                  <a:buClrTx/>
                  <a:buSzTx/>
                  <a:buFont typeface="Arial" panose="020B0604020202020204" pitchFamily="34" charset="0"/>
                  <a:buNone/>
                  <a:extLst>
                    <a:ext uri="{35155182-B16C-46BC-9424-99874614C6A1}">
                      <wpsdc:indentchars xmlns:wpsdc="http://www.wps.cn/officeDocument/2017/drawingmlCustomData" val="200" checksum="1077528236"/>
                    </a:ext>
                  </a:extLst>
                </a:pPr>
                <a:endPara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</p:txBody>
          </p:sp>
          <p:sp>
            <p:nvSpPr>
              <p:cNvPr id="13" name="文本占位符 1"/>
              <p:cNvSpPr>
                <a:spLocks noGrp="1"/>
              </p:cNvSpPr>
              <p:nvPr>
                <p:custDataLst>
                  <p:tags r:id="rId5"/>
                </p:custDataLst>
              </p:nvPr>
            </p:nvSpPr>
            <p:spPr>
              <a:xfrm>
                <a:off x="1197" y="5944"/>
                <a:ext cx="7713" cy="89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216000" tIns="45720" rIns="91440" bIns="45720" anchor="ctr" anchorCtr="0">
                <a:spAutoFit/>
              </a:bodyPr>
              <a:lstStyle/>
              <a:p>
                <a:pPr>
                  <a:lnSpc>
                    <a:spcPct val="15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</a:pPr>
                <a:r>
                  <a:rPr lang="zh-CN" altLang="en-US" sz="1200" b="1" dirty="0">
                    <a:latin typeface="微软雅黑" panose="020B0503020204020204" charset="-122"/>
                    <a:ea typeface="微软雅黑" panose="020B0503020204020204" charset="-122"/>
                  </a:rPr>
                  <a:t>展示目的：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本展通过模型与图文的形式，向观众趣味性展示珍珠的不同养殖方式，并科普我国珍珠养殖技术的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改进之处。</a:t>
                </a:r>
                <a:endPara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</p:txBody>
          </p:sp>
        </p:grpSp>
        <p:sp>
          <p:nvSpPr>
            <p:cNvPr id="14" name="文本框 22"/>
            <p:cNvSpPr txBox="1"/>
            <p:nvPr>
              <p:custDataLst>
                <p:tags r:id="rId6"/>
              </p:custDataLst>
            </p:nvPr>
          </p:nvSpPr>
          <p:spPr>
            <a:xfrm>
              <a:off x="1447" y="7490"/>
              <a:ext cx="7491" cy="175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no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b="1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操作说明：</a:t>
              </a:r>
              <a:endParaRPr lang="zh-CN" altLang="en-US" sz="1200" b="1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1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、观众进入展区；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2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、观看养殖工具模型；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3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、通过墙面文字，了解珍珠的养殖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方法；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67395" y="4361815"/>
            <a:ext cx="2997200" cy="224726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82075" y="1554480"/>
            <a:ext cx="2788285" cy="209042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33770" y="2087245"/>
            <a:ext cx="2801620" cy="2100580"/>
          </a:xfrm>
          <a:prstGeom prst="rect">
            <a:avLst/>
          </a:prstGeom>
        </p:spPr>
      </p:pic>
    </p:spTree>
    <p:custDataLst>
      <p:tags r:id="rId10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直接连接符 24"/>
          <p:cNvCxnSpPr/>
          <p:nvPr>
            <p:custDataLst>
              <p:tags r:id="rId1"/>
            </p:custDataLst>
          </p:nvPr>
        </p:nvCxnSpPr>
        <p:spPr>
          <a:xfrm>
            <a:off x="5886450" y="1211263"/>
            <a:ext cx="0" cy="4999038"/>
          </a:xfrm>
          <a:prstGeom prst="line">
            <a:avLst/>
          </a:prstGeom>
          <a:ln w="31750" cap="rnd">
            <a:solidFill>
              <a:schemeClr val="accent3">
                <a:lumMod val="75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aphicFrame>
        <p:nvGraphicFramePr>
          <p:cNvPr id="31" name="表格 30"/>
          <p:cNvGraphicFramePr/>
          <p:nvPr>
            <p:custDataLst>
              <p:tags r:id="rId2"/>
            </p:custDataLst>
          </p:nvPr>
        </p:nvGraphicFramePr>
        <p:xfrm>
          <a:off x="778510" y="666750"/>
          <a:ext cx="10991850" cy="36830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402715"/>
                <a:gridCol w="1831340"/>
                <a:gridCol w="1779270"/>
                <a:gridCol w="2281555"/>
                <a:gridCol w="1722120"/>
                <a:gridCol w="1974850"/>
              </a:tblGrid>
              <a:tr h="368300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主题名称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R w="12700">
                      <a:solidFill>
                        <a:schemeClr val="tx1"/>
                      </a:solidFill>
                      <a:prstDash val="lgDashDot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ym typeface="+mn-ea"/>
                        </a:rPr>
                        <a:t>贝藏珠玑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展品名称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altLang="zh-CN" sz="1400" dirty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09-</a:t>
                      </a:r>
                      <a:r>
                        <a:rPr lang="zh-CN" altLang="en-US" sz="1400" dirty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养殖技术的突破</a:t>
                      </a:r>
                      <a:endParaRPr lang="zh-CN" altLang="en-US" sz="1400" dirty="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展示形式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图文</a:t>
                      </a:r>
                      <a:r>
                        <a:rPr lang="en-US" altLang="zh-CN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+</a:t>
                      </a: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雷达</a:t>
                      </a: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互动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</a:tcPr>
                </a:tc>
              </a:tr>
            </a:tbl>
          </a:graphicData>
        </a:graphic>
      </p:graphicFrame>
      <p:sp>
        <p:nvSpPr>
          <p:cNvPr id="23" name="文本占位符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5946458" y="1553687"/>
            <a:ext cx="2420937" cy="275590"/>
          </a:xfrm>
          <a:prstGeom prst="rect">
            <a:avLst/>
          </a:prstGeom>
          <a:noFill/>
          <a:ln w="9525">
            <a:noFill/>
          </a:ln>
        </p:spPr>
        <p:txBody>
          <a:bodyPr wrap="square" lIns="216000" tIns="45720" rIns="91440" bIns="45720" anchor="ctr" anchorCtr="0">
            <a:spAutoFit/>
          </a:bodyPr>
          <a:lstStyle/>
          <a:p>
            <a:pPr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zh-CN" altLang="en-US" sz="1200" b="1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展项参考图</a:t>
            </a:r>
            <a:endParaRPr lang="zh-CN" altLang="en-US" sz="12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7" name="组合 30"/>
          <p:cNvGrpSpPr/>
          <p:nvPr/>
        </p:nvGrpSpPr>
        <p:grpSpPr>
          <a:xfrm>
            <a:off x="802640" y="1427151"/>
            <a:ext cx="5047615" cy="4965438"/>
            <a:chOff x="1226" y="2206"/>
            <a:chExt cx="7950" cy="7819"/>
          </a:xfrm>
        </p:grpSpPr>
        <p:grpSp>
          <p:nvGrpSpPr>
            <p:cNvPr id="13" name="组合 18"/>
            <p:cNvGrpSpPr/>
            <p:nvPr/>
          </p:nvGrpSpPr>
          <p:grpSpPr>
            <a:xfrm>
              <a:off x="1226" y="2206"/>
              <a:ext cx="7950" cy="5129"/>
              <a:chOff x="1198" y="1936"/>
              <a:chExt cx="7950" cy="5129"/>
            </a:xfrm>
          </p:grpSpPr>
          <p:sp>
            <p:nvSpPr>
              <p:cNvPr id="14" name="文本占位符 1"/>
              <p:cNvSpPr>
                <a:spLocks noGrp="1"/>
              </p:cNvSpPr>
              <p:nvPr>
                <p:custDataLst>
                  <p:tags r:id="rId4"/>
                </p:custDataLst>
              </p:nvPr>
            </p:nvSpPr>
            <p:spPr>
              <a:xfrm>
                <a:off x="1251" y="1936"/>
                <a:ext cx="7897" cy="334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216000" tIns="45720" rIns="91440" bIns="45720" anchor="ctr" anchorCtr="0"/>
              <a:p>
                <a:pPr>
                  <a:lnSpc>
                    <a:spcPct val="15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</a:pPr>
                <a:r>
                  <a:rPr lang="zh-CN" altLang="en-US" sz="1200" b="1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展项描述：</a:t>
                </a:r>
                <a:endParaRPr lang="zh-CN" altLang="en-US" sz="1200" b="1" dirty="0"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 indent="304800" algn="l">
                  <a:lnSpc>
                    <a:spcPct val="150000"/>
                  </a:lnSpc>
                  <a:spcBef>
                    <a:spcPts val="0"/>
                  </a:spcBef>
                  <a:buClrTx/>
                  <a:buSzTx/>
                  <a:buFont typeface="Arial" panose="020B0604020202020204" pitchFamily="34" charset="0"/>
                  <a:buNone/>
                  <a:extLst>
                    <a:ext uri="{35155182-B16C-46BC-9424-99874614C6A1}">
                      <wpsdc:indentchars xmlns:wpsdc="http://www.wps.cn/officeDocument/2017/drawingmlCustomData" val="200" checksum="1077528236"/>
                    </a:ext>
                  </a:extLst>
                </a:pP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展项由投影机、互动雷达、图文展示板组成。</a:t>
                </a:r>
                <a:endParaRPr lang="zh-CN" altLang="en-US" sz="1200" dirty="0"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 indent="304800" algn="l">
                  <a:lnSpc>
                    <a:spcPct val="150000"/>
                  </a:lnSpc>
                  <a:spcBef>
                    <a:spcPts val="0"/>
                  </a:spcBef>
                  <a:buClrTx/>
                  <a:buSzTx/>
                  <a:buFont typeface="Arial" panose="020B0604020202020204" pitchFamily="34" charset="0"/>
                  <a:buNone/>
                  <a:extLst>
                    <a:ext uri="{35155182-B16C-46BC-9424-99874614C6A1}">
                      <wpsdc:indentchars xmlns:wpsdc="http://www.wps.cn/officeDocument/2017/drawingmlCustomData" val="200" checksum="1077528236"/>
                    </a:ext>
                  </a:extLst>
                </a:pP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以图文展示板的形式，介绍无核插种、有核插种、白细胞珍珠培育技术等养殖技术突破的相关知识。</a:t>
                </a:r>
                <a:endPara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  <a:p>
                <a:pPr indent="304800" algn="l">
                  <a:lnSpc>
                    <a:spcPct val="150000"/>
                  </a:lnSpc>
                  <a:spcBef>
                    <a:spcPts val="0"/>
                  </a:spcBef>
                  <a:buClrTx/>
                  <a:buSzTx/>
                  <a:buFont typeface="Arial" panose="020B0604020202020204" pitchFamily="34" charset="0"/>
                  <a:buNone/>
                  <a:extLst>
                    <a:ext uri="{35155182-B16C-46BC-9424-99874614C6A1}">
                      <wpsdc:indentchars xmlns:wpsdc="http://www.wps.cn/officeDocument/2017/drawingmlCustomData" val="200" checksum="1077528236"/>
                    </a:ext>
                  </a:extLst>
                </a:pP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观众还可通过一旁的雷达互动，体验无核插种珍珠小游戏。按照插种的步骤，拍击墙面投影，对应珍珠图片将出现动态效果反馈，无人互动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时，则自动恢复待机状态。</a:t>
                </a:r>
                <a:endPara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</p:txBody>
          </p:sp>
          <p:sp>
            <p:nvSpPr>
              <p:cNvPr id="15" name="文本占位符 1"/>
              <p:cNvSpPr>
                <a:spLocks noGrp="1"/>
              </p:cNvSpPr>
              <p:nvPr>
                <p:custDataLst>
                  <p:tags r:id="rId5"/>
                </p:custDataLst>
              </p:nvPr>
            </p:nvSpPr>
            <p:spPr>
              <a:xfrm>
                <a:off x="1198" y="6049"/>
                <a:ext cx="7713" cy="101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216000" tIns="45720" rIns="91440" bIns="45720" anchor="ctr" anchorCtr="0">
                <a:spAutoFit/>
              </a:bodyPr>
              <a:p>
                <a:pPr>
                  <a:lnSpc>
                    <a:spcPct val="15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</a:pPr>
                <a:r>
                  <a:rPr lang="zh-CN" altLang="en-US" sz="1200" b="1" dirty="0">
                    <a:latin typeface="微软雅黑" panose="020B0503020204020204" charset="-122"/>
                    <a:ea typeface="微软雅黑" panose="020B0503020204020204" charset="-122"/>
                  </a:rPr>
                  <a:t>展示目的：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本展项通过多种展示方式，向观众介绍淡</a:t>
                </a:r>
                <a:r>
                  <a:rPr lang="zh-CN" altLang="en-US" sz="120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水无核珍珠的插种技术，为观众科普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相养殖技术突破的相关技术成果。</a:t>
                </a:r>
                <a:endParaRPr lang="en-US" altLang="zh-CN" sz="1200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16" name="文本框 22"/>
            <p:cNvSpPr txBox="1"/>
            <p:nvPr>
              <p:custDataLst>
                <p:tags r:id="rId6"/>
              </p:custDataLst>
            </p:nvPr>
          </p:nvSpPr>
          <p:spPr>
            <a:xfrm>
              <a:off x="1447" y="7447"/>
              <a:ext cx="7491" cy="257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noAutofit/>
            </a:bodyPr>
            <a:p>
              <a:pPr>
                <a:lnSpc>
                  <a:spcPct val="150000"/>
                </a:lnSpc>
              </a:pPr>
              <a:r>
                <a:rPr lang="zh-CN" altLang="en-US" sz="1200" b="1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操作说明：</a:t>
              </a:r>
              <a:endParaRPr lang="zh-CN" altLang="en-US" sz="1200" b="1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1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、观众进入展区；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2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、观看有何珍珠插种技术；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3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、观看白细胞珍珠培育技术；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4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、通过互动雷达学习无核珍珠插种技术；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57645" y="2291080"/>
            <a:ext cx="4396105" cy="3296285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直接连接符 24"/>
          <p:cNvCxnSpPr/>
          <p:nvPr>
            <p:custDataLst>
              <p:tags r:id="rId1"/>
            </p:custDataLst>
          </p:nvPr>
        </p:nvCxnSpPr>
        <p:spPr>
          <a:xfrm>
            <a:off x="5886450" y="1211263"/>
            <a:ext cx="0" cy="4999038"/>
          </a:xfrm>
          <a:prstGeom prst="line">
            <a:avLst/>
          </a:prstGeom>
          <a:ln w="31750" cap="rnd">
            <a:solidFill>
              <a:schemeClr val="accent3">
                <a:lumMod val="75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aphicFrame>
        <p:nvGraphicFramePr>
          <p:cNvPr id="31" name="表格 30"/>
          <p:cNvGraphicFramePr/>
          <p:nvPr>
            <p:custDataLst>
              <p:tags r:id="rId2"/>
            </p:custDataLst>
          </p:nvPr>
        </p:nvGraphicFramePr>
        <p:xfrm>
          <a:off x="778510" y="666750"/>
          <a:ext cx="10991850" cy="36830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402715"/>
                <a:gridCol w="1831340"/>
                <a:gridCol w="1722120"/>
                <a:gridCol w="2338705"/>
                <a:gridCol w="1722120"/>
                <a:gridCol w="1974850"/>
              </a:tblGrid>
              <a:tr h="292735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主题名称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R w="12700">
                      <a:solidFill>
                        <a:schemeClr val="tx1"/>
                      </a:solidFill>
                      <a:prstDash val="lgDashDot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ym typeface="+mn-ea"/>
                        </a:rPr>
                        <a:t>贝藏珠玑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展品名称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altLang="zh-CN" sz="1400" dirty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10-</a:t>
                      </a:r>
                      <a:r>
                        <a:rPr lang="zh-CN" altLang="en-US" sz="1400" dirty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绿色生态养殖模型</a:t>
                      </a:r>
                      <a:endParaRPr lang="zh-CN" altLang="en-US" sz="1400" dirty="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展示形式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图文</a:t>
                      </a:r>
                      <a:r>
                        <a:rPr lang="en-US" altLang="zh-CN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+</a:t>
                      </a: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灯箱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</a:tcPr>
                </a:tc>
              </a:tr>
            </a:tbl>
          </a:graphicData>
        </a:graphic>
      </p:graphicFrame>
      <p:sp>
        <p:nvSpPr>
          <p:cNvPr id="23" name="文本占位符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5946458" y="1553687"/>
            <a:ext cx="2420937" cy="275590"/>
          </a:xfrm>
          <a:prstGeom prst="rect">
            <a:avLst/>
          </a:prstGeom>
          <a:noFill/>
          <a:ln w="9525">
            <a:noFill/>
          </a:ln>
        </p:spPr>
        <p:txBody>
          <a:bodyPr wrap="square" lIns="216000" tIns="45720" rIns="91440" bIns="45720" anchor="ctr" anchorCtr="0">
            <a:spAutoFit/>
          </a:bodyPr>
          <a:lstStyle/>
          <a:p>
            <a:pPr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zh-CN" altLang="en-US" sz="1200" b="1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展项参考图</a:t>
            </a:r>
            <a:endParaRPr lang="zh-CN" altLang="en-US" sz="12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" name="组合 30"/>
          <p:cNvGrpSpPr/>
          <p:nvPr/>
        </p:nvGrpSpPr>
        <p:grpSpPr>
          <a:xfrm>
            <a:off x="802640" y="1434179"/>
            <a:ext cx="5047615" cy="4685951"/>
            <a:chOff x="1226" y="2277"/>
            <a:chExt cx="7950" cy="8102"/>
          </a:xfrm>
        </p:grpSpPr>
        <p:grpSp>
          <p:nvGrpSpPr>
            <p:cNvPr id="3" name="组合 18"/>
            <p:cNvGrpSpPr/>
            <p:nvPr/>
          </p:nvGrpSpPr>
          <p:grpSpPr>
            <a:xfrm>
              <a:off x="1226" y="2277"/>
              <a:ext cx="7950" cy="5423"/>
              <a:chOff x="1198" y="2007"/>
              <a:chExt cx="7950" cy="5423"/>
            </a:xfrm>
          </p:grpSpPr>
          <p:sp>
            <p:nvSpPr>
              <p:cNvPr id="5" name="文本占位符 1"/>
              <p:cNvSpPr>
                <a:spLocks noGrp="1"/>
              </p:cNvSpPr>
              <p:nvPr>
                <p:custDataLst>
                  <p:tags r:id="rId4"/>
                </p:custDataLst>
              </p:nvPr>
            </p:nvSpPr>
            <p:spPr>
              <a:xfrm>
                <a:off x="1251" y="2007"/>
                <a:ext cx="7897" cy="357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216000" tIns="45720" rIns="91440" bIns="45720" anchor="ctr" anchorCtr="0"/>
              <a:p>
                <a:pPr>
                  <a:lnSpc>
                    <a:spcPct val="15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</a:pPr>
                <a:r>
                  <a:rPr lang="zh-CN" altLang="en-US" sz="1200" b="1" dirty="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展项描述：</a:t>
                </a:r>
                <a:endParaRPr lang="zh-CN" altLang="en-US" sz="12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 indent="304800" algn="l">
                  <a:lnSpc>
                    <a:spcPct val="150000"/>
                  </a:lnSpc>
                  <a:spcBef>
                    <a:spcPts val="0"/>
                  </a:spcBef>
                  <a:buClrTx/>
                  <a:buSzTx/>
                  <a:buFont typeface="Arial" panose="020B0604020202020204" pitchFamily="34" charset="0"/>
                  <a:buNone/>
                  <a:extLst>
                    <a:ext uri="{35155182-B16C-46BC-9424-99874614C6A1}">
                      <wpsdc:indentchars xmlns:wpsdc="http://www.wps.cn/officeDocument/2017/drawingmlCustomData" val="200" checksum="1077528236"/>
                    </a:ext>
                  </a:extLst>
                </a:pPr>
                <a:r>
                  <a:rPr lang="zh-CN" altLang="en-US" sz="1200" dirty="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展项由图文展示板、灯箱组成。</a:t>
                </a:r>
                <a:endParaRPr lang="zh-CN" altLang="en-US" sz="12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 indent="304800" algn="l">
                  <a:lnSpc>
                    <a:spcPct val="150000"/>
                  </a:lnSpc>
                  <a:spcBef>
                    <a:spcPts val="0"/>
                  </a:spcBef>
                  <a:buClrTx/>
                  <a:buSzTx/>
                  <a:buFont typeface="Arial" panose="020B0604020202020204" pitchFamily="34" charset="0"/>
                  <a:buNone/>
                  <a:extLst>
                    <a:ext uri="{35155182-B16C-46BC-9424-99874614C6A1}">
                      <wpsdc:indentchars xmlns:wpsdc="http://www.wps.cn/officeDocument/2017/drawingmlCustomData" val="200" checksum="1077528236"/>
                    </a:ext>
                  </a:extLst>
                </a:pPr>
                <a:r>
                  <a:rPr lang="zh-CN" altLang="en-US" sz="1200" dirty="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通过图文板了解珍珠相关的前沿技术，展示珍珠保护和可持续发展的理念（智能生物链治水·靶向养殖技术），学习珍珠行业内的其他先进养殖技术，感受专家学者们突破性的杰出成果，还可通过灯箱，观看绿色生态养殖实现的循环过程。</a:t>
                </a:r>
                <a:endParaRPr lang="zh-CN" altLang="en-US" sz="12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</p:txBody>
          </p:sp>
          <p:sp>
            <p:nvSpPr>
              <p:cNvPr id="6" name="文本占位符 1"/>
              <p:cNvSpPr>
                <a:spLocks noGrp="1"/>
              </p:cNvSpPr>
              <p:nvPr>
                <p:custDataLst>
                  <p:tags r:id="rId5"/>
                </p:custDataLst>
              </p:nvPr>
            </p:nvSpPr>
            <p:spPr>
              <a:xfrm>
                <a:off x="1198" y="6315"/>
                <a:ext cx="7713" cy="111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216000" tIns="45720" rIns="91440" bIns="45720" anchor="ctr" anchorCtr="0">
                <a:spAutoFit/>
              </a:bodyPr>
              <a:p>
                <a:pPr>
                  <a:lnSpc>
                    <a:spcPct val="15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</a:pPr>
                <a:r>
                  <a:rPr lang="zh-CN" altLang="en-US" sz="1200" b="1" dirty="0">
                    <a:latin typeface="微软雅黑" panose="020B0503020204020204" charset="-122"/>
                    <a:ea typeface="微软雅黑" panose="020B0503020204020204" charset="-122"/>
                  </a:rPr>
                  <a:t>展示目的：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展项以图文灯箱的形式，拓展珍珠绿色生态养殖的突破性技术和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前沿技术应用。</a:t>
                </a:r>
                <a:endParaRPr lang="en-US" altLang="zh-CN" sz="1200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7" name="文本框 22"/>
            <p:cNvSpPr txBox="1"/>
            <p:nvPr>
              <p:custDataLst>
                <p:tags r:id="rId6"/>
              </p:custDataLst>
            </p:nvPr>
          </p:nvSpPr>
          <p:spPr>
            <a:xfrm>
              <a:off x="1447" y="8025"/>
              <a:ext cx="7491" cy="235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noAutofit/>
            </a:bodyPr>
            <a:p>
              <a:pPr>
                <a:lnSpc>
                  <a:spcPct val="150000"/>
                </a:lnSpc>
              </a:pPr>
              <a:r>
                <a:rPr lang="zh-CN" altLang="en-US" sz="1200" b="1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操作说明：</a:t>
              </a:r>
              <a:endParaRPr lang="zh-CN" altLang="en-US" sz="1200" b="1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1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、观众进入展区；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2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、观看灯箱与图文；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3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、了解绿色养殖相关知识；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</p:txBody>
        </p:sp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45225" y="2011680"/>
            <a:ext cx="5404485" cy="3634105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直接连接符 24"/>
          <p:cNvCxnSpPr/>
          <p:nvPr>
            <p:custDataLst>
              <p:tags r:id="rId1"/>
            </p:custDataLst>
          </p:nvPr>
        </p:nvCxnSpPr>
        <p:spPr>
          <a:xfrm>
            <a:off x="5886450" y="1211263"/>
            <a:ext cx="0" cy="4999038"/>
          </a:xfrm>
          <a:prstGeom prst="line">
            <a:avLst/>
          </a:prstGeom>
          <a:ln w="31750" cap="rnd">
            <a:solidFill>
              <a:schemeClr val="accent3">
                <a:lumMod val="75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aphicFrame>
        <p:nvGraphicFramePr>
          <p:cNvPr id="31" name="表格 30"/>
          <p:cNvGraphicFramePr/>
          <p:nvPr>
            <p:custDataLst>
              <p:tags r:id="rId2"/>
            </p:custDataLst>
          </p:nvPr>
        </p:nvGraphicFramePr>
        <p:xfrm>
          <a:off x="778510" y="666750"/>
          <a:ext cx="10991850" cy="341757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402715"/>
                <a:gridCol w="1831340"/>
                <a:gridCol w="1831975"/>
                <a:gridCol w="2118995"/>
                <a:gridCol w="1974850"/>
                <a:gridCol w="1831975"/>
              </a:tblGrid>
              <a:tr h="292735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主题名称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R w="12700">
                      <a:solidFill>
                        <a:schemeClr val="tx1"/>
                      </a:solidFill>
                      <a:prstDash val="lgDashDot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ym typeface="+mn-ea"/>
                        </a:rPr>
                        <a:t>贝藏珠玑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展品名称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altLang="zh-CN" sz="1400" dirty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11-</a:t>
                      </a:r>
                      <a:r>
                        <a:rPr lang="zh-CN" altLang="en-US" sz="1400" dirty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鲛人</a:t>
                      </a:r>
                      <a:r>
                        <a:rPr lang="zh-CN" altLang="en-US" sz="1400" dirty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举珠</a:t>
                      </a:r>
                      <a:endParaRPr lang="zh-CN" altLang="en-US" sz="1400" dirty="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展示形式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气模</a:t>
                      </a:r>
                      <a:r>
                        <a:rPr lang="en-US" altLang="zh-CN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+</a:t>
                      </a: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造景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</a:tcPr>
                </a:tc>
              </a:tr>
            </a:tbl>
          </a:graphicData>
        </a:graphic>
      </p:graphicFrame>
      <p:sp>
        <p:nvSpPr>
          <p:cNvPr id="23" name="文本占位符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5946458" y="1448912"/>
            <a:ext cx="2420937" cy="275590"/>
          </a:xfrm>
          <a:prstGeom prst="rect">
            <a:avLst/>
          </a:prstGeom>
          <a:noFill/>
          <a:ln w="9525">
            <a:noFill/>
          </a:ln>
        </p:spPr>
        <p:txBody>
          <a:bodyPr wrap="square" lIns="216000" tIns="45720" rIns="91440" bIns="45720" anchor="ctr" anchorCtr="0">
            <a:spAutoFit/>
          </a:bodyPr>
          <a:lstStyle/>
          <a:p>
            <a:pPr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zh-CN" altLang="en-US" sz="1200" b="1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展项参考图</a:t>
            </a:r>
            <a:r>
              <a:rPr lang="en-US" altLang="zh-CN" sz="1200" b="1" dirty="0">
                <a:latin typeface="微软雅黑" panose="020B0503020204020204" charset="-122"/>
                <a:ea typeface="微软雅黑" panose="020B0503020204020204" charset="-122"/>
              </a:rPr>
              <a:t>:</a:t>
            </a:r>
            <a:endParaRPr lang="en-US" altLang="zh-CN" sz="12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" name="组合 30"/>
          <p:cNvGrpSpPr/>
          <p:nvPr/>
        </p:nvGrpSpPr>
        <p:grpSpPr>
          <a:xfrm>
            <a:off x="777875" y="1655136"/>
            <a:ext cx="5048250" cy="4399610"/>
            <a:chOff x="1225" y="2607"/>
            <a:chExt cx="7951" cy="6928"/>
          </a:xfrm>
        </p:grpSpPr>
        <p:grpSp>
          <p:nvGrpSpPr>
            <p:cNvPr id="3" name="组合 18"/>
            <p:cNvGrpSpPr/>
            <p:nvPr/>
          </p:nvGrpSpPr>
          <p:grpSpPr>
            <a:xfrm>
              <a:off x="1225" y="2607"/>
              <a:ext cx="7951" cy="4764"/>
              <a:chOff x="1197" y="2337"/>
              <a:chExt cx="7951" cy="4764"/>
            </a:xfrm>
          </p:grpSpPr>
          <p:sp>
            <p:nvSpPr>
              <p:cNvPr id="5" name="文本占位符 1"/>
              <p:cNvSpPr>
                <a:spLocks noGrp="1"/>
              </p:cNvSpPr>
              <p:nvPr>
                <p:custDataLst>
                  <p:tags r:id="rId4"/>
                </p:custDataLst>
              </p:nvPr>
            </p:nvSpPr>
            <p:spPr>
              <a:xfrm>
                <a:off x="1251" y="2337"/>
                <a:ext cx="7897" cy="27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216000" tIns="45720" rIns="91440" bIns="45720" anchor="ctr" anchorCtr="0"/>
              <a:lstStyle/>
              <a:p>
                <a:pPr indent="0" fontAlgn="auto">
                  <a:lnSpc>
                    <a:spcPct val="150000"/>
                  </a:lnSpc>
                  <a:spcBef>
                    <a:spcPts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1200" b="1" dirty="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展项描述：</a:t>
                </a:r>
                <a:endParaRPr lang="zh-CN" altLang="en-US" sz="12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 indent="304800" fontAlgn="auto">
                  <a:lnSpc>
                    <a:spcPct val="150000"/>
                  </a:lnSpc>
                  <a:spcBef>
                    <a:spcPts val="0"/>
                  </a:spcBef>
                  <a:buFont typeface="Arial" panose="020B0604020202020204" pitchFamily="34" charset="0"/>
                  <a:buNone/>
                  <a:extLst>
                    <a:ext uri="{35155182-B16C-46BC-9424-99874614C6A1}">
                      <wpsdc:indentchars xmlns:wpsdc="http://www.wps.cn/officeDocument/2017/drawingmlCustomData" val="200" checksum="1077528236"/>
                    </a:ext>
                  </a:extLst>
                </a:pPr>
                <a:r>
                  <a:rPr lang="zh-CN" altLang="en-US" sz="1200" dirty="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鲛人举珠展项由巨大的充气模型与周边造景组成。</a:t>
                </a:r>
                <a:endParaRPr lang="zh-CN" altLang="en-US" sz="12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 indent="304800" fontAlgn="auto">
                  <a:lnSpc>
                    <a:spcPct val="150000"/>
                  </a:lnSpc>
                  <a:spcBef>
                    <a:spcPts val="0"/>
                  </a:spcBef>
                  <a:buFont typeface="Arial" panose="020B0604020202020204" pitchFamily="34" charset="0"/>
                  <a:buNone/>
                  <a:extLst>
                    <a:ext uri="{35155182-B16C-46BC-9424-99874614C6A1}">
                      <wpsdc:indentchars xmlns:wpsdc="http://www.wps.cn/officeDocument/2017/drawingmlCustomData" val="200" checksum="1077528236"/>
                    </a:ext>
                  </a:extLst>
                </a:pPr>
                <a:r>
                  <a:rPr lang="zh-CN" altLang="en-US" sz="1200" dirty="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展项周边布置为海洋场景，地面设有水草、礁石等造景模型，鲛人气球色彩丰富，能够吸引观众的注意力，与之拍照合影，可以增加观众的参与感与体验感，成为观众参观后产生深刻印象的记忆点，丰富观众的珍珠科普之旅。</a:t>
                </a:r>
                <a:endParaRPr lang="zh-CN" altLang="en-US" sz="12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6" name="文本占位符 1"/>
              <p:cNvSpPr>
                <a:spLocks noGrp="1"/>
              </p:cNvSpPr>
              <p:nvPr>
                <p:custDataLst>
                  <p:tags r:id="rId5"/>
                </p:custDataLst>
              </p:nvPr>
            </p:nvSpPr>
            <p:spPr>
              <a:xfrm>
                <a:off x="1197" y="6085"/>
                <a:ext cx="7713" cy="101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216000" tIns="45720" rIns="91440" bIns="45720" anchor="ctr" anchorCtr="0">
                <a:spAutoFit/>
              </a:bodyPr>
              <a:lstStyle/>
              <a:p>
                <a:pPr>
                  <a:lnSpc>
                    <a:spcPct val="15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</a:pPr>
                <a:r>
                  <a:rPr lang="zh-CN" altLang="en-US" sz="1200" b="1" dirty="0">
                    <a:latin typeface="微软雅黑" panose="020B0503020204020204" charset="-122"/>
                    <a:ea typeface="微软雅黑" panose="020B0503020204020204" charset="-122"/>
                  </a:rPr>
                  <a:t>展示目的：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丰富观众的观看体验，提升周边展项的趣味性，吸引观众注意。</a:t>
                </a:r>
                <a:endParaRPr lang="zh-CN" altLang="en-US" sz="1200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7" name="文本框 22"/>
            <p:cNvSpPr txBox="1"/>
            <p:nvPr>
              <p:custDataLst>
                <p:tags r:id="rId6"/>
              </p:custDataLst>
            </p:nvPr>
          </p:nvSpPr>
          <p:spPr>
            <a:xfrm>
              <a:off x="1447" y="7647"/>
              <a:ext cx="7491" cy="18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b="1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操作说明：</a:t>
              </a:r>
              <a:endParaRPr lang="zh-CN" altLang="en-US" sz="1200" b="1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1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、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观众进入展区；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2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、观看鲛人举珠气球；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3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、拍照打卡留念；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47105" y="1828800"/>
            <a:ext cx="2457450" cy="32004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/>
          <a:srcRect l="9654" t="519" r="44223" b="48095"/>
          <a:stretch>
            <a:fillRect/>
          </a:stretch>
        </p:blipFill>
        <p:spPr>
          <a:xfrm>
            <a:off x="8719820" y="1828800"/>
            <a:ext cx="3050540" cy="3070225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直接连接符 24"/>
          <p:cNvCxnSpPr/>
          <p:nvPr>
            <p:custDataLst>
              <p:tags r:id="rId1"/>
            </p:custDataLst>
          </p:nvPr>
        </p:nvCxnSpPr>
        <p:spPr>
          <a:xfrm>
            <a:off x="5886450" y="1211263"/>
            <a:ext cx="0" cy="4999038"/>
          </a:xfrm>
          <a:prstGeom prst="line">
            <a:avLst/>
          </a:prstGeom>
          <a:ln w="31750" cap="rnd">
            <a:solidFill>
              <a:schemeClr val="accent3">
                <a:lumMod val="75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aphicFrame>
        <p:nvGraphicFramePr>
          <p:cNvPr id="31" name="表格 30"/>
          <p:cNvGraphicFramePr/>
          <p:nvPr>
            <p:custDataLst>
              <p:tags r:id="rId2"/>
            </p:custDataLst>
          </p:nvPr>
        </p:nvGraphicFramePr>
        <p:xfrm>
          <a:off x="778510" y="666750"/>
          <a:ext cx="10991850" cy="341757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402715"/>
                <a:gridCol w="1831340"/>
                <a:gridCol w="1831975"/>
                <a:gridCol w="2118995"/>
                <a:gridCol w="1974850"/>
                <a:gridCol w="1831975"/>
              </a:tblGrid>
              <a:tr h="292735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主题名称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R w="12700">
                      <a:solidFill>
                        <a:schemeClr val="tx1"/>
                      </a:solidFill>
                      <a:prstDash val="lgDashDot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ym typeface="+mn-ea"/>
                        </a:rPr>
                        <a:t>贝藏珠玑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展品名称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altLang="zh-CN" sz="1400" dirty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12-</a:t>
                      </a:r>
                      <a:r>
                        <a:rPr lang="zh-CN" altLang="en-US" sz="1400" dirty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珍珠产地</a:t>
                      </a:r>
                      <a:endParaRPr lang="zh-CN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展示形式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图文</a:t>
                      </a:r>
                      <a:r>
                        <a:rPr lang="en-US" altLang="zh-CN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+</a:t>
                      </a: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模型</a:t>
                      </a:r>
                      <a:endParaRPr lang="zh-CN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</a:tcPr>
                </a:tc>
              </a:tr>
            </a:tbl>
          </a:graphicData>
        </a:graphic>
      </p:graphicFrame>
      <p:sp>
        <p:nvSpPr>
          <p:cNvPr id="23" name="文本占位符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5946458" y="1553687"/>
            <a:ext cx="2420937" cy="275590"/>
          </a:xfrm>
          <a:prstGeom prst="rect">
            <a:avLst/>
          </a:prstGeom>
          <a:noFill/>
          <a:ln w="9525">
            <a:noFill/>
          </a:ln>
        </p:spPr>
        <p:txBody>
          <a:bodyPr wrap="square" lIns="216000" tIns="45720" rIns="91440" bIns="45720" anchor="ctr" anchorCtr="0">
            <a:spAutoFit/>
          </a:bodyPr>
          <a:lstStyle/>
          <a:p>
            <a:pPr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zh-CN" altLang="en-US" sz="1200" b="1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展项参考图</a:t>
            </a:r>
            <a:endParaRPr lang="zh-CN" altLang="en-US" sz="12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" name="组合 30"/>
          <p:cNvGrpSpPr/>
          <p:nvPr/>
        </p:nvGrpSpPr>
        <p:grpSpPr>
          <a:xfrm>
            <a:off x="777875" y="1344611"/>
            <a:ext cx="5048250" cy="4259899"/>
            <a:chOff x="1225" y="2392"/>
            <a:chExt cx="7951" cy="6708"/>
          </a:xfrm>
        </p:grpSpPr>
        <p:grpSp>
          <p:nvGrpSpPr>
            <p:cNvPr id="3" name="组合 18"/>
            <p:cNvGrpSpPr/>
            <p:nvPr/>
          </p:nvGrpSpPr>
          <p:grpSpPr>
            <a:xfrm>
              <a:off x="1225" y="2392"/>
              <a:ext cx="7951" cy="4572"/>
              <a:chOff x="1197" y="2122"/>
              <a:chExt cx="7951" cy="4572"/>
            </a:xfrm>
          </p:grpSpPr>
          <p:sp>
            <p:nvSpPr>
              <p:cNvPr id="5" name="文本占位符 1"/>
              <p:cNvSpPr>
                <a:spLocks noGrp="1"/>
              </p:cNvSpPr>
              <p:nvPr>
                <p:custDataLst>
                  <p:tags r:id="rId4"/>
                </p:custDataLst>
              </p:nvPr>
            </p:nvSpPr>
            <p:spPr>
              <a:xfrm>
                <a:off x="1251" y="2122"/>
                <a:ext cx="7897" cy="289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216000" tIns="45720" rIns="91440" bIns="45720" anchor="ctr" anchorCtr="0"/>
              <a:lstStyle/>
              <a:p>
                <a:pPr>
                  <a:lnSpc>
                    <a:spcPct val="15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</a:pPr>
                <a:r>
                  <a:rPr lang="zh-CN" altLang="en-US" sz="1200" b="1" dirty="0">
                    <a:latin typeface="微软雅黑" panose="020B0503020204020204" charset="-122"/>
                    <a:ea typeface="微软雅黑" panose="020B0503020204020204" charset="-122"/>
                  </a:rPr>
                  <a:t>展项描述：</a:t>
                </a:r>
                <a:endParaRPr lang="zh-CN" altLang="en-US" sz="1200" b="1" dirty="0"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 indent="304800" algn="l">
                  <a:lnSpc>
                    <a:spcPct val="150000"/>
                  </a:lnSpc>
                  <a:spcBef>
                    <a:spcPts val="0"/>
                  </a:spcBef>
                  <a:buClrTx/>
                  <a:buSzTx/>
                  <a:buFont typeface="Arial" panose="020B0604020202020204" pitchFamily="34" charset="0"/>
                  <a:buNone/>
                  <a:extLst>
                    <a:ext uri="{35155182-B16C-46BC-9424-99874614C6A1}">
                      <wpsdc:indentchars xmlns:wpsdc="http://www.wps.cn/officeDocument/2017/drawingmlCustomData" val="200" checksum="1077528236"/>
                    </a:ext>
                  </a:extLst>
                </a:pP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展项由图文展板、绍兴区域模型组成。</a:t>
                </a:r>
                <a:endParaRPr lang="zh-CN" altLang="en-US" sz="1200" dirty="0"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 indent="304800" algn="l">
                  <a:lnSpc>
                    <a:spcPct val="150000"/>
                  </a:lnSpc>
                  <a:spcBef>
                    <a:spcPts val="0"/>
                  </a:spcBef>
                  <a:buClrTx/>
                  <a:buSzTx/>
                  <a:buFont typeface="Arial" panose="020B0604020202020204" pitchFamily="34" charset="0"/>
                  <a:buNone/>
                  <a:extLst>
                    <a:ext uri="{35155182-B16C-46BC-9424-99874614C6A1}">
                      <wpsdc:indentchars xmlns:wpsdc="http://www.wps.cn/officeDocument/2017/drawingmlCustomData" val="200" checksum="1077528236"/>
                    </a:ext>
                  </a:extLst>
                </a:pP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观众可先通过图文介绍了解我国珍珠产地的分布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、销售市场等相关知识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，再通过平面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浮雕模型，观察绍兴本土珍珠的生长区域环境，近距离了解本地珍珠的地理分布与周边水域环境等情况。</a:t>
                </a:r>
                <a:endParaRPr lang="zh-CN" altLang="en-US" sz="1200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6" name="文本占位符 1"/>
              <p:cNvSpPr>
                <a:spLocks noGrp="1"/>
              </p:cNvSpPr>
              <p:nvPr>
                <p:custDataLst>
                  <p:tags r:id="rId5"/>
                </p:custDataLst>
              </p:nvPr>
            </p:nvSpPr>
            <p:spPr>
              <a:xfrm>
                <a:off x="1197" y="5261"/>
                <a:ext cx="7713" cy="143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216000" tIns="45720" rIns="91440" bIns="45720" anchor="ctr" anchorCtr="0">
                <a:spAutoFit/>
              </a:bodyPr>
              <a:lstStyle/>
              <a:p>
                <a:pPr>
                  <a:lnSpc>
                    <a:spcPct val="15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</a:pPr>
                <a:r>
                  <a:rPr lang="zh-CN" altLang="en-US" sz="1200" b="1" dirty="0">
                    <a:latin typeface="微软雅黑" panose="020B0503020204020204" charset="-122"/>
                    <a:ea typeface="微软雅黑" panose="020B0503020204020204" charset="-122"/>
                  </a:rPr>
                  <a:t>展示目的：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本展项利用模型展示了不同珍珠的产地，让观众可以直观了解到不同地区的珍珠市场，提升观众的地理空间意识，以及对应珍珠知识。</a:t>
                </a:r>
                <a:endParaRPr lang="zh-CN" altLang="en-US" sz="1200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7" name="文本框 22"/>
            <p:cNvSpPr txBox="1"/>
            <p:nvPr>
              <p:custDataLst>
                <p:tags r:id="rId6"/>
              </p:custDataLst>
            </p:nvPr>
          </p:nvSpPr>
          <p:spPr>
            <a:xfrm>
              <a:off x="1447" y="7212"/>
              <a:ext cx="7491" cy="18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b="1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操作说明：</a:t>
              </a:r>
              <a:endParaRPr lang="zh-CN" altLang="en-US" sz="1200" b="1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1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、观众进入展区；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2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、近距离观看地域模型；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3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、观看图文展板，了解珍珠的区域分布；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</p:txBody>
        </p:sp>
      </p:grpSp>
      <p:pic>
        <p:nvPicPr>
          <p:cNvPr id="42" name="图片 4" descr="IMG_20220506_10375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34100" y="2094865"/>
            <a:ext cx="2713355" cy="2035810"/>
          </a:xfrm>
          <a:prstGeom prst="rect">
            <a:avLst/>
          </a:prstGeom>
        </p:spPr>
      </p:pic>
      <p:pic>
        <p:nvPicPr>
          <p:cNvPr id="41" name="图片 6" descr="IMG_533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5400000">
            <a:off x="9154795" y="2140585"/>
            <a:ext cx="2385695" cy="2294255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文本占位符 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5946458" y="1553687"/>
            <a:ext cx="2420937" cy="275590"/>
          </a:xfrm>
          <a:prstGeom prst="rect">
            <a:avLst/>
          </a:prstGeom>
          <a:noFill/>
          <a:ln w="9525">
            <a:noFill/>
          </a:ln>
        </p:spPr>
        <p:txBody>
          <a:bodyPr wrap="square" lIns="216000" tIns="45720" rIns="91440" bIns="45720" anchor="ctr" anchorCtr="0">
            <a:spAutoFit/>
          </a:bodyPr>
          <a:lstStyle/>
          <a:p>
            <a:pPr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zh-CN" altLang="en-US" sz="1200" b="1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展项参考图</a:t>
            </a:r>
            <a:endParaRPr lang="zh-CN" altLang="en-US" sz="12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25" name="直接连接符 24"/>
          <p:cNvCxnSpPr/>
          <p:nvPr>
            <p:custDataLst>
              <p:tags r:id="rId2"/>
            </p:custDataLst>
          </p:nvPr>
        </p:nvCxnSpPr>
        <p:spPr>
          <a:xfrm>
            <a:off x="5886450" y="1211263"/>
            <a:ext cx="0" cy="4999038"/>
          </a:xfrm>
          <a:prstGeom prst="line">
            <a:avLst/>
          </a:prstGeom>
          <a:ln w="31750" cap="rnd">
            <a:solidFill>
              <a:schemeClr val="accent3">
                <a:lumMod val="75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aphicFrame>
        <p:nvGraphicFramePr>
          <p:cNvPr id="31" name="表格 30"/>
          <p:cNvGraphicFramePr/>
          <p:nvPr>
            <p:custDataLst>
              <p:tags r:id="rId3"/>
            </p:custDataLst>
          </p:nvPr>
        </p:nvGraphicFramePr>
        <p:xfrm>
          <a:off x="778510" y="666750"/>
          <a:ext cx="10991850" cy="36830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402715"/>
                <a:gridCol w="1831340"/>
                <a:gridCol w="1870710"/>
                <a:gridCol w="2080260"/>
                <a:gridCol w="1974850"/>
                <a:gridCol w="1831975"/>
              </a:tblGrid>
              <a:tr h="368300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主题名称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R w="12700">
                      <a:solidFill>
                        <a:schemeClr val="tx1"/>
                      </a:solidFill>
                      <a:prstDash val="lgDashDot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ym typeface="+mn-ea"/>
                        </a:rPr>
                        <a:t>慧眼识珠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展品名称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 dirty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13-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常见珍珠科普</a:t>
                      </a:r>
                      <a:endParaRPr lang="zh-CN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展示形式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图文</a:t>
                      </a:r>
                      <a:r>
                        <a:rPr lang="en-US" altLang="zh-CN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+</a:t>
                      </a: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模型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</a:tcPr>
                </a:tc>
              </a:tr>
            </a:tbl>
          </a:graphicData>
        </a:graphic>
      </p:graphicFrame>
      <p:grpSp>
        <p:nvGrpSpPr>
          <p:cNvPr id="4" name="组合 30"/>
          <p:cNvGrpSpPr/>
          <p:nvPr/>
        </p:nvGrpSpPr>
        <p:grpSpPr>
          <a:xfrm>
            <a:off x="763269" y="1439330"/>
            <a:ext cx="5013960" cy="4769321"/>
            <a:chOff x="1202" y="2453"/>
            <a:chExt cx="7897" cy="7124"/>
          </a:xfrm>
        </p:grpSpPr>
        <p:grpSp>
          <p:nvGrpSpPr>
            <p:cNvPr id="5" name="组合 18"/>
            <p:cNvGrpSpPr/>
            <p:nvPr/>
          </p:nvGrpSpPr>
          <p:grpSpPr>
            <a:xfrm>
              <a:off x="1202" y="2453"/>
              <a:ext cx="7897" cy="4779"/>
              <a:chOff x="1174" y="2183"/>
              <a:chExt cx="7897" cy="4779"/>
            </a:xfrm>
          </p:grpSpPr>
          <p:sp>
            <p:nvSpPr>
              <p:cNvPr id="7" name="文本占位符 1"/>
              <p:cNvSpPr>
                <a:spLocks noGrp="1"/>
              </p:cNvSpPr>
              <p:nvPr>
                <p:custDataLst>
                  <p:tags r:id="rId4"/>
                </p:custDataLst>
              </p:nvPr>
            </p:nvSpPr>
            <p:spPr>
              <a:xfrm>
                <a:off x="1174" y="2183"/>
                <a:ext cx="7897" cy="312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216000" tIns="45720" rIns="91440" bIns="45720" anchor="ctr" anchorCtr="0"/>
              <a:lstStyle/>
              <a:p>
                <a:pPr indent="0" fontAlgn="auto">
                  <a:lnSpc>
                    <a:spcPct val="150000"/>
                  </a:lnSpc>
                  <a:spcBef>
                    <a:spcPts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1200" b="1" dirty="0">
                    <a:latin typeface="微软雅黑" panose="020B0503020204020204" charset="-122"/>
                    <a:ea typeface="微软雅黑" panose="020B0503020204020204" charset="-122"/>
                  </a:rPr>
                  <a:t>展项描述：</a:t>
                </a:r>
                <a:endParaRPr lang="zh-CN" altLang="en-US" sz="1200" b="1" dirty="0"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 indent="304800" fontAlgn="auto">
                  <a:lnSpc>
                    <a:spcPct val="150000"/>
                  </a:lnSpc>
                  <a:spcBef>
                    <a:spcPts val="0"/>
                  </a:spcBef>
                  <a:buFont typeface="Arial" panose="020B0604020202020204" pitchFamily="34" charset="0"/>
                  <a:buNone/>
                  <a:extLst>
                    <a:ext uri="{35155182-B16C-46BC-9424-99874614C6A1}">
                      <wpsdc:indentchars xmlns:wpsdc="http://www.wps.cn/officeDocument/2017/drawingmlCustomData" val="200" checksum="1077528236"/>
                    </a:ext>
                  </a:extLst>
                </a:pP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展区由模型展柜、图文版、珍珠手链组成。</a:t>
                </a:r>
                <a:endParaRPr lang="zh-CN" altLang="en-US" sz="1200" dirty="0"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 indent="304800" fontAlgn="auto">
                  <a:lnSpc>
                    <a:spcPct val="150000"/>
                  </a:lnSpc>
                  <a:spcBef>
                    <a:spcPts val="0"/>
                  </a:spcBef>
                  <a:buFont typeface="Arial" panose="020B0604020202020204" pitchFamily="34" charset="0"/>
                  <a:buNone/>
                  <a:extLst>
                    <a:ext uri="{35155182-B16C-46BC-9424-99874614C6A1}">
                      <wpsdc:indentchars xmlns:wpsdc="http://www.wps.cn/officeDocument/2017/drawingmlCustomData" val="200" checksum="1077528236"/>
                    </a:ext>
                  </a:extLst>
                </a:pP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图文版中，介绍常见的四种淡水珍珠与海水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珍珠，用户可通过展柜中的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淡水无核珍珠、淡水爱迪生、淡水伽白丽、淡水akoya四种珍珠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串链，多角度了解淡水珠的真实样貌，同时鉴赏不同品种淡水珍珠与海水珠之间的区别。</a:t>
                </a:r>
                <a:endParaRPr lang="zh-CN" altLang="en-US" sz="1200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8" name="文本占位符 1"/>
              <p:cNvSpPr>
                <a:spLocks noGrp="1"/>
              </p:cNvSpPr>
              <p:nvPr>
                <p:custDataLst>
                  <p:tags r:id="rId5"/>
                </p:custDataLst>
              </p:nvPr>
            </p:nvSpPr>
            <p:spPr>
              <a:xfrm>
                <a:off x="1174" y="5587"/>
                <a:ext cx="7713" cy="137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216000" tIns="45720" rIns="91440" bIns="45720" anchor="ctr" anchorCtr="0">
                <a:noAutofit/>
              </a:bodyPr>
              <a:lstStyle/>
              <a:p>
                <a:pPr>
                  <a:lnSpc>
                    <a:spcPct val="15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</a:pPr>
                <a:r>
                  <a:rPr lang="zh-CN" altLang="en-US" sz="1200" b="1" dirty="0">
                    <a:latin typeface="微软雅黑" panose="020B0503020204020204" charset="-122"/>
                    <a:ea typeface="微软雅黑" panose="020B0503020204020204" charset="-122"/>
                  </a:rPr>
                  <a:t>展示目的：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以图文结合模型的形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式，为观众科普淡水珍珠与海水珍珠的特点，深入了解常见淡水珍珠与海水珍珠的类型、样貌与区别。</a:t>
                </a:r>
                <a:endPara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endParaRPr>
              </a:p>
            </p:txBody>
          </p:sp>
        </p:grpSp>
        <p:sp>
          <p:nvSpPr>
            <p:cNvPr id="9" name="文本框 22"/>
            <p:cNvSpPr txBox="1"/>
            <p:nvPr>
              <p:custDataLst>
                <p:tags r:id="rId6"/>
              </p:custDataLst>
            </p:nvPr>
          </p:nvSpPr>
          <p:spPr>
            <a:xfrm>
              <a:off x="1447" y="7786"/>
              <a:ext cx="7491" cy="179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b="1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操作说明：</a:t>
              </a:r>
              <a:endParaRPr lang="zh-CN" altLang="en-US" sz="1200" b="1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1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、观众步入展区；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2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、观看图文墙面，了解常见淡水珍珠、海水珠知识；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3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、观看淡水珍珠串链模型；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46720" y="1828800"/>
            <a:ext cx="3723640" cy="3853815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直接连接符 24"/>
          <p:cNvCxnSpPr/>
          <p:nvPr>
            <p:custDataLst>
              <p:tags r:id="rId1"/>
            </p:custDataLst>
          </p:nvPr>
        </p:nvCxnSpPr>
        <p:spPr>
          <a:xfrm>
            <a:off x="5886450" y="1211263"/>
            <a:ext cx="0" cy="4999038"/>
          </a:xfrm>
          <a:prstGeom prst="line">
            <a:avLst/>
          </a:prstGeom>
          <a:ln w="31750" cap="rnd">
            <a:solidFill>
              <a:schemeClr val="accent3">
                <a:lumMod val="75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aphicFrame>
        <p:nvGraphicFramePr>
          <p:cNvPr id="31" name="表格 30"/>
          <p:cNvGraphicFramePr/>
          <p:nvPr>
            <p:custDataLst>
              <p:tags r:id="rId2"/>
            </p:custDataLst>
          </p:nvPr>
        </p:nvGraphicFramePr>
        <p:xfrm>
          <a:off x="778510" y="666750"/>
          <a:ext cx="10991850" cy="341757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402715"/>
                <a:gridCol w="1831340"/>
                <a:gridCol w="1831975"/>
                <a:gridCol w="2118995"/>
                <a:gridCol w="1974850"/>
                <a:gridCol w="1831975"/>
              </a:tblGrid>
              <a:tr h="292735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主题名称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R w="12700">
                      <a:solidFill>
                        <a:schemeClr val="tx1"/>
                      </a:solidFill>
                      <a:prstDash val="lgDashDot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ym typeface="+mn-ea"/>
                        </a:rPr>
                        <a:t>慧眼识珠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展品名称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altLang="zh-CN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14-</a:t>
                      </a:r>
                      <a:r>
                        <a:rPr lang="zh-CN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巴洛克珍珠</a:t>
                      </a:r>
                      <a:r>
                        <a:rPr lang="zh-CN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墙</a:t>
                      </a:r>
                      <a:endParaRPr lang="zh-CN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展示形式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造型墙面</a:t>
                      </a:r>
                      <a:r>
                        <a:rPr lang="en-US" altLang="zh-CN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+</a:t>
                      </a: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模型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</a:tcPr>
                </a:tc>
              </a:tr>
            </a:tbl>
          </a:graphicData>
        </a:graphic>
      </p:graphicFrame>
      <p:sp>
        <p:nvSpPr>
          <p:cNvPr id="23" name="文本占位符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5946458" y="1553687"/>
            <a:ext cx="2420937" cy="275590"/>
          </a:xfrm>
          <a:prstGeom prst="rect">
            <a:avLst/>
          </a:prstGeom>
          <a:noFill/>
          <a:ln w="9525">
            <a:noFill/>
          </a:ln>
        </p:spPr>
        <p:txBody>
          <a:bodyPr wrap="square" lIns="216000" tIns="45720" rIns="91440" bIns="45720" anchor="ctr" anchorCtr="0">
            <a:spAutoFit/>
          </a:bodyPr>
          <a:lstStyle/>
          <a:p>
            <a:pPr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zh-CN" altLang="en-US" sz="1200" b="1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展项参考图</a:t>
            </a:r>
            <a:endParaRPr lang="zh-CN" altLang="en-US" sz="12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94211" name="组合 30"/>
          <p:cNvGrpSpPr/>
          <p:nvPr/>
        </p:nvGrpSpPr>
        <p:grpSpPr>
          <a:xfrm>
            <a:off x="706755" y="1553760"/>
            <a:ext cx="5033670" cy="4222179"/>
            <a:chOff x="1225" y="2627"/>
            <a:chExt cx="7928" cy="5866"/>
          </a:xfrm>
        </p:grpSpPr>
        <p:grpSp>
          <p:nvGrpSpPr>
            <p:cNvPr id="94212" name="组合 18"/>
            <p:cNvGrpSpPr/>
            <p:nvPr/>
          </p:nvGrpSpPr>
          <p:grpSpPr>
            <a:xfrm>
              <a:off x="1225" y="2627"/>
              <a:ext cx="7928" cy="3967"/>
              <a:chOff x="1197" y="2357"/>
              <a:chExt cx="7928" cy="3967"/>
            </a:xfrm>
          </p:grpSpPr>
          <p:sp>
            <p:nvSpPr>
              <p:cNvPr id="94214" name="文本占位符 1"/>
              <p:cNvSpPr>
                <a:spLocks noGrp="1"/>
              </p:cNvSpPr>
              <p:nvPr>
                <p:custDataLst>
                  <p:tags r:id="rId4"/>
                </p:custDataLst>
              </p:nvPr>
            </p:nvSpPr>
            <p:spPr>
              <a:xfrm>
                <a:off x="1299" y="2357"/>
                <a:ext cx="7826" cy="273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216000" tIns="45720" rIns="91440" bIns="45720" anchor="ctr" anchorCtr="0"/>
              <a:lstStyle/>
              <a:p>
                <a:pPr>
                  <a:lnSpc>
                    <a:spcPct val="15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</a:pPr>
                <a:r>
                  <a:rPr lang="zh-CN" altLang="en-US" sz="1200" b="1" dirty="0">
                    <a:latin typeface="微软雅黑" panose="020B0503020204020204" charset="-122"/>
                    <a:ea typeface="微软雅黑" panose="020B0503020204020204" charset="-122"/>
                  </a:rPr>
                  <a:t>展项描述：</a:t>
                </a:r>
                <a:endParaRPr lang="zh-CN" altLang="en-US" sz="1200" b="1" dirty="0"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 indent="304800" algn="l">
                  <a:lnSpc>
                    <a:spcPct val="150000"/>
                  </a:lnSpc>
                  <a:spcBef>
                    <a:spcPts val="0"/>
                  </a:spcBef>
                  <a:buClrTx/>
                  <a:buSzTx/>
                  <a:buFont typeface="Arial" panose="020B0604020202020204" pitchFamily="34" charset="0"/>
                  <a:buNone/>
                  <a:extLst>
                    <a:ext uri="{35155182-B16C-46BC-9424-99874614C6A1}">
                      <wpsdc:indentchars xmlns:wpsdc="http://www.wps.cn/officeDocument/2017/drawingmlCustomData" val="200" checksum="1077528236"/>
                    </a:ext>
                  </a:extLst>
                </a:pP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展项由多种类的巴洛克珍珠、造型墙面、图文展示板组成。</a:t>
                </a:r>
                <a:endParaRPr lang="zh-CN" altLang="en-US" sz="1200" dirty="0"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 indent="304800" algn="l">
                  <a:lnSpc>
                    <a:spcPct val="150000"/>
                  </a:lnSpc>
                  <a:spcBef>
                    <a:spcPts val="0"/>
                  </a:spcBef>
                  <a:buClrTx/>
                  <a:buSzTx/>
                  <a:buFont typeface="Arial" panose="020B0604020202020204" pitchFamily="34" charset="0"/>
                  <a:buNone/>
                  <a:extLst>
                    <a:ext uri="{35155182-B16C-46BC-9424-99874614C6A1}">
                      <wpsdc:indentchars xmlns:wpsdc="http://www.wps.cn/officeDocument/2017/drawingmlCustomData" val="200" checksum="1077528236"/>
                    </a:ext>
                  </a:extLst>
                </a:pP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在造型墙中，以图文结合模型的形式，展现多种巴洛克珍珠的样貌，近距离观察不同巴洛克珍珠的区别，拓展更多巴洛克珍珠的品质类型</a:t>
                </a:r>
                <a:r>
                  <a:rPr lang="en-US" altLang="zh-CN" sz="1200" dirty="0">
                    <a:latin typeface="微软雅黑" panose="020B0503020204020204" charset="-122"/>
                    <a:ea typeface="微软雅黑" panose="020B0503020204020204" charset="-122"/>
                  </a:rPr>
                  <a:t>(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星星状、水滴状、十字架状、纽扣珍珠、小米珠等等</a:t>
                </a:r>
                <a:r>
                  <a:rPr lang="en-US" altLang="zh-CN" sz="1200" dirty="0">
                    <a:latin typeface="微软雅黑" panose="020B0503020204020204" charset="-122"/>
                    <a:ea typeface="微软雅黑" panose="020B0503020204020204" charset="-122"/>
                  </a:rPr>
                  <a:t>)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。</a:t>
                </a:r>
                <a:endParaRPr lang="zh-CN" altLang="en-US" sz="1200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94215" name="文本占位符 1"/>
              <p:cNvSpPr>
                <a:spLocks noGrp="1"/>
              </p:cNvSpPr>
              <p:nvPr>
                <p:custDataLst>
                  <p:tags r:id="rId5"/>
                </p:custDataLst>
              </p:nvPr>
            </p:nvSpPr>
            <p:spPr>
              <a:xfrm>
                <a:off x="1197" y="5428"/>
                <a:ext cx="7713" cy="89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216000" tIns="45720" rIns="91440" bIns="45720" anchor="ctr" anchorCtr="0">
                <a:spAutoFit/>
              </a:bodyPr>
              <a:lstStyle/>
              <a:p>
                <a:pPr>
                  <a:lnSpc>
                    <a:spcPct val="15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</a:pPr>
                <a:r>
                  <a:rPr lang="zh-CN" altLang="en-US" sz="1200" b="1" dirty="0">
                    <a:latin typeface="微软雅黑" panose="020B0503020204020204" charset="-122"/>
                    <a:ea typeface="微软雅黑" panose="020B0503020204020204" charset="-122"/>
                  </a:rPr>
                  <a:t>展示目的：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通过该展项，观察到不常见的多种巴洛克珍珠造型，近距离观察他们的样貌，结合展览中成珠原理知识，思考他们的形成原因。</a:t>
                </a:r>
                <a:endParaRPr lang="zh-CN" altLang="en-US" sz="1200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94216" name="文本框 22"/>
            <p:cNvSpPr txBox="1"/>
            <p:nvPr>
              <p:custDataLst>
                <p:tags r:id="rId6"/>
              </p:custDataLst>
            </p:nvPr>
          </p:nvSpPr>
          <p:spPr>
            <a:xfrm>
              <a:off x="1447" y="7212"/>
              <a:ext cx="7491" cy="128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b="1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操作说明：</a:t>
              </a:r>
              <a:endParaRPr lang="zh-CN" altLang="en-US" sz="1200" b="1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1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、观众进入展区；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2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、观看多种造型的巴洛克珍珠；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8065" y="2000885"/>
            <a:ext cx="5662295" cy="3775075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直接连接符 24"/>
          <p:cNvCxnSpPr/>
          <p:nvPr>
            <p:custDataLst>
              <p:tags r:id="rId1"/>
            </p:custDataLst>
          </p:nvPr>
        </p:nvCxnSpPr>
        <p:spPr>
          <a:xfrm>
            <a:off x="5886450" y="1211263"/>
            <a:ext cx="0" cy="4999038"/>
          </a:xfrm>
          <a:prstGeom prst="line">
            <a:avLst/>
          </a:prstGeom>
          <a:ln w="31750" cap="rnd">
            <a:solidFill>
              <a:schemeClr val="accent3">
                <a:lumMod val="75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aphicFrame>
        <p:nvGraphicFramePr>
          <p:cNvPr id="31" name="表格 30"/>
          <p:cNvGraphicFramePr/>
          <p:nvPr>
            <p:custDataLst>
              <p:tags r:id="rId2"/>
            </p:custDataLst>
          </p:nvPr>
        </p:nvGraphicFramePr>
        <p:xfrm>
          <a:off x="778510" y="666750"/>
          <a:ext cx="10991850" cy="341757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402715"/>
                <a:gridCol w="1831340"/>
                <a:gridCol w="1831975"/>
                <a:gridCol w="2118995"/>
                <a:gridCol w="1974850"/>
                <a:gridCol w="1831975"/>
              </a:tblGrid>
              <a:tr h="292735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主题名称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R w="12700">
                      <a:solidFill>
                        <a:schemeClr val="tx1"/>
                      </a:solidFill>
                      <a:prstDash val="lgDashDot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ym typeface="+mn-ea"/>
                        </a:rPr>
                        <a:t>慧眼识珠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展品名称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altLang="zh-CN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15-</a:t>
                      </a:r>
                      <a:r>
                        <a:rPr lang="zh-CN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珍珠鉴赏</a:t>
                      </a:r>
                      <a:endParaRPr lang="zh-CN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展示形式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图文</a:t>
                      </a:r>
                      <a:r>
                        <a:rPr lang="en-US" altLang="zh-CN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+</a:t>
                      </a: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模型柜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</a:tcPr>
                </a:tc>
              </a:tr>
            </a:tbl>
          </a:graphicData>
        </a:graphic>
      </p:graphicFrame>
      <p:grpSp>
        <p:nvGrpSpPr>
          <p:cNvPr id="94211" name="组合 30"/>
          <p:cNvGrpSpPr/>
          <p:nvPr/>
        </p:nvGrpSpPr>
        <p:grpSpPr>
          <a:xfrm>
            <a:off x="706755" y="1625737"/>
            <a:ext cx="5033670" cy="4427314"/>
            <a:chOff x="1225" y="2727"/>
            <a:chExt cx="7928" cy="6151"/>
          </a:xfrm>
        </p:grpSpPr>
        <p:grpSp>
          <p:nvGrpSpPr>
            <p:cNvPr id="94212" name="组合 18"/>
            <p:cNvGrpSpPr/>
            <p:nvPr/>
          </p:nvGrpSpPr>
          <p:grpSpPr>
            <a:xfrm>
              <a:off x="1225" y="2727"/>
              <a:ext cx="7928" cy="4178"/>
              <a:chOff x="1197" y="2457"/>
              <a:chExt cx="7928" cy="4178"/>
            </a:xfrm>
          </p:grpSpPr>
          <p:sp>
            <p:nvSpPr>
              <p:cNvPr id="94214" name="文本占位符 1"/>
              <p:cNvSpPr>
                <a:spLocks noGrp="1"/>
              </p:cNvSpPr>
              <p:nvPr>
                <p:custDataLst>
                  <p:tags r:id="rId3"/>
                </p:custDataLst>
              </p:nvPr>
            </p:nvSpPr>
            <p:spPr>
              <a:xfrm>
                <a:off x="1299" y="2457"/>
                <a:ext cx="7826" cy="241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216000" tIns="45720" rIns="91440" bIns="45720" anchor="ctr" anchorCtr="0"/>
              <a:lstStyle/>
              <a:p>
                <a:pPr>
                  <a:lnSpc>
                    <a:spcPct val="15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</a:pPr>
                <a:r>
                  <a:rPr lang="zh-CN" altLang="en-US" sz="1200" b="1" dirty="0">
                    <a:latin typeface="微软雅黑" panose="020B0503020204020204" charset="-122"/>
                    <a:ea typeface="微软雅黑" panose="020B0503020204020204" charset="-122"/>
                  </a:rPr>
                  <a:t>展项描述：</a:t>
                </a:r>
                <a:endParaRPr lang="zh-CN" altLang="en-US" sz="1200" b="1" dirty="0"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 indent="304800" algn="l">
                  <a:lnSpc>
                    <a:spcPct val="150000"/>
                  </a:lnSpc>
                  <a:spcBef>
                    <a:spcPts val="0"/>
                  </a:spcBef>
                  <a:buClrTx/>
                  <a:buSzTx/>
                  <a:buFont typeface="Arial" panose="020B0604020202020204" pitchFamily="34" charset="0"/>
                  <a:buNone/>
                  <a:extLst>
                    <a:ext uri="{35155182-B16C-46BC-9424-99874614C6A1}">
                      <wpsdc:indentchars xmlns:wpsdc="http://www.wps.cn/officeDocument/2017/drawingmlCustomData" val="200" checksum="1077528236"/>
                    </a:ext>
                  </a:extLst>
                </a:pP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展项由图文展示墙、模型柜组成。</a:t>
                </a:r>
                <a:endParaRPr lang="zh-CN" altLang="en-US" sz="1200" dirty="0"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 indent="304800" algn="l">
                  <a:lnSpc>
                    <a:spcPct val="150000"/>
                  </a:lnSpc>
                  <a:spcBef>
                    <a:spcPts val="0"/>
                  </a:spcBef>
                  <a:buClrTx/>
                  <a:buSzTx/>
                  <a:buFont typeface="Arial" panose="020B0604020202020204" pitchFamily="34" charset="0"/>
                  <a:buNone/>
                  <a:extLst>
                    <a:ext uri="{35155182-B16C-46BC-9424-99874614C6A1}">
                      <wpsdc:indentchars xmlns:wpsdc="http://www.wps.cn/officeDocument/2017/drawingmlCustomData" val="200" checksum="1077528236"/>
                    </a:ext>
                  </a:extLst>
                </a:pP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在展墙中，以图文结合模型的形式从珍珠的大小、珍珠的颜色、珍珠的光泽、珍珠的形状、珍珠的表面、有核无核等多个角度，阐述不同珍珠品质的区别，从多个角度鉴赏不同品质的珍珠。</a:t>
                </a:r>
                <a:endParaRPr lang="zh-CN" altLang="en-US" sz="1200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94215" name="文本占位符 1"/>
              <p:cNvSpPr>
                <a:spLocks noGrp="1"/>
              </p:cNvSpPr>
              <p:nvPr>
                <p:custDataLst>
                  <p:tags r:id="rId4"/>
                </p:custDataLst>
              </p:nvPr>
            </p:nvSpPr>
            <p:spPr>
              <a:xfrm>
                <a:off x="1197" y="5739"/>
                <a:ext cx="7713" cy="89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216000" tIns="45720" rIns="91440" bIns="45720" anchor="ctr" anchorCtr="0">
                <a:spAutoFit/>
              </a:bodyPr>
              <a:lstStyle/>
              <a:p>
                <a:pPr>
                  <a:lnSpc>
                    <a:spcPct val="15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</a:pPr>
                <a:r>
                  <a:rPr lang="zh-CN" altLang="en-US" sz="1200" b="1" dirty="0">
                    <a:latin typeface="微软雅黑" panose="020B0503020204020204" charset="-122"/>
                    <a:ea typeface="微软雅黑" panose="020B0503020204020204" charset="-122"/>
                  </a:rPr>
                  <a:t>展示目的：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通过图文展板和珍珠模型，学习鉴赏不同珍珠的品质差别，了解珍珠的优劣好坏。</a:t>
                </a:r>
                <a:endParaRPr lang="zh-CN" altLang="en-US" sz="1200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94216" name="文本框 22"/>
            <p:cNvSpPr txBox="1"/>
            <p:nvPr>
              <p:custDataLst>
                <p:tags r:id="rId5"/>
              </p:custDataLst>
            </p:nvPr>
          </p:nvSpPr>
          <p:spPr>
            <a:xfrm>
              <a:off x="1447" y="7212"/>
              <a:ext cx="7491" cy="166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b="1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操作说明：</a:t>
              </a:r>
              <a:endParaRPr lang="zh-CN" altLang="en-US" sz="1200" b="1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1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、观众进入展区；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2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、观看图文内容与模型；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3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、学会珍珠的鉴赏；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6020" y="1942465"/>
            <a:ext cx="5134610" cy="3849370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直接连接符 24"/>
          <p:cNvCxnSpPr/>
          <p:nvPr>
            <p:custDataLst>
              <p:tags r:id="rId1"/>
            </p:custDataLst>
          </p:nvPr>
        </p:nvCxnSpPr>
        <p:spPr>
          <a:xfrm>
            <a:off x="5886450" y="1211263"/>
            <a:ext cx="0" cy="4999038"/>
          </a:xfrm>
          <a:prstGeom prst="line">
            <a:avLst/>
          </a:prstGeom>
          <a:ln w="31750" cap="rnd">
            <a:solidFill>
              <a:schemeClr val="accent3">
                <a:lumMod val="75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aphicFrame>
        <p:nvGraphicFramePr>
          <p:cNvPr id="31" name="表格 30"/>
          <p:cNvGraphicFramePr/>
          <p:nvPr>
            <p:custDataLst>
              <p:tags r:id="rId2"/>
            </p:custDataLst>
          </p:nvPr>
        </p:nvGraphicFramePr>
        <p:xfrm>
          <a:off x="778510" y="666750"/>
          <a:ext cx="10991850" cy="341757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402715"/>
                <a:gridCol w="1831340"/>
                <a:gridCol w="1831975"/>
                <a:gridCol w="2118995"/>
                <a:gridCol w="1858645"/>
                <a:gridCol w="1948180"/>
              </a:tblGrid>
              <a:tr h="292735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主题名称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R w="12700">
                      <a:solidFill>
                        <a:schemeClr val="tx1"/>
                      </a:solidFill>
                      <a:prstDash val="lgDashDot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ym typeface="+mn-ea"/>
                        </a:rPr>
                        <a:t>慧眼识珠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展品名称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altLang="zh-CN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16-</a:t>
                      </a:r>
                      <a:r>
                        <a:rPr lang="zh-CN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显微镜下的珍珠</a:t>
                      </a:r>
                      <a:endParaRPr lang="zh-CN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展示形式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多媒体</a:t>
                      </a:r>
                      <a:r>
                        <a:rPr lang="en-US" altLang="zh-CN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+</a:t>
                      </a: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造景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</a:tcPr>
                </a:tc>
              </a:tr>
            </a:tbl>
          </a:graphicData>
        </a:graphic>
      </p:graphicFrame>
      <p:sp>
        <p:nvSpPr>
          <p:cNvPr id="23" name="文本占位符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5946458" y="1553687"/>
            <a:ext cx="2420937" cy="275590"/>
          </a:xfrm>
          <a:prstGeom prst="rect">
            <a:avLst/>
          </a:prstGeom>
          <a:noFill/>
          <a:ln w="9525">
            <a:noFill/>
          </a:ln>
        </p:spPr>
        <p:txBody>
          <a:bodyPr wrap="square" lIns="216000" tIns="45720" rIns="91440" bIns="45720" anchor="ctr" anchorCtr="0">
            <a:spAutoFit/>
          </a:bodyPr>
          <a:lstStyle/>
          <a:p>
            <a:pPr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zh-CN" altLang="en-US" sz="1200" b="1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展项参考图</a:t>
            </a:r>
            <a:endParaRPr lang="zh-CN" altLang="en-US" sz="12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94211" name="组合 30"/>
          <p:cNvGrpSpPr/>
          <p:nvPr/>
        </p:nvGrpSpPr>
        <p:grpSpPr>
          <a:xfrm>
            <a:off x="640080" y="1760990"/>
            <a:ext cx="5246369" cy="4726018"/>
            <a:chOff x="1226" y="2697"/>
            <a:chExt cx="8263" cy="6566"/>
          </a:xfrm>
        </p:grpSpPr>
        <p:grpSp>
          <p:nvGrpSpPr>
            <p:cNvPr id="94212" name="组合 18"/>
            <p:cNvGrpSpPr/>
            <p:nvPr/>
          </p:nvGrpSpPr>
          <p:grpSpPr>
            <a:xfrm>
              <a:off x="1226" y="2697"/>
              <a:ext cx="8263" cy="4297"/>
              <a:chOff x="1198" y="2427"/>
              <a:chExt cx="8263" cy="4297"/>
            </a:xfrm>
          </p:grpSpPr>
          <p:sp>
            <p:nvSpPr>
              <p:cNvPr id="94214" name="文本占位符 1"/>
              <p:cNvSpPr>
                <a:spLocks noGrp="1"/>
              </p:cNvSpPr>
              <p:nvPr>
                <p:custDataLst>
                  <p:tags r:id="rId4"/>
                </p:custDataLst>
              </p:nvPr>
            </p:nvSpPr>
            <p:spPr>
              <a:xfrm>
                <a:off x="1310" y="2427"/>
                <a:ext cx="8151" cy="264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216000" tIns="45720" rIns="91440" bIns="45720" anchor="ctr" anchorCtr="0"/>
              <a:lstStyle/>
              <a:p>
                <a:pPr>
                  <a:lnSpc>
                    <a:spcPct val="15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</a:pPr>
                <a:r>
                  <a:rPr lang="zh-CN" altLang="en-US" sz="1200" b="1" dirty="0">
                    <a:latin typeface="微软雅黑" panose="020B0503020204020204" charset="-122"/>
                    <a:ea typeface="微软雅黑" panose="020B0503020204020204" charset="-122"/>
                  </a:rPr>
                  <a:t>展项描述：</a:t>
                </a:r>
                <a:endParaRPr lang="zh-CN" altLang="en-US" sz="1200" b="1" dirty="0"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 indent="304800" algn="l">
                  <a:lnSpc>
                    <a:spcPct val="150000"/>
                  </a:lnSpc>
                  <a:spcBef>
                    <a:spcPts val="0"/>
                  </a:spcBef>
                  <a:buClrTx/>
                  <a:buSzTx/>
                  <a:buFont typeface="Arial" panose="020B0604020202020204" pitchFamily="34" charset="0"/>
                  <a:buNone/>
                  <a:extLst>
                    <a:ext uri="{35155182-B16C-46BC-9424-99874614C6A1}">
                      <wpsdc:indentchars xmlns:wpsdc="http://www.wps.cn/officeDocument/2017/drawingmlCustomData" val="200" checksum="1077528236"/>
                    </a:ext>
                  </a:extLst>
                </a:pP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展项由两台可手持的电子放大镜、珍珠与保护罩、立体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框、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展台、展墙与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环境造景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组成。</a:t>
                </a:r>
                <a:endParaRPr lang="zh-CN" altLang="en-US" sz="1200" dirty="0"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 indent="304800" algn="l">
                  <a:lnSpc>
                    <a:spcPct val="150000"/>
                  </a:lnSpc>
                  <a:spcBef>
                    <a:spcPts val="0"/>
                  </a:spcBef>
                  <a:buClrTx/>
                  <a:buSzTx/>
                  <a:buFont typeface="Arial" panose="020B0604020202020204" pitchFamily="34" charset="0"/>
                  <a:buNone/>
                  <a:extLst>
                    <a:ext uri="{35155182-B16C-46BC-9424-99874614C6A1}">
                      <wpsdc:indentchars xmlns:wpsdc="http://www.wps.cn/officeDocument/2017/drawingmlCustomData" val="200" checksum="1077528236"/>
                    </a:ext>
                  </a:extLst>
                </a:pP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背景搭建四个高低不同的立体框，以图文的形式，向观众科普微观世界里珍珠的不同特征，画框底部铺设砂石，设计为海浪造型。</a:t>
                </a:r>
                <a:endPara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  <a:p>
                <a:pPr indent="304800" algn="l">
                  <a:lnSpc>
                    <a:spcPct val="150000"/>
                  </a:lnSpc>
                  <a:spcBef>
                    <a:spcPts val="0"/>
                  </a:spcBef>
                  <a:buClrTx/>
                  <a:buSzTx/>
                  <a:buFont typeface="Arial" panose="020B0604020202020204" pitchFamily="34" charset="0"/>
                  <a:buNone/>
                  <a:extLst>
                    <a:ext uri="{35155182-B16C-46BC-9424-99874614C6A1}">
                      <wpsdc:indentchars xmlns:wpsdc="http://www.wps.cn/officeDocument/2017/drawingmlCustomData" val="200" checksum="1077528236"/>
                    </a:ext>
                  </a:extLst>
                </a:pP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展项中间的保护罩内放有真实珍珠，观众拿起两侧的电子笔，在珍珠上进行照射，前方的平板内，将会同步显示电子放大镜内的画面，寻找珍珠的生长纹路、皮光、瑕疵等肉眼无法观看之处。</a:t>
                </a:r>
                <a:endPara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</p:txBody>
          </p:sp>
          <p:sp>
            <p:nvSpPr>
              <p:cNvPr id="94215" name="文本占位符 1"/>
              <p:cNvSpPr>
                <a:spLocks noGrp="1"/>
              </p:cNvSpPr>
              <p:nvPr>
                <p:custDataLst>
                  <p:tags r:id="rId5"/>
                </p:custDataLst>
              </p:nvPr>
            </p:nvSpPr>
            <p:spPr>
              <a:xfrm>
                <a:off x="1198" y="5828"/>
                <a:ext cx="7713" cy="89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216000" tIns="45720" rIns="91440" bIns="45720" anchor="ctr" anchorCtr="0">
                <a:spAutoFit/>
              </a:bodyPr>
              <a:lstStyle/>
              <a:p>
                <a:pPr>
                  <a:lnSpc>
                    <a:spcPct val="15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</a:pPr>
                <a:r>
                  <a:rPr lang="zh-CN" altLang="en-US" sz="1200" b="1" dirty="0">
                    <a:latin typeface="微软雅黑" panose="020B0503020204020204" charset="-122"/>
                    <a:ea typeface="微软雅黑" panose="020B0503020204020204" charset="-122"/>
                  </a:rPr>
                  <a:t>展示目的：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观众透过电子放大镜，可放大观看珍珠的表皮构造，结合展览中相关的珍珠知识，了解珍珠的外部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样貌与内部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结构。</a:t>
                </a:r>
                <a:endParaRPr lang="zh-CN" altLang="en-US" sz="1200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94216" name="文本框 22"/>
            <p:cNvSpPr txBox="1"/>
            <p:nvPr>
              <p:custDataLst>
                <p:tags r:id="rId6"/>
              </p:custDataLst>
            </p:nvPr>
          </p:nvSpPr>
          <p:spPr>
            <a:xfrm>
              <a:off x="1447" y="7212"/>
              <a:ext cx="7491" cy="20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b="1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操作说明：</a:t>
              </a:r>
              <a:endParaRPr lang="zh-CN" altLang="en-US" sz="1200" b="1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1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、观众进入展区；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2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、拿起电子放大镜扫照珍珠；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3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、在平板中观看珍珠放大后的样貌；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4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、观看立体框内的衍生知识；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94755" y="2036445"/>
            <a:ext cx="4914900" cy="3776345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直接连接符 24"/>
          <p:cNvCxnSpPr/>
          <p:nvPr>
            <p:custDataLst>
              <p:tags r:id="rId1"/>
            </p:custDataLst>
          </p:nvPr>
        </p:nvCxnSpPr>
        <p:spPr>
          <a:xfrm>
            <a:off x="5886450" y="1211263"/>
            <a:ext cx="0" cy="4999038"/>
          </a:xfrm>
          <a:prstGeom prst="line">
            <a:avLst/>
          </a:prstGeom>
          <a:ln w="31750" cap="rnd">
            <a:solidFill>
              <a:schemeClr val="accent3">
                <a:lumMod val="75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aphicFrame>
        <p:nvGraphicFramePr>
          <p:cNvPr id="31" name="表格 30"/>
          <p:cNvGraphicFramePr/>
          <p:nvPr>
            <p:custDataLst>
              <p:tags r:id="rId2"/>
            </p:custDataLst>
          </p:nvPr>
        </p:nvGraphicFramePr>
        <p:xfrm>
          <a:off x="778510" y="666750"/>
          <a:ext cx="10991850" cy="341757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402715"/>
                <a:gridCol w="1831340"/>
                <a:gridCol w="1831975"/>
                <a:gridCol w="2118995"/>
                <a:gridCol w="1858645"/>
                <a:gridCol w="1948180"/>
              </a:tblGrid>
              <a:tr h="292735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主题名称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R w="12700">
                      <a:solidFill>
                        <a:schemeClr val="tx1"/>
                      </a:solidFill>
                      <a:prstDash val="lgDashDot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ym typeface="+mn-ea"/>
                        </a:rPr>
                        <a:t>慧眼识珠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展品名称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altLang="zh-CN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17-</a:t>
                      </a:r>
                      <a:r>
                        <a:rPr lang="zh-CN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珍珠手串</a:t>
                      </a:r>
                      <a:endParaRPr lang="zh-CN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展示形式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模型</a:t>
                      </a:r>
                      <a:r>
                        <a:rPr lang="en-US" altLang="zh-CN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+</a:t>
                      </a: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造景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</a:tcPr>
                </a:tc>
              </a:tr>
            </a:tbl>
          </a:graphicData>
        </a:graphic>
      </p:graphicFrame>
      <p:sp>
        <p:nvSpPr>
          <p:cNvPr id="23" name="文本占位符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5946458" y="1553687"/>
            <a:ext cx="2420937" cy="275590"/>
          </a:xfrm>
          <a:prstGeom prst="rect">
            <a:avLst/>
          </a:prstGeom>
          <a:noFill/>
          <a:ln w="9525">
            <a:noFill/>
          </a:ln>
        </p:spPr>
        <p:txBody>
          <a:bodyPr wrap="square" lIns="216000" tIns="45720" rIns="91440" bIns="45720" anchor="ctr" anchorCtr="0">
            <a:spAutoFit/>
          </a:bodyPr>
          <a:lstStyle/>
          <a:p>
            <a:pPr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zh-CN" altLang="en-US" sz="1200" b="1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展项参考图</a:t>
            </a:r>
            <a:endParaRPr lang="zh-CN" altLang="en-US" sz="12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94211" name="组合 30"/>
          <p:cNvGrpSpPr/>
          <p:nvPr/>
        </p:nvGrpSpPr>
        <p:grpSpPr>
          <a:xfrm>
            <a:off x="707390" y="1828800"/>
            <a:ext cx="5239385" cy="4109060"/>
            <a:chOff x="1226" y="3009"/>
            <a:chExt cx="8252" cy="5935"/>
          </a:xfrm>
        </p:grpSpPr>
        <p:grpSp>
          <p:nvGrpSpPr>
            <p:cNvPr id="94212" name="组合 18"/>
            <p:cNvGrpSpPr/>
            <p:nvPr/>
          </p:nvGrpSpPr>
          <p:grpSpPr>
            <a:xfrm>
              <a:off x="1226" y="3009"/>
              <a:ext cx="8252" cy="3830"/>
              <a:chOff x="1198" y="2739"/>
              <a:chExt cx="8252" cy="3830"/>
            </a:xfrm>
          </p:grpSpPr>
          <p:sp>
            <p:nvSpPr>
              <p:cNvPr id="94214" name="文本占位符 1"/>
              <p:cNvSpPr>
                <a:spLocks noGrp="1"/>
              </p:cNvSpPr>
              <p:nvPr>
                <p:custDataLst>
                  <p:tags r:id="rId4"/>
                </p:custDataLst>
              </p:nvPr>
            </p:nvSpPr>
            <p:spPr>
              <a:xfrm>
                <a:off x="1299" y="2739"/>
                <a:ext cx="8151" cy="191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216000" tIns="45720" rIns="91440" bIns="45720" anchor="ctr" anchorCtr="0"/>
              <a:lstStyle/>
              <a:p>
                <a:pPr>
                  <a:lnSpc>
                    <a:spcPct val="15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</a:pPr>
                <a:r>
                  <a:rPr lang="zh-CN" altLang="en-US" sz="1200" b="1" dirty="0">
                    <a:latin typeface="微软雅黑" panose="020B0503020204020204" charset="-122"/>
                    <a:ea typeface="微软雅黑" panose="020B0503020204020204" charset="-122"/>
                  </a:rPr>
                  <a:t>展项描述：</a:t>
                </a:r>
                <a:endParaRPr lang="zh-CN" altLang="en-US" sz="1200" b="1" dirty="0"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 indent="304800" algn="l">
                  <a:lnSpc>
                    <a:spcPct val="150000"/>
                  </a:lnSpc>
                  <a:spcBef>
                    <a:spcPts val="0"/>
                  </a:spcBef>
                  <a:buClrTx/>
                  <a:buSzTx/>
                  <a:buFont typeface="Arial" panose="020B0604020202020204" pitchFamily="34" charset="0"/>
                  <a:buNone/>
                  <a:extLst>
                    <a:ext uri="{35155182-B16C-46BC-9424-99874614C6A1}">
                      <wpsdc:indentchars xmlns:wpsdc="http://www.wps.cn/officeDocument/2017/drawingmlCustomData" val="200" checksum="1077528236"/>
                    </a:ext>
                  </a:extLst>
                </a:pP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展项由珍珠手串模型、底座组成。</a:t>
                </a:r>
                <a:endParaRPr lang="zh-CN" altLang="en-US" sz="1200" dirty="0"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 indent="304800" algn="l">
                  <a:lnSpc>
                    <a:spcPct val="150000"/>
                  </a:lnSpc>
                  <a:spcBef>
                    <a:spcPts val="0"/>
                  </a:spcBef>
                  <a:buClrTx/>
                  <a:buSzTx/>
                  <a:buFont typeface="Arial" panose="020B0604020202020204" pitchFamily="34" charset="0"/>
                  <a:buNone/>
                  <a:extLst>
                    <a:ext uri="{35155182-B16C-46BC-9424-99874614C6A1}">
                      <wpsdc:indentchars xmlns:wpsdc="http://www.wps.cn/officeDocument/2017/drawingmlCustomData" val="200" checksum="1077528236"/>
                    </a:ext>
                  </a:extLst>
                </a:pP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巨大的珍珠手串模型摆放在中间显眼位置，作为标志性展项提高观众对展览的关注度。</a:t>
                </a:r>
                <a:endParaRPr lang="zh-CN" altLang="en-US" sz="1200" dirty="0"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 indent="304800" algn="l">
                  <a:lnSpc>
                    <a:spcPct val="150000"/>
                  </a:lnSpc>
                  <a:spcBef>
                    <a:spcPts val="0"/>
                  </a:spcBef>
                  <a:buClrTx/>
                  <a:buSzTx/>
                  <a:buFont typeface="Arial" panose="020B0604020202020204" pitchFamily="34" charset="0"/>
                  <a:buNone/>
                  <a:extLst>
                    <a:ext uri="{35155182-B16C-46BC-9424-99874614C6A1}">
                      <wpsdc:indentchars xmlns:wpsdc="http://www.wps.cn/officeDocument/2017/drawingmlCustomData" val="200" checksum="1077528236"/>
                    </a:ext>
                  </a:extLst>
                </a:pP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珍珠本身代表着高贵、优雅和纯净，因此珍珠手串模型，能够为场馆增添一种高贵而浪漫的氛围，有助于提升展览的整体展示格局与氛围。</a:t>
                </a:r>
                <a:endParaRPr lang="zh-CN" altLang="en-US" sz="1200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94215" name="文本占位符 1"/>
              <p:cNvSpPr>
                <a:spLocks noGrp="1"/>
              </p:cNvSpPr>
              <p:nvPr>
                <p:custDataLst>
                  <p:tags r:id="rId5"/>
                </p:custDataLst>
              </p:nvPr>
            </p:nvSpPr>
            <p:spPr>
              <a:xfrm>
                <a:off x="1198" y="5637"/>
                <a:ext cx="7713" cy="93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216000" tIns="45720" rIns="91440" bIns="45720" anchor="ctr" anchorCtr="0">
                <a:spAutoFit/>
              </a:bodyPr>
              <a:lstStyle/>
              <a:p>
                <a:pPr>
                  <a:lnSpc>
                    <a:spcPct val="15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</a:pPr>
                <a:r>
                  <a:rPr lang="zh-CN" altLang="en-US" sz="1200" b="1" dirty="0">
                    <a:latin typeface="微软雅黑" panose="020B0503020204020204" charset="-122"/>
                    <a:ea typeface="微软雅黑" panose="020B0503020204020204" charset="-122"/>
                  </a:rPr>
                  <a:t>展示目的：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观众可以在模型前拍照、合影，甚至围绕模型进行交流、欣赏，从而增强他们在场馆内的参与感和体验感。</a:t>
                </a:r>
                <a:endParaRPr lang="zh-CN" altLang="en-US" sz="1200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94216" name="文本框 22"/>
            <p:cNvSpPr txBox="1"/>
            <p:nvPr>
              <p:custDataLst>
                <p:tags r:id="rId6"/>
              </p:custDataLst>
            </p:nvPr>
          </p:nvSpPr>
          <p:spPr>
            <a:xfrm>
              <a:off x="1447" y="7212"/>
              <a:ext cx="7491" cy="17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b="1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操作说明：</a:t>
              </a:r>
              <a:endParaRPr lang="zh-CN" altLang="en-US" sz="1200" b="1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1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、观众进入展区；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2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、观看珍珠手串模型；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3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、打卡拍照留念；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7155" y="2102485"/>
            <a:ext cx="5066665" cy="3780155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直接连接符 24"/>
          <p:cNvCxnSpPr/>
          <p:nvPr>
            <p:custDataLst>
              <p:tags r:id="rId1"/>
            </p:custDataLst>
          </p:nvPr>
        </p:nvCxnSpPr>
        <p:spPr>
          <a:xfrm>
            <a:off x="5886450" y="1211263"/>
            <a:ext cx="0" cy="4999038"/>
          </a:xfrm>
          <a:prstGeom prst="line">
            <a:avLst/>
          </a:prstGeom>
          <a:ln w="31750" cap="rnd">
            <a:solidFill>
              <a:schemeClr val="accent3">
                <a:lumMod val="75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aphicFrame>
        <p:nvGraphicFramePr>
          <p:cNvPr id="31" name="表格 30"/>
          <p:cNvGraphicFramePr/>
          <p:nvPr>
            <p:custDataLst>
              <p:tags r:id="rId2"/>
            </p:custDataLst>
          </p:nvPr>
        </p:nvGraphicFramePr>
        <p:xfrm>
          <a:off x="778510" y="666750"/>
          <a:ext cx="10991850" cy="341757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402715"/>
                <a:gridCol w="1831340"/>
                <a:gridCol w="1831975"/>
                <a:gridCol w="2118995"/>
                <a:gridCol w="1974850"/>
                <a:gridCol w="1831975"/>
              </a:tblGrid>
              <a:tr h="292735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主题名称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R w="12700">
                      <a:solidFill>
                        <a:schemeClr val="tx1"/>
                      </a:solidFill>
                      <a:prstDash val="lgDashDot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ym typeface="+mn-ea"/>
                        </a:rPr>
                        <a:t>慧眼识珠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展品名称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altLang="zh-CN" sz="1400" b="1" dirty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18-</a:t>
                      </a:r>
                      <a:r>
                        <a:rPr lang="zh-CN" altLang="en-US" sz="1400" b="1" dirty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珍珠鉴别大师</a:t>
                      </a:r>
                      <a:endParaRPr lang="en-US" altLang="zh-CN" sz="14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展示形式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模型展台</a:t>
                      </a:r>
                      <a:r>
                        <a:rPr lang="en-US" altLang="zh-CN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+</a:t>
                      </a: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图文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</a:tcPr>
                </a:tc>
              </a:tr>
            </a:tbl>
          </a:graphicData>
        </a:graphic>
      </p:graphicFrame>
      <p:sp>
        <p:nvSpPr>
          <p:cNvPr id="23" name="文本占位符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5946458" y="1553687"/>
            <a:ext cx="2420937" cy="275590"/>
          </a:xfrm>
          <a:prstGeom prst="rect">
            <a:avLst/>
          </a:prstGeom>
          <a:noFill/>
          <a:ln w="9525">
            <a:noFill/>
          </a:ln>
        </p:spPr>
        <p:txBody>
          <a:bodyPr wrap="square" lIns="216000" tIns="45720" rIns="91440" bIns="45720" anchor="ctr" anchorCtr="0">
            <a:spAutoFit/>
          </a:bodyPr>
          <a:lstStyle/>
          <a:p>
            <a:pPr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zh-CN" altLang="en-US" sz="1200" b="1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展项参考图</a:t>
            </a:r>
            <a:endParaRPr lang="zh-CN" altLang="en-US" sz="12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" name="组合 30"/>
          <p:cNvGrpSpPr/>
          <p:nvPr/>
        </p:nvGrpSpPr>
        <p:grpSpPr>
          <a:xfrm>
            <a:off x="848351" y="1743406"/>
            <a:ext cx="5013964" cy="4398341"/>
            <a:chOff x="1336" y="2746"/>
            <a:chExt cx="7897" cy="6926"/>
          </a:xfrm>
        </p:grpSpPr>
        <p:grpSp>
          <p:nvGrpSpPr>
            <p:cNvPr id="3" name="组合 18"/>
            <p:cNvGrpSpPr/>
            <p:nvPr/>
          </p:nvGrpSpPr>
          <p:grpSpPr>
            <a:xfrm>
              <a:off x="1336" y="2746"/>
              <a:ext cx="7897" cy="4902"/>
              <a:chOff x="1308" y="2476"/>
              <a:chExt cx="7897" cy="4902"/>
            </a:xfrm>
          </p:grpSpPr>
          <p:sp>
            <p:nvSpPr>
              <p:cNvPr id="5" name="文本占位符 1"/>
              <p:cNvSpPr>
                <a:spLocks noGrp="1"/>
              </p:cNvSpPr>
              <p:nvPr>
                <p:custDataLst>
                  <p:tags r:id="rId4"/>
                </p:custDataLst>
              </p:nvPr>
            </p:nvSpPr>
            <p:spPr>
              <a:xfrm>
                <a:off x="1308" y="2476"/>
                <a:ext cx="7897" cy="265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216000" tIns="45720" rIns="91440" bIns="45720" anchor="ctr" anchorCtr="0"/>
              <a:lstStyle/>
              <a:p>
                <a:pPr>
                  <a:lnSpc>
                    <a:spcPct val="15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</a:pPr>
                <a:r>
                  <a:rPr lang="zh-CN" altLang="en-US" sz="1200" b="1" dirty="0">
                    <a:latin typeface="微软雅黑" panose="020B0503020204020204" charset="-122"/>
                    <a:ea typeface="微软雅黑" panose="020B0503020204020204" charset="-122"/>
                  </a:rPr>
                  <a:t>展项描述：</a:t>
                </a:r>
                <a:endParaRPr lang="zh-CN" altLang="en-US" sz="1200" b="1" dirty="0"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 indent="304800" algn="l">
                  <a:lnSpc>
                    <a:spcPct val="150000"/>
                  </a:lnSpc>
                  <a:spcBef>
                    <a:spcPts val="0"/>
                  </a:spcBef>
                  <a:buClrTx/>
                  <a:buSzTx/>
                  <a:buFont typeface="Arial" panose="020B0604020202020204" pitchFamily="34" charset="0"/>
                  <a:buNone/>
                  <a:extLst>
                    <a:ext uri="{35155182-B16C-46BC-9424-99874614C6A1}">
                      <wpsdc:indentchars xmlns:wpsdc="http://www.wps.cn/officeDocument/2017/drawingmlCustomData" val="200" checksum="1077528236"/>
                    </a:ext>
                  </a:extLst>
                </a:pP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展项由展台、模型展柜、背景图文版组成。</a:t>
                </a:r>
                <a:endParaRPr lang="zh-CN" altLang="en-US" sz="1200" dirty="0"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 indent="304800" algn="l">
                  <a:lnSpc>
                    <a:spcPct val="150000"/>
                  </a:lnSpc>
                  <a:spcBef>
                    <a:spcPts val="0"/>
                  </a:spcBef>
                  <a:buClrTx/>
                  <a:buSzTx/>
                  <a:buFont typeface="Arial" panose="020B0604020202020204" pitchFamily="34" charset="0"/>
                  <a:buNone/>
                  <a:extLst>
                    <a:ext uri="{35155182-B16C-46BC-9424-99874614C6A1}">
                      <wpsdc:indentchars xmlns:wpsdc="http://www.wps.cn/officeDocument/2017/drawingmlCustomData" val="200" checksum="1077528236"/>
                    </a:ext>
                  </a:extLst>
                </a:pP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步入展区后，观众可通过展台上设置多组珍珠鉴别装置，学习珍珠的鉴别知识。</a:t>
                </a:r>
                <a:endParaRPr lang="zh-CN" altLang="en-US" sz="1200" dirty="0"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 indent="304800" algn="l">
                  <a:lnSpc>
                    <a:spcPct val="150000"/>
                  </a:lnSpc>
                  <a:spcBef>
                    <a:spcPts val="0"/>
                  </a:spcBef>
                  <a:buClrTx/>
                  <a:buSzTx/>
                  <a:buFont typeface="Arial" panose="020B0604020202020204" pitchFamily="34" charset="0"/>
                  <a:buNone/>
                  <a:extLst>
                    <a:ext uri="{35155182-B16C-46BC-9424-99874614C6A1}">
                      <wpsdc:indentchars xmlns:wpsdc="http://www.wps.cn/officeDocument/2017/drawingmlCustomData" val="200" checksum="1077528236"/>
                    </a:ext>
                  </a:extLst>
                </a:pP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观众可打开灯光，照射珍珠体验</a:t>
                </a:r>
                <a:r>
                  <a:rPr lang="en-US" altLang="zh-CN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“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光照透射法</a:t>
                </a:r>
                <a:r>
                  <a:rPr lang="en-US" altLang="zh-CN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”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，将珍珠放入液体中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体验</a:t>
                </a:r>
                <a:r>
                  <a:rPr lang="en-US" altLang="zh-CN" sz="1200" dirty="0">
                    <a:latin typeface="微软雅黑" panose="020B0503020204020204" charset="-122"/>
                    <a:ea typeface="微软雅黑" panose="020B0503020204020204" charset="-122"/>
                  </a:rPr>
                  <a:t>“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密度差鉴别法</a:t>
                </a:r>
                <a:r>
                  <a:rPr lang="en-US" altLang="zh-CN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”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，用小刀刮取珍珠表皮体验</a:t>
                </a:r>
                <a:r>
                  <a:rPr lang="en-US" altLang="zh-CN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“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刀刮法</a:t>
                </a:r>
                <a:r>
                  <a:rPr lang="en-US" altLang="zh-CN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”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，以及用倍镜笔观察珍珠的</a:t>
                </a:r>
                <a:r>
                  <a:rPr lang="en-US" altLang="zh-CN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“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观察法</a:t>
                </a:r>
                <a:r>
                  <a:rPr lang="en-US" altLang="zh-CN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”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。多角度学习区分真假珍珠的相关知识，后方的墙面将以图文的形式拓宽更多珍珠鉴别方式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。</a:t>
                </a:r>
                <a:endParaRPr lang="zh-CN" altLang="en-US" sz="1200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6" name="文本占位符 1"/>
              <p:cNvSpPr>
                <a:spLocks noGrp="1"/>
              </p:cNvSpPr>
              <p:nvPr>
                <p:custDataLst>
                  <p:tags r:id="rId5"/>
                </p:custDataLst>
              </p:nvPr>
            </p:nvSpPr>
            <p:spPr>
              <a:xfrm>
                <a:off x="1308" y="5926"/>
                <a:ext cx="7713" cy="145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216000" tIns="45720" rIns="91440" bIns="45720" anchor="ctr" anchorCtr="0">
                <a:spAutoFit/>
              </a:bodyPr>
              <a:lstStyle/>
              <a:p>
                <a:pPr>
                  <a:lnSpc>
                    <a:spcPct val="15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</a:pPr>
                <a:r>
                  <a:rPr lang="zh-CN" altLang="en-US" sz="1200" b="1" dirty="0">
                    <a:latin typeface="微软雅黑" panose="020B0503020204020204" charset="-122"/>
                    <a:ea typeface="微软雅黑" panose="020B0503020204020204" charset="-122"/>
                  </a:rPr>
                  <a:t>展示目的：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本展项以模型互动和图文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展示的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方式，向观众展示了多种珍珠鉴别的常见方案，如经验法、密度差鉴别法、强光源下放大观察、刀刮法等鉴别方式。</a:t>
                </a:r>
                <a:endParaRPr lang="en-US" altLang="zh-CN" sz="1200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7" name="文本框 22"/>
            <p:cNvSpPr txBox="1"/>
            <p:nvPr>
              <p:custDataLst>
                <p:tags r:id="rId6"/>
              </p:custDataLst>
            </p:nvPr>
          </p:nvSpPr>
          <p:spPr>
            <a:xfrm>
              <a:off x="1447" y="7784"/>
              <a:ext cx="7491" cy="18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b="1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操作说明：</a:t>
              </a:r>
              <a:endParaRPr lang="zh-CN" altLang="en-US" sz="1200" b="1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1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、观众步入展区；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2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、观看墙面图文，了解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天然珍珠与养殖珍珠的鉴别方法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；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3、互动体验，刀刮法、观察法、光照透射法进行珍珠的鉴别；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63945" y="1973580"/>
            <a:ext cx="3524885" cy="235775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02675" y="4712970"/>
            <a:ext cx="2822575" cy="1428750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直接连接符 24"/>
          <p:cNvCxnSpPr/>
          <p:nvPr>
            <p:custDataLst>
              <p:tags r:id="rId1"/>
            </p:custDataLst>
          </p:nvPr>
        </p:nvCxnSpPr>
        <p:spPr>
          <a:xfrm>
            <a:off x="5886450" y="1211263"/>
            <a:ext cx="0" cy="4999038"/>
          </a:xfrm>
          <a:prstGeom prst="line">
            <a:avLst/>
          </a:prstGeom>
          <a:ln w="31750" cap="rnd">
            <a:solidFill>
              <a:schemeClr val="accent3">
                <a:lumMod val="75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aphicFrame>
        <p:nvGraphicFramePr>
          <p:cNvPr id="31" name="表格 30"/>
          <p:cNvGraphicFramePr/>
          <p:nvPr>
            <p:custDataLst>
              <p:tags r:id="rId2"/>
            </p:custDataLst>
          </p:nvPr>
        </p:nvGraphicFramePr>
        <p:xfrm>
          <a:off x="778510" y="666750"/>
          <a:ext cx="10991850" cy="341757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402715"/>
                <a:gridCol w="1831340"/>
                <a:gridCol w="1831975"/>
                <a:gridCol w="2118995"/>
                <a:gridCol w="1974850"/>
                <a:gridCol w="1831975"/>
              </a:tblGrid>
              <a:tr h="292735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主题名称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R w="12700">
                      <a:solidFill>
                        <a:schemeClr val="tx1"/>
                      </a:solidFill>
                      <a:prstDash val="lgDashDot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ym typeface="+mn-ea"/>
                        </a:rPr>
                        <a:t>慧眼识珠</a:t>
                      </a:r>
                      <a:endParaRPr lang="zh-CN" altLang="en-US" sz="1400"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展品名称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19-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珍珠加工坊</a:t>
                      </a:r>
                      <a:endParaRPr lang="en-US" altLang="zh-CN" sz="14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展示形式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模型</a:t>
                      </a:r>
                      <a:r>
                        <a:rPr lang="en-US" altLang="zh-CN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+</a:t>
                      </a: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造景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</a:tcPr>
                </a:tc>
              </a:tr>
            </a:tbl>
          </a:graphicData>
        </a:graphic>
      </p:graphicFrame>
      <p:grpSp>
        <p:nvGrpSpPr>
          <p:cNvPr id="9" name="组合 30"/>
          <p:cNvGrpSpPr/>
          <p:nvPr/>
        </p:nvGrpSpPr>
        <p:grpSpPr>
          <a:xfrm>
            <a:off x="848351" y="1384605"/>
            <a:ext cx="5022218" cy="4910824"/>
            <a:chOff x="1336" y="2181"/>
            <a:chExt cx="7910" cy="7733"/>
          </a:xfrm>
        </p:grpSpPr>
        <p:grpSp>
          <p:nvGrpSpPr>
            <p:cNvPr id="10" name="组合 18"/>
            <p:cNvGrpSpPr/>
            <p:nvPr/>
          </p:nvGrpSpPr>
          <p:grpSpPr>
            <a:xfrm>
              <a:off x="1336" y="2181"/>
              <a:ext cx="7910" cy="4905"/>
              <a:chOff x="1308" y="1911"/>
              <a:chExt cx="7910" cy="4905"/>
            </a:xfrm>
          </p:grpSpPr>
          <p:sp>
            <p:nvSpPr>
              <p:cNvPr id="11" name="文本占位符 1"/>
              <p:cNvSpPr>
                <a:spLocks noGrp="1"/>
              </p:cNvSpPr>
              <p:nvPr>
                <p:custDataLst>
                  <p:tags r:id="rId3"/>
                </p:custDataLst>
              </p:nvPr>
            </p:nvSpPr>
            <p:spPr>
              <a:xfrm>
                <a:off x="1321" y="1911"/>
                <a:ext cx="7897" cy="361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216000" tIns="45720" rIns="91440" bIns="45720" anchor="ctr" anchorCtr="0"/>
              <a:lstStyle/>
              <a:p>
                <a:pPr>
                  <a:lnSpc>
                    <a:spcPct val="15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</a:pPr>
                <a:r>
                  <a:rPr lang="zh-CN" altLang="en-US" sz="1200" b="1" dirty="0">
                    <a:latin typeface="微软雅黑" panose="020B0503020204020204" charset="-122"/>
                    <a:ea typeface="微软雅黑" panose="020B0503020204020204" charset="-122"/>
                  </a:rPr>
                  <a:t>展项描述：</a:t>
                </a:r>
                <a:endParaRPr lang="zh-CN" altLang="en-US" sz="1200" b="1" dirty="0"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 indent="304800" algn="l">
                  <a:lnSpc>
                    <a:spcPct val="150000"/>
                  </a:lnSpc>
                  <a:spcBef>
                    <a:spcPts val="0"/>
                  </a:spcBef>
                  <a:buClrTx/>
                  <a:buSzTx/>
                  <a:buFont typeface="Arial" panose="020B0604020202020204" pitchFamily="34" charset="0"/>
                  <a:buNone/>
                  <a:extLst>
                    <a:ext uri="{35155182-B16C-46BC-9424-99874614C6A1}">
                      <wpsdc:indentchars xmlns:wpsdc="http://www.wps.cn/officeDocument/2017/drawingmlCustomData" val="200" checksum="1077528236"/>
                    </a:ext>
                  </a:extLst>
                </a:pP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展项由环境造景、图文版、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水族箱等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组成。</a:t>
                </a:r>
                <a:endParaRPr lang="zh-CN" altLang="en-US" sz="1200" dirty="0"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 indent="304800" algn="l">
                  <a:lnSpc>
                    <a:spcPct val="150000"/>
                  </a:lnSpc>
                  <a:spcBef>
                    <a:spcPts val="0"/>
                  </a:spcBef>
                  <a:buClrTx/>
                  <a:buSzTx/>
                  <a:buFont typeface="Arial" panose="020B0604020202020204" pitchFamily="34" charset="0"/>
                  <a:buNone/>
                  <a:extLst>
                    <a:ext uri="{35155182-B16C-46BC-9424-99874614C6A1}">
                      <wpsdc:indentchars xmlns:wpsdc="http://www.wps.cn/officeDocument/2017/drawingmlCustomData" val="200" checksum="1077528236"/>
                    </a:ext>
                  </a:extLst>
                </a:pP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该区域搭建为步入式的</a:t>
                </a:r>
                <a:r>
                  <a:rPr lang="en-US" altLang="zh-CN" sz="1200" dirty="0">
                    <a:latin typeface="微软雅黑" panose="020B0503020204020204" charset="-122"/>
                    <a:ea typeface="微软雅黑" panose="020B0503020204020204" charset="-122"/>
                  </a:rPr>
                  <a:t>“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加工坊</a:t>
                </a:r>
                <a:r>
                  <a:rPr lang="en-US" altLang="zh-CN" sz="1200" dirty="0">
                    <a:latin typeface="微软雅黑" panose="020B0503020204020204" charset="-122"/>
                    <a:ea typeface="微软雅黑" panose="020B0503020204020204" charset="-122"/>
                  </a:rPr>
                  <a:t>”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，左边桌上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摆满了加工过程中会利用到的工具，如钳子、镊子、串珠线等等，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还原了珍珠加工时的真实场景，让观众了解珍珠饰品的制造过程，背景板中悬挂有其他相关的工具、衣服等等。</a:t>
                </a:r>
                <a:endParaRPr lang="zh-CN" altLang="en-US" sz="1200" dirty="0"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 indent="304800" algn="l">
                  <a:lnSpc>
                    <a:spcPct val="150000"/>
                  </a:lnSpc>
                  <a:spcBef>
                    <a:spcPts val="0"/>
                  </a:spcBef>
                  <a:buClrTx/>
                  <a:buSzTx/>
                  <a:buFont typeface="Arial" panose="020B0604020202020204" pitchFamily="34" charset="0"/>
                  <a:buNone/>
                  <a:extLst>
                    <a:ext uri="{35155182-B16C-46BC-9424-99874614C6A1}">
                      <wpsdc:indentchars xmlns:wpsdc="http://www.wps.cn/officeDocument/2017/drawingmlCustomData" val="200" checksum="1077528236"/>
                    </a:ext>
                  </a:extLst>
                </a:pP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右侧为开蚌取珠区域，现场展示开蚌过程，让观众近距离观看珍珠的产出过程，了解更多相关知识。</a:t>
                </a:r>
                <a:endPara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</p:txBody>
          </p:sp>
          <p:sp>
            <p:nvSpPr>
              <p:cNvPr id="12" name="文本占位符 1"/>
              <p:cNvSpPr>
                <a:spLocks noGrp="1"/>
              </p:cNvSpPr>
              <p:nvPr>
                <p:custDataLst>
                  <p:tags r:id="rId4"/>
                </p:custDataLst>
              </p:nvPr>
            </p:nvSpPr>
            <p:spPr>
              <a:xfrm>
                <a:off x="1308" y="5800"/>
                <a:ext cx="7713" cy="101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216000" tIns="45720" rIns="91440" bIns="45720" anchor="ctr" anchorCtr="0">
                <a:spAutoFit/>
              </a:bodyPr>
              <a:lstStyle/>
              <a:p>
                <a:pPr indent="0" algn="l" fontAlgn="auto">
                  <a:lnSpc>
                    <a:spcPct val="150000"/>
                  </a:lnSpc>
                  <a:spcBef>
                    <a:spcPts val="0"/>
                  </a:spcBef>
                  <a:buClrTx/>
                  <a:buSzTx/>
                  <a:buFont typeface="Arial" panose="020B0604020202020204" pitchFamily="34" charset="0"/>
                  <a:buNone/>
                </a:pPr>
                <a:r>
                  <a:rPr lang="zh-CN" altLang="en-US" sz="1200" b="1" dirty="0">
                    <a:latin typeface="微软雅黑" panose="020B0503020204020204" charset="-122"/>
                    <a:ea typeface="微软雅黑" panose="020B0503020204020204" charset="-122"/>
                  </a:rPr>
                  <a:t>展示目的：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了解珍珠饰品的加工知识，观看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现场展示的开蚌取珠的全过程。</a:t>
                </a:r>
                <a:endParaRPr lang="en-US" altLang="zh-CN" sz="1200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13" name="文本框 22"/>
            <p:cNvSpPr txBox="1"/>
            <p:nvPr>
              <p:custDataLst>
                <p:tags r:id="rId5"/>
              </p:custDataLst>
            </p:nvPr>
          </p:nvSpPr>
          <p:spPr>
            <a:xfrm>
              <a:off x="1447" y="7589"/>
              <a:ext cx="7491" cy="23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b="1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操作说明：</a:t>
              </a:r>
              <a:endParaRPr lang="zh-CN" altLang="en-US" sz="1200" b="1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1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、观众进入展区；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2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、观看模型造景，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3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、了解珍珠加工相关知识；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4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、观看开蚌取珠的真实过程；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9990" y="2150745"/>
            <a:ext cx="2561590" cy="218694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80805" y="2145030"/>
            <a:ext cx="2267585" cy="228346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75705" y="4499610"/>
            <a:ext cx="2570480" cy="165290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80170" y="4634865"/>
            <a:ext cx="2352040" cy="1517650"/>
          </a:xfrm>
          <a:prstGeom prst="rect">
            <a:avLst/>
          </a:prstGeom>
        </p:spPr>
      </p:pic>
    </p:spTree>
    <p:custDataLst>
      <p:tags r:id="rId10"/>
    </p:custData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直接连接符 24"/>
          <p:cNvCxnSpPr/>
          <p:nvPr>
            <p:custDataLst>
              <p:tags r:id="rId1"/>
            </p:custDataLst>
          </p:nvPr>
        </p:nvCxnSpPr>
        <p:spPr>
          <a:xfrm>
            <a:off x="5886450" y="1211263"/>
            <a:ext cx="0" cy="4999038"/>
          </a:xfrm>
          <a:prstGeom prst="line">
            <a:avLst/>
          </a:prstGeom>
          <a:ln w="31750" cap="rnd">
            <a:solidFill>
              <a:schemeClr val="accent3">
                <a:lumMod val="75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aphicFrame>
        <p:nvGraphicFramePr>
          <p:cNvPr id="31" name="表格 30"/>
          <p:cNvGraphicFramePr/>
          <p:nvPr>
            <p:custDataLst>
              <p:tags r:id="rId2"/>
            </p:custDataLst>
          </p:nvPr>
        </p:nvGraphicFramePr>
        <p:xfrm>
          <a:off x="778510" y="666750"/>
          <a:ext cx="10991850" cy="341757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402715"/>
                <a:gridCol w="1831340"/>
                <a:gridCol w="1831975"/>
                <a:gridCol w="2118995"/>
                <a:gridCol w="1974850"/>
                <a:gridCol w="1831975"/>
              </a:tblGrid>
              <a:tr h="292735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主题名称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R w="12700">
                      <a:solidFill>
                        <a:schemeClr val="tx1"/>
                      </a:solidFill>
                      <a:prstDash val="lgDashDot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ym typeface="+mn-ea"/>
                        </a:rPr>
                        <a:t>慧眼识珠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展品名称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altLang="zh-CN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20-</a:t>
                      </a:r>
                      <a:r>
                        <a:rPr lang="zh-CN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珍珠衍生品</a:t>
                      </a:r>
                      <a:endParaRPr lang="zh-CN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展示形式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模型</a:t>
                      </a:r>
                      <a:r>
                        <a:rPr lang="en-US" altLang="zh-CN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+</a:t>
                      </a: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图文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</a:tcPr>
                </a:tc>
              </a:tr>
            </a:tbl>
          </a:graphicData>
        </a:graphic>
      </p:graphicFrame>
      <p:sp>
        <p:nvSpPr>
          <p:cNvPr id="23" name="文本占位符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5946458" y="1553687"/>
            <a:ext cx="2420937" cy="275590"/>
          </a:xfrm>
          <a:prstGeom prst="rect">
            <a:avLst/>
          </a:prstGeom>
          <a:noFill/>
          <a:ln w="9525">
            <a:noFill/>
          </a:ln>
        </p:spPr>
        <p:txBody>
          <a:bodyPr wrap="square" lIns="216000" tIns="45720" rIns="91440" bIns="45720" anchor="ctr" anchorCtr="0">
            <a:spAutoFit/>
          </a:bodyPr>
          <a:lstStyle/>
          <a:p>
            <a:pPr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zh-CN" altLang="en-US" sz="1200" b="1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展项参考图</a:t>
            </a:r>
            <a:endParaRPr lang="zh-CN" altLang="en-US" sz="12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94211" name="组合 30"/>
          <p:cNvGrpSpPr/>
          <p:nvPr/>
        </p:nvGrpSpPr>
        <p:grpSpPr>
          <a:xfrm>
            <a:off x="745485" y="1796323"/>
            <a:ext cx="5201290" cy="4256728"/>
            <a:chOff x="1286" y="2964"/>
            <a:chExt cx="8192" cy="5914"/>
          </a:xfrm>
        </p:grpSpPr>
        <p:grpSp>
          <p:nvGrpSpPr>
            <p:cNvPr id="94212" name="组合 18"/>
            <p:cNvGrpSpPr/>
            <p:nvPr/>
          </p:nvGrpSpPr>
          <p:grpSpPr>
            <a:xfrm>
              <a:off x="1286" y="2964"/>
              <a:ext cx="8192" cy="3966"/>
              <a:chOff x="1258" y="2694"/>
              <a:chExt cx="8192" cy="3966"/>
            </a:xfrm>
          </p:grpSpPr>
          <p:sp>
            <p:nvSpPr>
              <p:cNvPr id="94214" name="文本占位符 1"/>
              <p:cNvSpPr>
                <a:spLocks noGrp="1"/>
              </p:cNvSpPr>
              <p:nvPr>
                <p:custDataLst>
                  <p:tags r:id="rId4"/>
                </p:custDataLst>
              </p:nvPr>
            </p:nvSpPr>
            <p:spPr>
              <a:xfrm>
                <a:off x="1299" y="2694"/>
                <a:ext cx="8151" cy="218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216000" tIns="45720" rIns="91440" bIns="45720" anchor="ctr" anchorCtr="0"/>
              <a:lstStyle/>
              <a:p>
                <a:pPr>
                  <a:lnSpc>
                    <a:spcPct val="15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</a:pPr>
                <a:r>
                  <a:rPr lang="zh-CN" altLang="en-US" sz="1200" b="1" dirty="0">
                    <a:latin typeface="微软雅黑" panose="020B0503020204020204" charset="-122"/>
                    <a:ea typeface="微软雅黑" panose="020B0503020204020204" charset="-122"/>
                  </a:rPr>
                  <a:t>展项描述：</a:t>
                </a:r>
                <a:endParaRPr lang="zh-CN" altLang="en-US" sz="1200" b="1" dirty="0"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 indent="304800" algn="l">
                  <a:lnSpc>
                    <a:spcPct val="150000"/>
                  </a:lnSpc>
                  <a:spcBef>
                    <a:spcPts val="0"/>
                  </a:spcBef>
                  <a:buClrTx/>
                  <a:buSzTx/>
                  <a:buFont typeface="Arial" panose="020B0604020202020204" pitchFamily="34" charset="0"/>
                  <a:buNone/>
                  <a:extLst>
                    <a:ext uri="{35155182-B16C-46BC-9424-99874614C6A1}">
                      <wpsdc:indentchars xmlns:wpsdc="http://www.wps.cn/officeDocument/2017/drawingmlCustomData" val="200" checksum="1077528236"/>
                    </a:ext>
                  </a:extLst>
                </a:pP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展项由珍珠衍生品、图文展示板组成。</a:t>
                </a:r>
                <a:endPara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  <a:p>
                <a:pPr indent="304800" algn="l">
                  <a:lnSpc>
                    <a:spcPct val="150000"/>
                  </a:lnSpc>
                  <a:spcBef>
                    <a:spcPts val="0"/>
                  </a:spcBef>
                  <a:buClrTx/>
                  <a:buSzTx/>
                  <a:buFont typeface="Arial" panose="020B0604020202020204" pitchFamily="34" charset="0"/>
                  <a:buNone/>
                  <a:extLst>
                    <a:ext uri="{35155182-B16C-46BC-9424-99874614C6A1}">
                      <wpsdc:indentchars xmlns:wpsdc="http://www.wps.cn/officeDocument/2017/drawingmlCustomData" val="200" checksum="1077528236"/>
                    </a:ext>
                  </a:extLst>
                </a:pP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围绕珍珠的科学价值，展示珍珠不同衍生产品，搭建珍珠粉研磨区、纳米珍珠粉体验区、护肤品体验区等不同区域，观众可在区域内，以学习研磨珍珠粉的方式，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亲自感受珍珠衍生产品的作用，搭配图文版了解更多珍珠衍生品的知识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。</a:t>
                </a:r>
                <a:endParaRPr lang="zh-CN" altLang="en-US" sz="1200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94215" name="文本占位符 1"/>
              <p:cNvSpPr>
                <a:spLocks noGrp="1"/>
              </p:cNvSpPr>
              <p:nvPr>
                <p:custDataLst>
                  <p:tags r:id="rId5"/>
                </p:custDataLst>
              </p:nvPr>
            </p:nvSpPr>
            <p:spPr>
              <a:xfrm>
                <a:off x="1258" y="5763"/>
                <a:ext cx="7713" cy="89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216000" tIns="45720" rIns="91440" bIns="45720" anchor="ctr" anchorCtr="0">
                <a:spAutoFit/>
              </a:bodyPr>
              <a:lstStyle/>
              <a:p>
                <a:pPr>
                  <a:lnSpc>
                    <a:spcPct val="15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</a:pPr>
                <a:r>
                  <a:rPr lang="zh-CN" altLang="en-US" sz="1200" b="1" dirty="0">
                    <a:latin typeface="微软雅黑" panose="020B0503020204020204" charset="-122"/>
                    <a:ea typeface="微软雅黑" panose="020B0503020204020204" charset="-122"/>
                  </a:rPr>
                  <a:t>展示目的：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通过近距离体验衍生品的制作、使用，体会珍珠深加工产品的魅力。</a:t>
                </a:r>
                <a:endParaRPr lang="zh-CN" altLang="en-US" sz="1200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94216" name="文本框 22"/>
            <p:cNvSpPr txBox="1"/>
            <p:nvPr>
              <p:custDataLst>
                <p:tags r:id="rId6"/>
              </p:custDataLst>
            </p:nvPr>
          </p:nvSpPr>
          <p:spPr>
            <a:xfrm>
              <a:off x="1447" y="7212"/>
              <a:ext cx="7491" cy="166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b="1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操作说明：</a:t>
              </a:r>
              <a:endParaRPr lang="zh-CN" altLang="en-US" sz="1200" b="1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1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、观众进入展区；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2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、亲自体验，研磨珍珠粉；触摸纳米珍珠粉；涂抹珍珠护肤品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3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、观看图文版了解更多衍生品的知识；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07760" y="2085975"/>
            <a:ext cx="5473700" cy="3591560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直接连接符 24"/>
          <p:cNvCxnSpPr/>
          <p:nvPr>
            <p:custDataLst>
              <p:tags r:id="rId1"/>
            </p:custDataLst>
          </p:nvPr>
        </p:nvCxnSpPr>
        <p:spPr>
          <a:xfrm flipH="1">
            <a:off x="5778500" y="1211263"/>
            <a:ext cx="1905" cy="5380355"/>
          </a:xfrm>
          <a:prstGeom prst="line">
            <a:avLst/>
          </a:prstGeom>
          <a:ln w="31750" cap="rnd">
            <a:solidFill>
              <a:schemeClr val="accent3">
                <a:lumMod val="75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aphicFrame>
        <p:nvGraphicFramePr>
          <p:cNvPr id="31" name="表格 30"/>
          <p:cNvGraphicFramePr/>
          <p:nvPr>
            <p:custDataLst>
              <p:tags r:id="rId2"/>
            </p:custDataLst>
          </p:nvPr>
        </p:nvGraphicFramePr>
        <p:xfrm>
          <a:off x="778510" y="666750"/>
          <a:ext cx="10991850" cy="341757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402715"/>
                <a:gridCol w="1831340"/>
                <a:gridCol w="1831975"/>
                <a:gridCol w="2118995"/>
                <a:gridCol w="1974850"/>
                <a:gridCol w="1831975"/>
              </a:tblGrid>
              <a:tr h="292735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主题名称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R w="12700">
                      <a:solidFill>
                        <a:schemeClr val="tx1"/>
                      </a:solidFill>
                      <a:prstDash val="lgDashDot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ym typeface="+mn-ea"/>
                        </a:rPr>
                        <a:t>慧眼识珠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展品名称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altLang="zh-CN" sz="1400">
                          <a:sym typeface="+mn-ea"/>
                        </a:rPr>
                        <a:t>21-</a:t>
                      </a:r>
                      <a:r>
                        <a:rPr lang="zh-CN" altLang="en-US" sz="1400">
                          <a:sym typeface="+mn-ea"/>
                        </a:rPr>
                        <a:t>珍珠研究室</a:t>
                      </a:r>
                      <a:endParaRPr lang="zh-CN" altLang="en-US" sz="1400"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展示形式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图文</a:t>
                      </a:r>
                      <a:r>
                        <a:rPr lang="en-US" altLang="zh-CN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+</a:t>
                      </a: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模型</a:t>
                      </a:r>
                      <a:r>
                        <a:rPr lang="en-US" altLang="zh-CN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+</a:t>
                      </a: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展柜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</a:tcPr>
                </a:tc>
              </a:tr>
            </a:tbl>
          </a:graphicData>
        </a:graphic>
      </p:graphicFrame>
      <p:grpSp>
        <p:nvGrpSpPr>
          <p:cNvPr id="5" name="组合 4"/>
          <p:cNvGrpSpPr/>
          <p:nvPr/>
        </p:nvGrpSpPr>
        <p:grpSpPr>
          <a:xfrm>
            <a:off x="695325" y="1473835"/>
            <a:ext cx="5013960" cy="5133340"/>
            <a:chOff x="1095" y="2112"/>
            <a:chExt cx="7896" cy="8084"/>
          </a:xfrm>
        </p:grpSpPr>
        <p:grpSp>
          <p:nvGrpSpPr>
            <p:cNvPr id="2" name="组合 30"/>
            <p:cNvGrpSpPr/>
            <p:nvPr/>
          </p:nvGrpSpPr>
          <p:grpSpPr>
            <a:xfrm>
              <a:off x="1279" y="6976"/>
              <a:ext cx="7712" cy="3220"/>
              <a:chOff x="1279" y="7261"/>
              <a:chExt cx="7713" cy="3220"/>
            </a:xfrm>
          </p:grpSpPr>
          <p:sp>
            <p:nvSpPr>
              <p:cNvPr id="6" name="文本占位符 1"/>
              <p:cNvSpPr>
                <a:spLocks noGrp="1"/>
              </p:cNvSpPr>
              <p:nvPr>
                <p:custDataLst>
                  <p:tags r:id="rId3"/>
                </p:custDataLst>
              </p:nvPr>
            </p:nvSpPr>
            <p:spPr>
              <a:xfrm>
                <a:off x="1279" y="7261"/>
                <a:ext cx="7713" cy="101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216000" tIns="45720" rIns="91440" bIns="45720" anchor="ctr" anchorCtr="0">
                <a:spAutoFit/>
              </a:bodyPr>
              <a:lstStyle/>
              <a:p>
                <a:pPr>
                  <a:lnSpc>
                    <a:spcPct val="15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</a:pPr>
                <a:r>
                  <a:rPr lang="zh-CN" altLang="en-US" sz="1200" b="1" dirty="0">
                    <a:latin typeface="微软雅黑" panose="020B0503020204020204" charset="-122"/>
                    <a:ea typeface="微软雅黑" panose="020B0503020204020204" charset="-122"/>
                  </a:rPr>
                  <a:t>展示目的：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从多个方面，讲述了珍珠创新技术研究的成果，让观众全方位了解，科普珍珠行业的新质生产力与创新技术。</a:t>
                </a:r>
                <a:endParaRPr lang="en-US" altLang="zh-CN" sz="1200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7" name="文本框 22"/>
              <p:cNvSpPr txBox="1"/>
              <p:nvPr>
                <p:custDataLst>
                  <p:tags r:id="rId4"/>
                </p:custDataLst>
              </p:nvPr>
            </p:nvSpPr>
            <p:spPr>
              <a:xfrm>
                <a:off x="1447" y="8156"/>
                <a:ext cx="7491" cy="23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b="1" dirty="0">
                    <a:latin typeface="微软雅黑" panose="020B0503020204020204" charset="-122"/>
                    <a:ea typeface="微软雅黑" panose="020B0503020204020204" charset="-122"/>
                    <a:sym typeface="方正兰亭细黑_GBK" panose="02000000000000000000" charset="-122"/>
                  </a:rPr>
                  <a:t>操作说明：</a:t>
                </a:r>
                <a:endParaRPr lang="zh-CN" altLang="en-US" sz="1200" b="1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1200" dirty="0">
                    <a:latin typeface="微软雅黑" panose="020B0503020204020204" charset="-122"/>
                    <a:ea typeface="微软雅黑" panose="020B0503020204020204" charset="-122"/>
                    <a:sym typeface="方正兰亭细黑_GBK" panose="02000000000000000000" charset="-122"/>
                  </a:rPr>
                  <a:t>1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方正兰亭细黑_GBK" panose="02000000000000000000" charset="-122"/>
                  </a:rPr>
                  <a:t>、观众进入展区；</a:t>
                </a:r>
                <a:endPara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1200" dirty="0">
                    <a:latin typeface="微软雅黑" panose="020B0503020204020204" charset="-122"/>
                    <a:ea typeface="微软雅黑" panose="020B0503020204020204" charset="-122"/>
                    <a:sym typeface="方正兰亭细黑_GBK" panose="02000000000000000000" charset="-122"/>
                  </a:rPr>
                  <a:t>2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方正兰亭细黑_GBK" panose="02000000000000000000" charset="-122"/>
                  </a:rPr>
                  <a:t>、了解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诸暨珍珠企业，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方正兰亭细黑_GBK" panose="02000000000000000000" charset="-122"/>
                  </a:rPr>
                  <a:t>观看珍珠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衍生品模型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；</a:t>
                </a:r>
                <a:endPara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3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、了解院士工作站信息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方正兰亭细黑_GBK" panose="02000000000000000000" charset="-122"/>
                  </a:rPr>
                  <a:t>；</a:t>
                </a:r>
                <a:endPara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1200" dirty="0">
                    <a:latin typeface="微软雅黑" panose="020B0503020204020204" charset="-122"/>
                    <a:ea typeface="微软雅黑" panose="020B0503020204020204" charset="-122"/>
                    <a:sym typeface="方正兰亭细黑_GBK" panose="02000000000000000000" charset="-122"/>
                  </a:rPr>
                  <a:t>4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方正兰亭细黑_GBK" panose="02000000000000000000" charset="-122"/>
                  </a:rPr>
                  <a:t>、了解相关珍珠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专利成果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方正兰亭细黑_GBK" panose="02000000000000000000" charset="-122"/>
                  </a:rPr>
                  <a:t>；</a:t>
                </a:r>
                <a:endParaRPr lang="zh-CN" altLang="en-US" sz="1200" b="1" dirty="0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endParaRPr>
              </a:p>
            </p:txBody>
          </p:sp>
        </p:grpSp>
        <p:sp>
          <p:nvSpPr>
            <p:cNvPr id="10" name="文本占位符 1"/>
            <p:cNvSpPr>
              <a:spLocks noGrp="1"/>
            </p:cNvSpPr>
            <p:nvPr>
              <p:custDataLst>
                <p:tags r:id="rId5"/>
              </p:custDataLst>
            </p:nvPr>
          </p:nvSpPr>
          <p:spPr>
            <a:xfrm>
              <a:off x="1095" y="2112"/>
              <a:ext cx="7896" cy="486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216000" tIns="45720" rIns="91440" bIns="45720" anchor="ctr" anchorCtr="0"/>
            <a:p>
              <a:pPr>
                <a:lnSpc>
                  <a:spcPct val="150000"/>
                </a:lnSpc>
                <a:spcBef>
                  <a:spcPts val="1000"/>
                </a:spcBef>
                <a:buFont typeface="Arial" panose="020B0604020202020204" pitchFamily="34" charset="0"/>
                <a:buNone/>
              </a:pPr>
              <a:r>
                <a:rPr lang="zh-CN" altLang="en-US" sz="1200" b="1" dirty="0">
                  <a:latin typeface="微软雅黑" panose="020B0503020204020204" charset="-122"/>
                  <a:ea typeface="微软雅黑" panose="020B0503020204020204" charset="-122"/>
                </a:rPr>
                <a:t>展项描述：</a:t>
              </a:r>
              <a:endParaRPr lang="zh-CN" altLang="en-US" sz="1200" b="1" dirty="0">
                <a:latin typeface="微软雅黑" panose="020B0503020204020204" charset="-122"/>
                <a:ea typeface="微软雅黑" panose="020B0503020204020204" charset="-122"/>
              </a:endParaRPr>
            </a:p>
            <a:p>
              <a:pPr indent="304800" algn="l">
                <a:lnSpc>
                  <a:spcPct val="150000"/>
                </a:lnSpc>
                <a:spcBef>
                  <a:spcPts val="0"/>
                </a:spcBef>
                <a:buClrTx/>
                <a:buSzTx/>
                <a:buFont typeface="Arial" panose="020B0604020202020204" pitchFamily="34" charset="0"/>
                <a:buNone/>
                <a:extLst>
                  <a:ext uri="{35155182-B16C-46BC-9424-99874614C6A1}">
                    <wpsdc:indentchars xmlns:wpsdc="http://www.wps.cn/officeDocument/2017/drawingmlCustomData" val="200" checksum="1077528236"/>
                  </a:ext>
                </a:extLst>
              </a:pP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</a:rPr>
                <a:t>展项由珍珠研究专利、诸暨珍珠企业（及衍生品）、院士工作站组成。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</a:endParaRPr>
            </a:p>
            <a:p>
              <a:pPr indent="304800" algn="l">
                <a:lnSpc>
                  <a:spcPct val="150000"/>
                </a:lnSpc>
                <a:spcBef>
                  <a:spcPts val="0"/>
                </a:spcBef>
                <a:buClrTx/>
                <a:buSzTx/>
                <a:buFont typeface="Arial" panose="020B0604020202020204" pitchFamily="34" charset="0"/>
                <a:buNone/>
                <a:extLst>
                  <a:ext uri="{35155182-B16C-46BC-9424-99874614C6A1}">
                    <wpsdc:indentchars xmlns:wpsdc="http://www.wps.cn/officeDocument/2017/drawingmlCustomData" val="200" checksum="1077528236"/>
                  </a:ext>
                </a:extLst>
              </a:pP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诸暨珍珠企业区域，由图文展板结合展示的形式，柜展示浙江当地珍珠企业简介（浙江山下湖珍珠集团股份有限公司、浙江长生鸟珍珠生物科技有限公司，阮仕珍珠股份有限公司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等企业），展示柜中放置对应企业的珍珠衍生产品。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  <a:p>
              <a:pPr indent="304800" algn="l">
                <a:lnSpc>
                  <a:spcPct val="150000"/>
                </a:lnSpc>
                <a:spcBef>
                  <a:spcPts val="0"/>
                </a:spcBef>
                <a:buClrTx/>
                <a:buSzTx/>
                <a:buFont typeface="Arial" panose="020B0604020202020204" pitchFamily="34" charset="0"/>
                <a:buNone/>
                <a:extLst>
                  <a:ext uri="{35155182-B16C-46BC-9424-99874614C6A1}">
                    <wpsdc:indentchars xmlns:wpsdc="http://www.wps.cn/officeDocument/2017/drawingmlCustomData" val="200" checksum="1077528236"/>
                  </a:ext>
                </a:extLst>
              </a:pP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珍珠研究专利区域，将摆放有相关企业的研究成果，以展示柜的形式，展示相关企业的以及专利证书。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  <a:p>
              <a:pPr indent="304800" algn="l">
                <a:lnSpc>
                  <a:spcPct val="150000"/>
                </a:lnSpc>
                <a:spcBef>
                  <a:spcPts val="0"/>
                </a:spcBef>
                <a:buClrTx/>
                <a:buSzTx/>
                <a:buFont typeface="Arial" panose="020B0604020202020204" pitchFamily="34" charset="0"/>
                <a:buNone/>
                <a:extLst>
                  <a:ext uri="{35155182-B16C-46BC-9424-99874614C6A1}">
                    <wpsdc:indentchars xmlns:wpsdc="http://www.wps.cn/officeDocument/2017/drawingmlCustomData" val="200" checksum="1077528236"/>
                  </a:ext>
                </a:extLst>
              </a:pP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珍珠专家工作站区域，以图文的形式，科普浙江长生鸟健康科技股份有限公司、浙江华珍科技有限公司等公司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的相关的信息，着重展示院士工作站的研究结果，体现珍珠行业建站企业的前沿科学技术。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</a:endParaRPr>
            </a:p>
            <a:p>
              <a:pPr indent="304800" algn="l">
                <a:lnSpc>
                  <a:spcPct val="150000"/>
                </a:lnSpc>
                <a:spcBef>
                  <a:spcPts val="0"/>
                </a:spcBef>
                <a:buClrTx/>
                <a:buSzTx/>
                <a:buFont typeface="Arial" panose="020B0604020202020204" pitchFamily="34" charset="0"/>
                <a:buNone/>
                <a:extLst>
                  <a:ext uri="{35155182-B16C-46BC-9424-99874614C6A1}">
                    <wpsdc:indentchars xmlns:wpsdc="http://www.wps.cn/officeDocument/2017/drawingmlCustomData" val="200" checksum="1077528236"/>
                  </a:ext>
                </a:extLst>
              </a:pP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  <p:sp>
        <p:nvSpPr>
          <p:cNvPr id="23" name="文本占位符 1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5946458" y="1553687"/>
            <a:ext cx="2420937" cy="275590"/>
          </a:xfrm>
          <a:prstGeom prst="rect">
            <a:avLst/>
          </a:prstGeom>
          <a:noFill/>
          <a:ln w="9525">
            <a:noFill/>
          </a:ln>
        </p:spPr>
        <p:txBody>
          <a:bodyPr wrap="square" lIns="216000" tIns="45720" rIns="91440" bIns="45720" anchor="ctr" anchorCtr="0">
            <a:spAutoFit/>
          </a:bodyPr>
          <a:p>
            <a:pPr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zh-CN" altLang="en-US" sz="1200" b="1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展项参考图</a:t>
            </a:r>
            <a:endParaRPr lang="zh-CN" altLang="en-US" sz="12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1400" y="1884045"/>
            <a:ext cx="4566285" cy="324675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11615" y="4288155"/>
            <a:ext cx="2147570" cy="2449830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直接连接符 24"/>
          <p:cNvCxnSpPr/>
          <p:nvPr>
            <p:custDataLst>
              <p:tags r:id="rId1"/>
            </p:custDataLst>
          </p:nvPr>
        </p:nvCxnSpPr>
        <p:spPr>
          <a:xfrm>
            <a:off x="5886450" y="1211263"/>
            <a:ext cx="0" cy="4999038"/>
          </a:xfrm>
          <a:prstGeom prst="line">
            <a:avLst/>
          </a:prstGeom>
          <a:ln w="31750" cap="rnd">
            <a:solidFill>
              <a:schemeClr val="accent3">
                <a:lumMod val="75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aphicFrame>
        <p:nvGraphicFramePr>
          <p:cNvPr id="31" name="表格 30"/>
          <p:cNvGraphicFramePr/>
          <p:nvPr>
            <p:custDataLst>
              <p:tags r:id="rId2"/>
            </p:custDataLst>
          </p:nvPr>
        </p:nvGraphicFramePr>
        <p:xfrm>
          <a:off x="778510" y="666750"/>
          <a:ext cx="10991850" cy="36830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402715"/>
                <a:gridCol w="1831340"/>
                <a:gridCol w="1831975"/>
                <a:gridCol w="2118995"/>
                <a:gridCol w="1974850"/>
                <a:gridCol w="1831975"/>
              </a:tblGrid>
              <a:tr h="368300">
                <a:tc>
                  <a:txBody>
                    <a:bodyPr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主题名称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R w="12700">
                      <a:solidFill>
                        <a:schemeClr val="tx1"/>
                      </a:solidFill>
                      <a:prstDash val="lgDashDot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ym typeface="+mn-ea"/>
                        </a:rPr>
                        <a:t>慧眼识珠</a:t>
                      </a:r>
                      <a:endParaRPr lang="zh-CN" altLang="en-US" sz="1400"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展品名称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altLang="zh-CN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22-</a:t>
                      </a: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直播售货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展示形式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造景直播间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</a:tcPr>
                </a:tc>
              </a:tr>
            </a:tbl>
          </a:graphicData>
        </a:graphic>
      </p:graphicFrame>
      <p:sp>
        <p:nvSpPr>
          <p:cNvPr id="23" name="文本占位符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5946458" y="1553687"/>
            <a:ext cx="2420937" cy="275590"/>
          </a:xfrm>
          <a:prstGeom prst="rect">
            <a:avLst/>
          </a:prstGeom>
          <a:noFill/>
          <a:ln w="9525">
            <a:noFill/>
          </a:ln>
        </p:spPr>
        <p:txBody>
          <a:bodyPr wrap="square" lIns="216000" tIns="45720" rIns="91440" bIns="45720" anchor="ctr" anchorCtr="0">
            <a:spAutoFit/>
          </a:bodyPr>
          <a:p>
            <a:pPr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zh-CN" altLang="en-US" sz="1200" b="1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展项参考图</a:t>
            </a:r>
            <a:endParaRPr lang="zh-CN" altLang="en-US" sz="12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" name="组合 30"/>
          <p:cNvGrpSpPr/>
          <p:nvPr/>
        </p:nvGrpSpPr>
        <p:grpSpPr>
          <a:xfrm>
            <a:off x="778510" y="1496412"/>
            <a:ext cx="5047615" cy="4597572"/>
            <a:chOff x="1226" y="2649"/>
            <a:chExt cx="7950" cy="6713"/>
          </a:xfrm>
        </p:grpSpPr>
        <p:grpSp>
          <p:nvGrpSpPr>
            <p:cNvPr id="3" name="组合 18"/>
            <p:cNvGrpSpPr/>
            <p:nvPr/>
          </p:nvGrpSpPr>
          <p:grpSpPr>
            <a:xfrm>
              <a:off x="1226" y="2649"/>
              <a:ext cx="7950" cy="4352"/>
              <a:chOff x="1198" y="2379"/>
              <a:chExt cx="7950" cy="4352"/>
            </a:xfrm>
          </p:grpSpPr>
          <p:sp>
            <p:nvSpPr>
              <p:cNvPr id="5" name="文本占位符 1"/>
              <p:cNvSpPr>
                <a:spLocks noGrp="1"/>
              </p:cNvSpPr>
              <p:nvPr>
                <p:custDataLst>
                  <p:tags r:id="rId4"/>
                </p:custDataLst>
              </p:nvPr>
            </p:nvSpPr>
            <p:spPr>
              <a:xfrm>
                <a:off x="1251" y="2379"/>
                <a:ext cx="7897" cy="340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216000" tIns="45720" rIns="91440" bIns="45720" anchor="ctr" anchorCtr="0"/>
              <a:p>
                <a:pPr>
                  <a:lnSpc>
                    <a:spcPct val="15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</a:pPr>
                <a:r>
                  <a:rPr lang="zh-CN" altLang="en-US" sz="1200" b="1" dirty="0">
                    <a:latin typeface="微软雅黑" panose="020B0503020204020204" charset="-122"/>
                    <a:ea typeface="微软雅黑" panose="020B0503020204020204" charset="-122"/>
                  </a:rPr>
                  <a:t>展项描述：</a:t>
                </a:r>
                <a:endParaRPr lang="zh-CN" altLang="en-US" sz="1200" b="1" dirty="0"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 indent="304800" algn="l">
                  <a:lnSpc>
                    <a:spcPct val="150000"/>
                  </a:lnSpc>
                  <a:spcBef>
                    <a:spcPts val="0"/>
                  </a:spcBef>
                  <a:buClrTx/>
                  <a:buSzTx/>
                  <a:buFont typeface="Arial" panose="020B0604020202020204" pitchFamily="34" charset="0"/>
                  <a:buNone/>
                  <a:extLst>
                    <a:ext uri="{35155182-B16C-46BC-9424-99874614C6A1}">
                      <wpsdc:indentchars xmlns:wpsdc="http://www.wps.cn/officeDocument/2017/drawingmlCustomData" val="200" checksum="1077528236"/>
                    </a:ext>
                  </a:extLst>
                </a:pP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展项设立线上线下可同步观看的珍珠直播间，直播间搭建为古风造型，观众可通过移动端，或者线下近距离观看珍珠饰品的样貌，与主播交流了解珍珠生长、开采的相关知识，按自身需求购买珍珠，或选购制作完成的珍珠饰品。</a:t>
                </a:r>
                <a:endParaRPr lang="zh-CN" altLang="en-US" sz="1200" dirty="0"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 indent="304800" algn="l">
                  <a:lnSpc>
                    <a:spcPct val="150000"/>
                  </a:lnSpc>
                  <a:spcBef>
                    <a:spcPts val="0"/>
                  </a:spcBef>
                  <a:buClrTx/>
                  <a:buSzTx/>
                  <a:buFont typeface="Arial" panose="020B0604020202020204" pitchFamily="34" charset="0"/>
                  <a:buNone/>
                  <a:extLst>
                    <a:ext uri="{35155182-B16C-46BC-9424-99874614C6A1}">
                      <wpsdc:indentchars xmlns:wpsdc="http://www.wps.cn/officeDocument/2017/drawingmlCustomData" val="200" checksum="1077528236"/>
                    </a:ext>
                  </a:extLst>
                </a:pP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图文介绍我国和绍兴珍珠销量的突破性数据，展示珍珠行业近年来的销售额变化情况，直观展示线上销售出现后，我国珍珠行业售卖的发展情况。</a:t>
                </a:r>
                <a:endPara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</p:txBody>
          </p:sp>
          <p:sp>
            <p:nvSpPr>
              <p:cNvPr id="6" name="文本占位符 1"/>
              <p:cNvSpPr>
                <a:spLocks noGrp="1"/>
              </p:cNvSpPr>
              <p:nvPr>
                <p:custDataLst>
                  <p:tags r:id="rId5"/>
                </p:custDataLst>
              </p:nvPr>
            </p:nvSpPr>
            <p:spPr>
              <a:xfrm>
                <a:off x="1198" y="5789"/>
                <a:ext cx="7713" cy="94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216000" tIns="45720" rIns="91440" bIns="45720" anchor="ctr" anchorCtr="0">
                <a:spAutoFit/>
              </a:bodyPr>
              <a:p>
                <a:pPr>
                  <a:lnSpc>
                    <a:spcPct val="15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</a:pPr>
                <a:r>
                  <a:rPr lang="zh-CN" altLang="en-US" sz="1200" b="1" dirty="0">
                    <a:latin typeface="微软雅黑" panose="020B0503020204020204" charset="-122"/>
                    <a:ea typeface="微软雅黑" panose="020B0503020204020204" charset="-122"/>
                  </a:rPr>
                  <a:t>展示目的：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线上线下同步欣赏珍珠直播间的样貌，供观众拍照打卡；科普近年来珍珠行业的销售市场变化，感受我国珍珠行业的发展速度。</a:t>
                </a:r>
                <a:endParaRPr lang="zh-CN" altLang="en-US" sz="1200" b="1" dirty="0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7" name="文本框 22"/>
            <p:cNvSpPr txBox="1"/>
            <p:nvPr>
              <p:custDataLst>
                <p:tags r:id="rId6"/>
              </p:custDataLst>
            </p:nvPr>
          </p:nvSpPr>
          <p:spPr>
            <a:xfrm>
              <a:off x="1447" y="7611"/>
              <a:ext cx="7491" cy="17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>
                <a:lnSpc>
                  <a:spcPct val="150000"/>
                </a:lnSpc>
              </a:pPr>
              <a:r>
                <a:rPr lang="zh-CN" altLang="en-US" sz="1200" b="1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操作说明：</a:t>
              </a:r>
              <a:endParaRPr lang="zh-CN" altLang="en-US" sz="1200" b="1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1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、观众进入展区；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2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、观看取珠直播间；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3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、观看图文内容，了解我国珍珠的销售变化；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36005" y="2005965"/>
            <a:ext cx="3205480" cy="240157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63610" y="2659380"/>
            <a:ext cx="2816860" cy="3434715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直接连接符 24"/>
          <p:cNvCxnSpPr/>
          <p:nvPr>
            <p:custDataLst>
              <p:tags r:id="rId1"/>
            </p:custDataLst>
          </p:nvPr>
        </p:nvCxnSpPr>
        <p:spPr>
          <a:xfrm>
            <a:off x="5886450" y="1211263"/>
            <a:ext cx="0" cy="4999038"/>
          </a:xfrm>
          <a:prstGeom prst="line">
            <a:avLst/>
          </a:prstGeom>
          <a:ln w="31750" cap="rnd">
            <a:solidFill>
              <a:schemeClr val="accent3">
                <a:lumMod val="75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aphicFrame>
        <p:nvGraphicFramePr>
          <p:cNvPr id="31" name="表格 30"/>
          <p:cNvGraphicFramePr/>
          <p:nvPr>
            <p:custDataLst>
              <p:tags r:id="rId2"/>
            </p:custDataLst>
          </p:nvPr>
        </p:nvGraphicFramePr>
        <p:xfrm>
          <a:off x="778510" y="666750"/>
          <a:ext cx="10991850" cy="292735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402715"/>
                <a:gridCol w="1831340"/>
                <a:gridCol w="1831975"/>
                <a:gridCol w="2118995"/>
                <a:gridCol w="1974850"/>
                <a:gridCol w="1831975"/>
              </a:tblGrid>
              <a:tr h="292735">
                <a:tc>
                  <a:txBody>
                    <a:bodyPr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主题名称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R w="12700">
                      <a:solidFill>
                        <a:schemeClr val="tx1"/>
                      </a:solidFill>
                      <a:prstDash val="lgDashDot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ym typeface="+mn-ea"/>
                        </a:rPr>
                        <a:t>掌上明珠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展品名称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altLang="zh-CN" sz="1400" dirty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23-</a:t>
                      </a:r>
                      <a:r>
                        <a:rPr lang="zh-CN" altLang="en-US" sz="1400" dirty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珍珠成语故事</a:t>
                      </a:r>
                      <a:endParaRPr lang="en-US" altLang="zh-CN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展示形式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纱幕投影</a:t>
                      </a:r>
                      <a:r>
                        <a:rPr lang="en-US" altLang="zh-CN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+</a:t>
                      </a: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造景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</a:tcPr>
                </a:tc>
              </a:tr>
            </a:tbl>
          </a:graphicData>
        </a:graphic>
      </p:graphicFrame>
      <p:grpSp>
        <p:nvGrpSpPr>
          <p:cNvPr id="28" name="组合 30"/>
          <p:cNvGrpSpPr/>
          <p:nvPr/>
        </p:nvGrpSpPr>
        <p:grpSpPr>
          <a:xfrm>
            <a:off x="778510" y="1651407"/>
            <a:ext cx="5047615" cy="4423766"/>
            <a:chOff x="1226" y="2587"/>
            <a:chExt cx="7950" cy="6344"/>
          </a:xfrm>
        </p:grpSpPr>
        <p:grpSp>
          <p:nvGrpSpPr>
            <p:cNvPr id="29" name="组合 18"/>
            <p:cNvGrpSpPr/>
            <p:nvPr/>
          </p:nvGrpSpPr>
          <p:grpSpPr>
            <a:xfrm>
              <a:off x="1226" y="2587"/>
              <a:ext cx="7950" cy="4177"/>
              <a:chOff x="1198" y="2317"/>
              <a:chExt cx="7950" cy="4177"/>
            </a:xfrm>
          </p:grpSpPr>
          <p:sp>
            <p:nvSpPr>
              <p:cNvPr id="32" name="文本占位符 1"/>
              <p:cNvSpPr>
                <a:spLocks noGrp="1"/>
              </p:cNvSpPr>
              <p:nvPr>
                <p:custDataLst>
                  <p:tags r:id="rId3"/>
                </p:custDataLst>
              </p:nvPr>
            </p:nvSpPr>
            <p:spPr>
              <a:xfrm>
                <a:off x="1251" y="2317"/>
                <a:ext cx="7897" cy="258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216000" tIns="45720" rIns="91440" bIns="45720" anchor="ctr" anchorCtr="0"/>
              <a:p>
                <a:pPr>
                  <a:lnSpc>
                    <a:spcPct val="15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</a:pPr>
                <a:r>
                  <a:rPr lang="zh-CN" altLang="en-US" sz="1200" b="1" dirty="0">
                    <a:latin typeface="微软雅黑" panose="020B0503020204020204" charset="-122"/>
                    <a:ea typeface="微软雅黑" panose="020B0503020204020204" charset="-122"/>
                  </a:rPr>
                  <a:t>展项描述：</a:t>
                </a:r>
                <a:endParaRPr lang="zh-CN" altLang="en-US" sz="1200" b="1" dirty="0"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 indent="304800" algn="l">
                  <a:lnSpc>
                    <a:spcPct val="150000"/>
                  </a:lnSpc>
                  <a:spcBef>
                    <a:spcPts val="0"/>
                  </a:spcBef>
                  <a:buClrTx/>
                  <a:buSzTx/>
                  <a:buFont typeface="Arial" panose="020B0604020202020204" pitchFamily="34" charset="0"/>
                  <a:buNone/>
                  <a:extLst>
                    <a:ext uri="{35155182-B16C-46BC-9424-99874614C6A1}">
                      <wpsdc:indentchars xmlns:wpsdc="http://www.wps.cn/officeDocument/2017/drawingmlCustomData" val="200" checksum="1077528236"/>
                    </a:ext>
                  </a:extLst>
                </a:pP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展项由投影仪、纱幕造景组成。</a:t>
                </a:r>
                <a:endParaRPr lang="zh-CN" altLang="en-US" sz="1200" dirty="0"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 indent="304800" algn="l">
                  <a:lnSpc>
                    <a:spcPct val="150000"/>
                  </a:lnSpc>
                  <a:spcBef>
                    <a:spcPts val="0"/>
                  </a:spcBef>
                  <a:buClrTx/>
                  <a:buSzTx/>
                  <a:buFont typeface="Arial" panose="020B0604020202020204" pitchFamily="34" charset="0"/>
                  <a:buNone/>
                  <a:extLst>
                    <a:ext uri="{35155182-B16C-46BC-9424-99874614C6A1}">
                      <wpsdc:indentchars xmlns:wpsdc="http://www.wps.cn/officeDocument/2017/drawingmlCustomData" val="200" checksum="1077528236"/>
                    </a:ext>
                  </a:extLst>
                </a:pP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纱幕投影将随机播放四则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（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“明珠射体孕西施，白鱼潭中惊沉鱼”、“鲛人泣珠”、“维纳斯的诞生”和“隋侯之珠”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）与珍珠有关的历史典故，搭建的其他历史典故的图文板，拓展更多与珍珠相关的历史故事。</a:t>
                </a:r>
                <a:endParaRPr lang="zh-CN" altLang="en-US" sz="1200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3" name="文本占位符 1"/>
              <p:cNvSpPr>
                <a:spLocks noGrp="1"/>
              </p:cNvSpPr>
              <p:nvPr>
                <p:custDataLst>
                  <p:tags r:id="rId4"/>
                </p:custDataLst>
              </p:nvPr>
            </p:nvSpPr>
            <p:spPr>
              <a:xfrm>
                <a:off x="1198" y="5569"/>
                <a:ext cx="7713" cy="9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216000" tIns="45720" rIns="91440" bIns="45720" anchor="ctr" anchorCtr="0">
                <a:spAutoFit/>
              </a:bodyPr>
              <a:p>
                <a:pPr>
                  <a:lnSpc>
                    <a:spcPct val="15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</a:pPr>
                <a:r>
                  <a:rPr lang="zh-CN" altLang="en-US" sz="1200" b="1" dirty="0">
                    <a:latin typeface="微软雅黑" panose="020B0503020204020204" charset="-122"/>
                    <a:ea typeface="微软雅黑" panose="020B0503020204020204" charset="-122"/>
                  </a:rPr>
                  <a:t>展示目的：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本展项以多媒体互动的形式，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向观众科普与珍珠相关的中外历史典故。</a:t>
                </a:r>
                <a:endParaRPr lang="zh-CN" altLang="en-US" sz="1200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34" name="文本框 22"/>
            <p:cNvSpPr txBox="1"/>
            <p:nvPr>
              <p:custDataLst>
                <p:tags r:id="rId5"/>
              </p:custDataLst>
            </p:nvPr>
          </p:nvSpPr>
          <p:spPr>
            <a:xfrm>
              <a:off x="1447" y="7212"/>
              <a:ext cx="7491" cy="171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>
                <a:lnSpc>
                  <a:spcPct val="150000"/>
                </a:lnSpc>
              </a:pPr>
              <a:r>
                <a:rPr lang="zh-CN" altLang="en-US" sz="1200" b="1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操作说明：</a:t>
              </a:r>
              <a:endParaRPr lang="zh-CN" altLang="en-US" sz="1200" b="1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1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、观众进入展区；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2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、观看投影，了解循环播放的历史典故；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3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、观看阅读更多的相关成语故事；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</p:txBody>
        </p:sp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09005" y="2026285"/>
            <a:ext cx="2517140" cy="1179195"/>
          </a:xfrm>
          <a:prstGeom prst="rect">
            <a:avLst/>
          </a:prstGeom>
        </p:spPr>
      </p:pic>
      <p:pic>
        <p:nvPicPr>
          <p:cNvPr id="12" name="图片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9005" y="3646170"/>
            <a:ext cx="2517140" cy="145224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43950" y="2026285"/>
            <a:ext cx="3225800" cy="3137535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直接连接符 24"/>
          <p:cNvCxnSpPr/>
          <p:nvPr>
            <p:custDataLst>
              <p:tags r:id="rId1"/>
            </p:custDataLst>
          </p:nvPr>
        </p:nvCxnSpPr>
        <p:spPr>
          <a:xfrm>
            <a:off x="5886450" y="1211263"/>
            <a:ext cx="0" cy="4999038"/>
          </a:xfrm>
          <a:prstGeom prst="line">
            <a:avLst/>
          </a:prstGeom>
          <a:ln w="31750" cap="rnd">
            <a:solidFill>
              <a:schemeClr val="accent3">
                <a:lumMod val="75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aphicFrame>
        <p:nvGraphicFramePr>
          <p:cNvPr id="31" name="表格 30"/>
          <p:cNvGraphicFramePr/>
          <p:nvPr>
            <p:custDataLst>
              <p:tags r:id="rId2"/>
            </p:custDataLst>
          </p:nvPr>
        </p:nvGraphicFramePr>
        <p:xfrm>
          <a:off x="778510" y="666750"/>
          <a:ext cx="10991850" cy="36830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402715"/>
                <a:gridCol w="1831340"/>
                <a:gridCol w="1831975"/>
                <a:gridCol w="2118995"/>
                <a:gridCol w="1733550"/>
                <a:gridCol w="2073275"/>
              </a:tblGrid>
              <a:tr h="368300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主题名称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R w="12700">
                      <a:solidFill>
                        <a:schemeClr val="tx1"/>
                      </a:solidFill>
                      <a:prstDash val="lgDashDot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ym typeface="+mn-ea"/>
                        </a:rPr>
                        <a:t>掌上明珠</a:t>
                      </a:r>
                      <a:endParaRPr lang="zh-CN" altLang="en-US" sz="1400"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展品名称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altLang="zh-CN" sz="1400" dirty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24-</a:t>
                      </a:r>
                      <a:r>
                        <a:rPr lang="zh-CN" altLang="en-US" sz="1400" dirty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珍珠饰品搭配家</a:t>
                      </a:r>
                      <a:endParaRPr lang="zh-CN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展示形式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体感互动</a:t>
                      </a:r>
                      <a:r>
                        <a:rPr lang="en-US" altLang="zh-CN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+</a:t>
                      </a: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多媒体</a:t>
                      </a:r>
                      <a:r>
                        <a:rPr lang="en-US" altLang="zh-CN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+</a:t>
                      </a: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造景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</a:tcPr>
                </a:tc>
              </a:tr>
            </a:tbl>
          </a:graphicData>
        </a:graphic>
      </p:graphicFrame>
      <p:sp>
        <p:nvSpPr>
          <p:cNvPr id="23" name="文本占位符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5946458" y="1553687"/>
            <a:ext cx="2420937" cy="275590"/>
          </a:xfrm>
          <a:prstGeom prst="rect">
            <a:avLst/>
          </a:prstGeom>
          <a:noFill/>
          <a:ln w="9525">
            <a:noFill/>
          </a:ln>
        </p:spPr>
        <p:txBody>
          <a:bodyPr wrap="square" lIns="216000" tIns="45720" rIns="91440" bIns="45720" anchor="ctr" anchorCtr="0">
            <a:spAutoFit/>
          </a:bodyPr>
          <a:lstStyle/>
          <a:p>
            <a:pPr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zh-CN" altLang="en-US" sz="1200" b="1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展项参考图</a:t>
            </a:r>
            <a:endParaRPr lang="zh-CN" altLang="en-US" sz="12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" name="组合 30"/>
          <p:cNvGrpSpPr/>
          <p:nvPr/>
        </p:nvGrpSpPr>
        <p:grpSpPr>
          <a:xfrm>
            <a:off x="778510" y="935225"/>
            <a:ext cx="5047615" cy="4989320"/>
            <a:chOff x="1226" y="1659"/>
            <a:chExt cx="7950" cy="7285"/>
          </a:xfrm>
        </p:grpSpPr>
        <p:grpSp>
          <p:nvGrpSpPr>
            <p:cNvPr id="3" name="组合 18"/>
            <p:cNvGrpSpPr/>
            <p:nvPr/>
          </p:nvGrpSpPr>
          <p:grpSpPr>
            <a:xfrm>
              <a:off x="1226" y="1659"/>
              <a:ext cx="7950" cy="5283"/>
              <a:chOff x="1198" y="1389"/>
              <a:chExt cx="7950" cy="5283"/>
            </a:xfrm>
          </p:grpSpPr>
          <p:sp>
            <p:nvSpPr>
              <p:cNvPr id="5" name="文本占位符 1"/>
              <p:cNvSpPr>
                <a:spLocks noGrp="1"/>
              </p:cNvSpPr>
              <p:nvPr>
                <p:custDataLst>
                  <p:tags r:id="rId4"/>
                </p:custDataLst>
              </p:nvPr>
            </p:nvSpPr>
            <p:spPr>
              <a:xfrm>
                <a:off x="1251" y="1389"/>
                <a:ext cx="7897" cy="421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216000" tIns="45720" rIns="91440" bIns="45720" anchor="ctr" anchorCtr="0"/>
              <a:lstStyle/>
              <a:p>
                <a:pPr>
                  <a:lnSpc>
                    <a:spcPct val="15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</a:pPr>
                <a:r>
                  <a:rPr lang="zh-CN" altLang="en-US" sz="1200" b="1" dirty="0">
                    <a:latin typeface="微软雅黑" panose="020B0503020204020204" charset="-122"/>
                    <a:ea typeface="微软雅黑" panose="020B0503020204020204" charset="-122"/>
                  </a:rPr>
                  <a:t>展项描述：</a:t>
                </a:r>
                <a:endParaRPr lang="zh-CN" altLang="en-US" sz="1200" b="1" dirty="0"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 indent="304800" algn="l">
                  <a:lnSpc>
                    <a:spcPct val="150000"/>
                  </a:lnSpc>
                  <a:spcBef>
                    <a:spcPts val="0"/>
                  </a:spcBef>
                  <a:buClrTx/>
                  <a:buSzTx/>
                  <a:buFont typeface="Arial" panose="020B0604020202020204" pitchFamily="34" charset="0"/>
                  <a:buNone/>
                  <a:extLst>
                    <a:ext uri="{35155182-B16C-46BC-9424-99874614C6A1}">
                      <wpsdc:indentchars xmlns:wpsdc="http://www.wps.cn/officeDocument/2017/drawingmlCustomData" val="200" checksum="1077528236"/>
                    </a:ext>
                  </a:extLst>
                </a:pP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展项由显示器、体感摄像头、墙面喷绘组成。</a:t>
                </a:r>
                <a:endPara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  <a:p>
                <a:pPr indent="304800" algn="l">
                  <a:lnSpc>
                    <a:spcPct val="150000"/>
                  </a:lnSpc>
                  <a:spcBef>
                    <a:spcPts val="0"/>
                  </a:spcBef>
                  <a:buClrTx/>
                  <a:buSzTx/>
                  <a:buFont typeface="Arial" panose="020B0604020202020204" pitchFamily="34" charset="0"/>
                  <a:buNone/>
                  <a:extLst>
                    <a:ext uri="{35155182-B16C-46BC-9424-99874614C6A1}">
                      <wpsdc:indentchars xmlns:wpsdc="http://www.wps.cn/officeDocument/2017/drawingmlCustomData" val="200" checksum="1077528236"/>
                    </a:ext>
                  </a:extLst>
                </a:pP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观众步入感应区，显示器将自动进入互动界面。观众可在显示器中观看到自己佩戴珍珠饰品的实时画面，通过体感互动装置，跟随系统提示挥动手臂，可试戴不同造型的珍珠饰品，搭配出心仪的珍珠饰品。</a:t>
                </a:r>
                <a:endPara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</p:txBody>
          </p:sp>
          <p:sp>
            <p:nvSpPr>
              <p:cNvPr id="6" name="文本占位符 1"/>
              <p:cNvSpPr>
                <a:spLocks noGrp="1"/>
              </p:cNvSpPr>
              <p:nvPr>
                <p:custDataLst>
                  <p:tags r:id="rId5"/>
                </p:custDataLst>
              </p:nvPr>
            </p:nvSpPr>
            <p:spPr>
              <a:xfrm>
                <a:off x="1198" y="5599"/>
                <a:ext cx="7713" cy="107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216000" tIns="45720" rIns="91440" bIns="45720" anchor="ctr" anchorCtr="0">
                <a:noAutofit/>
              </a:bodyPr>
              <a:lstStyle/>
              <a:p>
                <a:pPr>
                  <a:lnSpc>
                    <a:spcPct val="15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</a:pPr>
                <a:r>
                  <a:rPr lang="zh-CN" altLang="en-US" sz="1200" b="1" dirty="0">
                    <a:latin typeface="微软雅黑" panose="020B0503020204020204" charset="-122"/>
                    <a:ea typeface="微软雅黑" panose="020B0503020204020204" charset="-122"/>
                  </a:rPr>
                  <a:t>展示目的：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本展项以体感互动的方式，为观众带来不同珍珠饰品的佩戴体验，观众可在显示器中，观看到自己佩戴珍珠饰品的模样。</a:t>
                </a:r>
                <a:endParaRPr lang="en-US" altLang="zh-CN" sz="1200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7" name="文本框 22"/>
            <p:cNvSpPr txBox="1"/>
            <p:nvPr>
              <p:custDataLst>
                <p:tags r:id="rId6"/>
              </p:custDataLst>
            </p:nvPr>
          </p:nvSpPr>
          <p:spPr>
            <a:xfrm>
              <a:off x="1447" y="7193"/>
              <a:ext cx="7491" cy="17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b="1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操作说明：</a:t>
              </a:r>
              <a:endParaRPr lang="zh-CN" altLang="en-US" sz="1200" b="1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1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、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观众进入展区；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2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、互动显示器，佩戴不同的珍珠饰品；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3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、找到适合自己的珍珠首饰；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59805" y="2195830"/>
            <a:ext cx="5464175" cy="3356610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直接连接符 24"/>
          <p:cNvCxnSpPr/>
          <p:nvPr>
            <p:custDataLst>
              <p:tags r:id="rId1"/>
            </p:custDataLst>
          </p:nvPr>
        </p:nvCxnSpPr>
        <p:spPr>
          <a:xfrm>
            <a:off x="5886450" y="1211263"/>
            <a:ext cx="0" cy="4999038"/>
          </a:xfrm>
          <a:prstGeom prst="line">
            <a:avLst/>
          </a:prstGeom>
          <a:ln w="31750" cap="rnd">
            <a:solidFill>
              <a:schemeClr val="accent3">
                <a:lumMod val="75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aphicFrame>
        <p:nvGraphicFramePr>
          <p:cNvPr id="31" name="表格 30"/>
          <p:cNvGraphicFramePr/>
          <p:nvPr>
            <p:custDataLst>
              <p:tags r:id="rId2"/>
            </p:custDataLst>
          </p:nvPr>
        </p:nvGraphicFramePr>
        <p:xfrm>
          <a:off x="778510" y="666750"/>
          <a:ext cx="10991850" cy="36830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402715"/>
                <a:gridCol w="1831340"/>
                <a:gridCol w="1831975"/>
                <a:gridCol w="2118995"/>
                <a:gridCol w="1733550"/>
                <a:gridCol w="2073275"/>
              </a:tblGrid>
              <a:tr h="368300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主题名称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R w="12700">
                      <a:solidFill>
                        <a:schemeClr val="tx1"/>
                      </a:solidFill>
                      <a:prstDash val="lgDashDot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ym typeface="+mn-ea"/>
                        </a:rPr>
                        <a:t>掌上明珠</a:t>
                      </a:r>
                      <a:endParaRPr lang="zh-CN" altLang="en-US" sz="1400"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展品名称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altLang="zh-CN" sz="1400" dirty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25-</a:t>
                      </a:r>
                      <a:r>
                        <a:rPr lang="zh-CN" altLang="en-US" sz="1400" dirty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珍珠百科</a:t>
                      </a:r>
                      <a:endParaRPr lang="zh-CN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展示形式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多媒体</a:t>
                      </a:r>
                      <a:r>
                        <a:rPr lang="en-US" altLang="zh-CN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+</a:t>
                      </a: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造景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</a:tcPr>
                </a:tc>
              </a:tr>
            </a:tbl>
          </a:graphicData>
        </a:graphic>
      </p:graphicFrame>
      <p:sp>
        <p:nvSpPr>
          <p:cNvPr id="23" name="文本占位符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5946458" y="1553687"/>
            <a:ext cx="2420937" cy="275590"/>
          </a:xfrm>
          <a:prstGeom prst="rect">
            <a:avLst/>
          </a:prstGeom>
          <a:noFill/>
          <a:ln w="9525">
            <a:noFill/>
          </a:ln>
        </p:spPr>
        <p:txBody>
          <a:bodyPr wrap="square" lIns="216000" tIns="45720" rIns="91440" bIns="45720" anchor="ctr" anchorCtr="0">
            <a:spAutoFit/>
          </a:bodyPr>
          <a:lstStyle/>
          <a:p>
            <a:pPr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zh-CN" altLang="en-US" sz="1200" b="1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展项参考图</a:t>
            </a:r>
            <a:endParaRPr lang="zh-CN" altLang="en-US" sz="12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" name="组合 30"/>
          <p:cNvGrpSpPr/>
          <p:nvPr/>
        </p:nvGrpSpPr>
        <p:grpSpPr>
          <a:xfrm>
            <a:off x="778510" y="1554353"/>
            <a:ext cx="5047615" cy="4751668"/>
            <a:chOff x="1226" y="2563"/>
            <a:chExt cx="7950" cy="6938"/>
          </a:xfrm>
        </p:grpSpPr>
        <p:grpSp>
          <p:nvGrpSpPr>
            <p:cNvPr id="3" name="组合 18"/>
            <p:cNvGrpSpPr/>
            <p:nvPr/>
          </p:nvGrpSpPr>
          <p:grpSpPr>
            <a:xfrm>
              <a:off x="1226" y="2563"/>
              <a:ext cx="7950" cy="4895"/>
              <a:chOff x="1198" y="2293"/>
              <a:chExt cx="7950" cy="4895"/>
            </a:xfrm>
          </p:grpSpPr>
          <p:sp>
            <p:nvSpPr>
              <p:cNvPr id="5" name="文本占位符 1"/>
              <p:cNvSpPr>
                <a:spLocks noGrp="1"/>
              </p:cNvSpPr>
              <p:nvPr>
                <p:custDataLst>
                  <p:tags r:id="rId4"/>
                </p:custDataLst>
              </p:nvPr>
            </p:nvSpPr>
            <p:spPr>
              <a:xfrm>
                <a:off x="1251" y="2293"/>
                <a:ext cx="7897" cy="33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216000" tIns="45720" rIns="91440" bIns="45720" anchor="ctr" anchorCtr="0"/>
              <a:lstStyle/>
              <a:p>
                <a:pPr>
                  <a:lnSpc>
                    <a:spcPct val="15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</a:pPr>
                <a:r>
                  <a:rPr lang="zh-CN" altLang="en-US" sz="1200" b="1" dirty="0">
                    <a:latin typeface="微软雅黑" panose="020B0503020204020204" charset="-122"/>
                    <a:ea typeface="微软雅黑" panose="020B0503020204020204" charset="-122"/>
                  </a:rPr>
                  <a:t>展项描述：</a:t>
                </a:r>
                <a:endParaRPr lang="zh-CN" altLang="en-US" sz="1200" b="1" dirty="0"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 indent="304800" algn="l">
                  <a:lnSpc>
                    <a:spcPct val="150000"/>
                  </a:lnSpc>
                  <a:spcBef>
                    <a:spcPts val="0"/>
                  </a:spcBef>
                  <a:buClrTx/>
                  <a:buSzTx/>
                  <a:buFont typeface="Arial" panose="020B0604020202020204" pitchFamily="34" charset="0"/>
                  <a:buNone/>
                  <a:extLst>
                    <a:ext uri="{35155182-B16C-46BC-9424-99874614C6A1}">
                      <wpsdc:indentchars xmlns:wpsdc="http://www.wps.cn/officeDocument/2017/drawingmlCustomData" val="200" checksum="1077528236"/>
                    </a:ext>
                  </a:extLst>
                </a:pP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展项由触摸一体机、环境造景组成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，造景区域内设有落地的珍珠灯，搭配水草、礁石灯元素，从上方投射出白色的海洋灯，仿佛置身于海底之中。</a:t>
                </a:r>
                <a:endParaRPr lang="zh-CN" altLang="en-US" sz="1200" dirty="0"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 indent="304800" algn="l">
                  <a:lnSpc>
                    <a:spcPct val="150000"/>
                  </a:lnSpc>
                  <a:spcBef>
                    <a:spcPts val="0"/>
                  </a:spcBef>
                  <a:buClrTx/>
                  <a:buSzTx/>
                  <a:buFont typeface="Arial" panose="020B0604020202020204" pitchFamily="34" charset="0"/>
                  <a:buNone/>
                  <a:extLst>
                    <a:ext uri="{35155182-B16C-46BC-9424-99874614C6A1}">
                      <wpsdc:indentchars xmlns:wpsdc="http://www.wps.cn/officeDocument/2017/drawingmlCustomData" val="200" checksum="1077528236"/>
                    </a:ext>
                  </a:extLst>
                </a:pP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氛围造景中包含珍珠百科展品，展品为触摸一体机，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观众可点击进行答题，了解与珍珠的相关知识。</a:t>
                </a:r>
                <a:endParaRPr lang="en-US" altLang="zh-CN" sz="1200" dirty="0"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</p:txBody>
          </p:sp>
          <p:sp>
            <p:nvSpPr>
              <p:cNvPr id="6" name="文本占位符 1"/>
              <p:cNvSpPr>
                <a:spLocks noGrp="1"/>
              </p:cNvSpPr>
              <p:nvPr>
                <p:custDataLst>
                  <p:tags r:id="rId5"/>
                </p:custDataLst>
              </p:nvPr>
            </p:nvSpPr>
            <p:spPr>
              <a:xfrm>
                <a:off x="1198" y="6115"/>
                <a:ext cx="7713" cy="107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216000" tIns="45720" rIns="91440" bIns="45720" anchor="ctr" anchorCtr="0">
                <a:noAutofit/>
              </a:bodyPr>
              <a:lstStyle/>
              <a:p>
                <a:pPr>
                  <a:lnSpc>
                    <a:spcPct val="15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</a:pPr>
                <a:r>
                  <a:rPr lang="zh-CN" altLang="en-US" sz="1200" b="1" dirty="0">
                    <a:latin typeface="微软雅黑" panose="020B0503020204020204" charset="-122"/>
                    <a:ea typeface="微软雅黑" panose="020B0503020204020204" charset="-122"/>
                  </a:rPr>
                  <a:t>展示目的：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本展项展示了常见的珍珠相关热门问题，以互动游戏的形式，解答与珍珠相关的常见问题。</a:t>
                </a:r>
                <a:endParaRPr lang="en-US" altLang="zh-CN" sz="1200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7" name="文本框 22"/>
            <p:cNvSpPr txBox="1"/>
            <p:nvPr>
              <p:custDataLst>
                <p:tags r:id="rId6"/>
              </p:custDataLst>
            </p:nvPr>
          </p:nvSpPr>
          <p:spPr>
            <a:xfrm>
              <a:off x="1447" y="7750"/>
              <a:ext cx="7491" cy="17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b="1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操作说明：</a:t>
              </a:r>
              <a:endParaRPr lang="zh-CN" altLang="en-US" sz="1200" b="1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1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、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观众进入展区；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2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、与多媒体互动了解珍珠相关的问题；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3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、在造景内进行拍照打卡；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7"/>
          <a:srcRect t="10028"/>
          <a:stretch>
            <a:fillRect/>
          </a:stretch>
        </p:blipFill>
        <p:spPr>
          <a:xfrm>
            <a:off x="6667500" y="1828800"/>
            <a:ext cx="4353560" cy="4295140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直接连接符 24"/>
          <p:cNvCxnSpPr/>
          <p:nvPr>
            <p:custDataLst>
              <p:tags r:id="rId1"/>
            </p:custDataLst>
          </p:nvPr>
        </p:nvCxnSpPr>
        <p:spPr>
          <a:xfrm>
            <a:off x="5886450" y="1211263"/>
            <a:ext cx="0" cy="4999038"/>
          </a:xfrm>
          <a:prstGeom prst="line">
            <a:avLst/>
          </a:prstGeom>
          <a:ln w="31750" cap="rnd">
            <a:solidFill>
              <a:schemeClr val="accent3">
                <a:lumMod val="75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aphicFrame>
        <p:nvGraphicFramePr>
          <p:cNvPr id="31" name="表格 30"/>
          <p:cNvGraphicFramePr/>
          <p:nvPr>
            <p:custDataLst>
              <p:tags r:id="rId2"/>
            </p:custDataLst>
          </p:nvPr>
        </p:nvGraphicFramePr>
        <p:xfrm>
          <a:off x="778510" y="666750"/>
          <a:ext cx="10991850" cy="36830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402715"/>
                <a:gridCol w="1831340"/>
                <a:gridCol w="1831975"/>
                <a:gridCol w="2118995"/>
                <a:gridCol w="1733550"/>
                <a:gridCol w="2073275"/>
              </a:tblGrid>
              <a:tr h="368300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主题名称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R w="12700">
                      <a:solidFill>
                        <a:schemeClr val="tx1"/>
                      </a:solidFill>
                      <a:prstDash val="lgDashDot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ym typeface="+mn-ea"/>
                        </a:rPr>
                        <a:t>掌上明珠</a:t>
                      </a:r>
                      <a:endParaRPr lang="zh-CN" altLang="en-US" sz="1400"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展品名称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altLang="zh-CN" sz="1400" dirty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26-</a:t>
                      </a:r>
                      <a:r>
                        <a:rPr lang="zh-CN" altLang="en-US" sz="1400" dirty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教育文创</a:t>
                      </a:r>
                      <a:endParaRPr lang="en-US" altLang="zh-CN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展示形式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造景</a:t>
                      </a:r>
                      <a:r>
                        <a:rPr lang="en-US" altLang="zh-CN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+</a:t>
                      </a: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展示柜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</a:tcPr>
                </a:tc>
              </a:tr>
            </a:tbl>
          </a:graphicData>
        </a:graphic>
      </p:graphicFrame>
      <p:sp>
        <p:nvSpPr>
          <p:cNvPr id="23" name="文本占位符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5946458" y="1553687"/>
            <a:ext cx="2420937" cy="275590"/>
          </a:xfrm>
          <a:prstGeom prst="rect">
            <a:avLst/>
          </a:prstGeom>
          <a:noFill/>
          <a:ln w="9525">
            <a:noFill/>
          </a:ln>
        </p:spPr>
        <p:txBody>
          <a:bodyPr wrap="square" lIns="216000" tIns="45720" rIns="91440" bIns="45720" anchor="ctr" anchorCtr="0">
            <a:spAutoFit/>
          </a:bodyPr>
          <a:lstStyle/>
          <a:p>
            <a:pPr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zh-CN" altLang="en-US" sz="1200" b="1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展项参考图</a:t>
            </a:r>
            <a:endParaRPr lang="zh-CN" altLang="en-US" sz="12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" name="组合 30"/>
          <p:cNvGrpSpPr/>
          <p:nvPr/>
        </p:nvGrpSpPr>
        <p:grpSpPr>
          <a:xfrm>
            <a:off x="778510" y="1430390"/>
            <a:ext cx="5047615" cy="4522235"/>
            <a:chOff x="1226" y="2382"/>
            <a:chExt cx="7950" cy="6603"/>
          </a:xfrm>
        </p:grpSpPr>
        <p:grpSp>
          <p:nvGrpSpPr>
            <p:cNvPr id="3" name="组合 18"/>
            <p:cNvGrpSpPr/>
            <p:nvPr/>
          </p:nvGrpSpPr>
          <p:grpSpPr>
            <a:xfrm>
              <a:off x="1226" y="2382"/>
              <a:ext cx="7950" cy="4986"/>
              <a:chOff x="1198" y="2112"/>
              <a:chExt cx="7950" cy="4986"/>
            </a:xfrm>
          </p:grpSpPr>
          <p:sp>
            <p:nvSpPr>
              <p:cNvPr id="5" name="文本占位符 1"/>
              <p:cNvSpPr>
                <a:spLocks noGrp="1"/>
              </p:cNvSpPr>
              <p:nvPr>
                <p:custDataLst>
                  <p:tags r:id="rId4"/>
                </p:custDataLst>
              </p:nvPr>
            </p:nvSpPr>
            <p:spPr>
              <a:xfrm>
                <a:off x="1251" y="2112"/>
                <a:ext cx="7897" cy="330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216000" tIns="45720" rIns="91440" bIns="45720" anchor="ctr" anchorCtr="0"/>
              <a:lstStyle/>
              <a:p>
                <a:pPr>
                  <a:lnSpc>
                    <a:spcPct val="15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</a:pPr>
                <a:r>
                  <a:rPr lang="zh-CN" altLang="en-US" sz="1200" b="1" dirty="0">
                    <a:latin typeface="微软雅黑" panose="020B0503020204020204" charset="-122"/>
                    <a:ea typeface="微软雅黑" panose="020B0503020204020204" charset="-122"/>
                  </a:rPr>
                  <a:t>展项描述：</a:t>
                </a:r>
                <a:endParaRPr lang="zh-CN" altLang="en-US" sz="1200" b="1" dirty="0"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 indent="304800" algn="l">
                  <a:lnSpc>
                    <a:spcPct val="150000"/>
                  </a:lnSpc>
                  <a:spcBef>
                    <a:spcPts val="0"/>
                  </a:spcBef>
                  <a:buClrTx/>
                  <a:buSzTx/>
                  <a:buFont typeface="Arial" panose="020B0604020202020204" pitchFamily="34" charset="0"/>
                  <a:buNone/>
                  <a:extLst>
                    <a:ext uri="{35155182-B16C-46BC-9424-99874614C6A1}">
                      <wpsdc:indentchars xmlns:wpsdc="http://www.wps.cn/officeDocument/2017/drawingmlCustomData" val="200" checksum="1077528236"/>
                    </a:ext>
                  </a:extLst>
                </a:pP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教育文创区域由文创产品、环境造景、心愿书签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组成。</a:t>
                </a:r>
                <a:endParaRPr lang="zh-CN" altLang="en-US" sz="1200" dirty="0"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 indent="304800" algn="l">
                  <a:lnSpc>
                    <a:spcPct val="150000"/>
                  </a:lnSpc>
                  <a:spcBef>
                    <a:spcPts val="0"/>
                  </a:spcBef>
                  <a:buClrTx/>
                  <a:buSzTx/>
                  <a:buFont typeface="Arial" panose="020B0604020202020204" pitchFamily="34" charset="0"/>
                  <a:buNone/>
                  <a:extLst>
                    <a:ext uri="{35155182-B16C-46BC-9424-99874614C6A1}">
                      <wpsdc:indentchars xmlns:wpsdc="http://www.wps.cn/officeDocument/2017/drawingmlCustomData" val="200" checksum="1077528236"/>
                    </a:ext>
                  </a:extLst>
                </a:pP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造景区设置有树、山石、屏风的立体展示板，树上挂满珍珠元素的寄语卡片，一旁配有古风的书桌，观众可在卡片中写上自己的心愿与祝福。</a:t>
                </a:r>
                <a:endPara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  <a:p>
                <a:pPr indent="304800" algn="l">
                  <a:lnSpc>
                    <a:spcPct val="150000"/>
                  </a:lnSpc>
                  <a:spcBef>
                    <a:spcPts val="0"/>
                  </a:spcBef>
                  <a:buClrTx/>
                  <a:buSzTx/>
                  <a:buFont typeface="Arial" panose="020B0604020202020204" pitchFamily="34" charset="0"/>
                  <a:buNone/>
                  <a:extLst>
                    <a:ext uri="{35155182-B16C-46BC-9424-99874614C6A1}">
                      <wpsdc:indentchars xmlns:wpsdc="http://www.wps.cn/officeDocument/2017/drawingmlCustomData" val="200" checksum="1077528236"/>
                    </a:ext>
                  </a:extLst>
                </a:pP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中间的文创产品区域，将在展示柜中展示各种珍珠文创制品，如珍珠手串、贝壳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钥匙扣、玩偶、文具等。</a:t>
                </a:r>
                <a:endPara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</p:txBody>
          </p:sp>
          <p:sp>
            <p:nvSpPr>
              <p:cNvPr id="6" name="文本占位符 1"/>
              <p:cNvSpPr>
                <a:spLocks noGrp="1"/>
              </p:cNvSpPr>
              <p:nvPr>
                <p:custDataLst>
                  <p:tags r:id="rId5"/>
                </p:custDataLst>
              </p:nvPr>
            </p:nvSpPr>
            <p:spPr>
              <a:xfrm>
                <a:off x="1198" y="6025"/>
                <a:ext cx="7713" cy="107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216000" tIns="45720" rIns="91440" bIns="45720" anchor="ctr" anchorCtr="0">
                <a:noAutofit/>
              </a:bodyPr>
              <a:lstStyle/>
              <a:p>
                <a:pPr>
                  <a:lnSpc>
                    <a:spcPct val="15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</a:pPr>
                <a:r>
                  <a:rPr lang="zh-CN" altLang="en-US" sz="1200" b="1" dirty="0">
                    <a:latin typeface="微软雅黑" panose="020B0503020204020204" charset="-122"/>
                    <a:ea typeface="微软雅黑" panose="020B0503020204020204" charset="-122"/>
                  </a:rPr>
                  <a:t>展示目的：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通过文创产品引起观众的兴趣，带动掌上明珠区域整体互动氛围，供观众欣赏、拍照。</a:t>
                </a:r>
                <a:endParaRPr lang="en-US" altLang="zh-CN" sz="1200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7" name="文本框 22"/>
            <p:cNvSpPr txBox="1"/>
            <p:nvPr>
              <p:custDataLst>
                <p:tags r:id="rId6"/>
              </p:custDataLst>
            </p:nvPr>
          </p:nvSpPr>
          <p:spPr>
            <a:xfrm>
              <a:off x="1448" y="7639"/>
              <a:ext cx="7491" cy="134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b="1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操作说明：</a:t>
              </a:r>
              <a:endParaRPr lang="zh-CN" altLang="en-US" sz="1200" b="1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1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、观众进入展区，欣赏珍珠文创展示品；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2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、取下心愿签，写下寄语；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89700" y="4550410"/>
            <a:ext cx="2413635" cy="183070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67495" y="1920240"/>
            <a:ext cx="2452370" cy="229616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44920" y="1920240"/>
            <a:ext cx="2558415" cy="243205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29395" y="4524375"/>
            <a:ext cx="2490470" cy="1882775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直接连接符 24"/>
          <p:cNvCxnSpPr/>
          <p:nvPr>
            <p:custDataLst>
              <p:tags r:id="rId1"/>
            </p:custDataLst>
          </p:nvPr>
        </p:nvCxnSpPr>
        <p:spPr>
          <a:xfrm>
            <a:off x="5886450" y="1211263"/>
            <a:ext cx="0" cy="4999038"/>
          </a:xfrm>
          <a:prstGeom prst="line">
            <a:avLst/>
          </a:prstGeom>
          <a:ln w="31750" cap="rnd">
            <a:solidFill>
              <a:schemeClr val="accent3">
                <a:lumMod val="75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aphicFrame>
        <p:nvGraphicFramePr>
          <p:cNvPr id="31" name="表格 30"/>
          <p:cNvGraphicFramePr/>
          <p:nvPr>
            <p:custDataLst>
              <p:tags r:id="rId2"/>
            </p:custDataLst>
          </p:nvPr>
        </p:nvGraphicFramePr>
        <p:xfrm>
          <a:off x="778510" y="666750"/>
          <a:ext cx="10991850" cy="36830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402715"/>
                <a:gridCol w="1831340"/>
                <a:gridCol w="1831975"/>
                <a:gridCol w="2118995"/>
                <a:gridCol w="1974850"/>
                <a:gridCol w="1831975"/>
              </a:tblGrid>
              <a:tr h="368300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主题名称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R w="12700">
                      <a:solidFill>
                        <a:schemeClr val="tx1"/>
                      </a:solidFill>
                      <a:prstDash val="lgDashDot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ym typeface="+mn-ea"/>
                        </a:rPr>
                        <a:t>掌上明珠</a:t>
                      </a:r>
                      <a:endParaRPr lang="zh-CN" altLang="en-US" sz="1400"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展品名称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altLang="zh-CN" sz="1400" dirty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27-</a:t>
                      </a:r>
                      <a:r>
                        <a:rPr lang="zh-CN" altLang="en-US" sz="1400" dirty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手工串珠</a:t>
                      </a:r>
                      <a:endParaRPr lang="en-US" altLang="zh-CN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展示形式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图文</a:t>
                      </a:r>
                      <a:r>
                        <a:rPr lang="en-US" altLang="zh-CN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+</a:t>
                      </a:r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模型展示</a:t>
                      </a:r>
                      <a:endPara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lgDashDot"/>
                    </a:lnL>
                    <a:lnR w="12700">
                      <a:solidFill>
                        <a:schemeClr val="tx1"/>
                      </a:solidFill>
                      <a:prstDash val="lgDashDot"/>
                    </a:lnR>
                  </a:tcPr>
                </a:tc>
              </a:tr>
            </a:tbl>
          </a:graphicData>
        </a:graphic>
      </p:graphicFrame>
      <p:sp>
        <p:nvSpPr>
          <p:cNvPr id="23" name="文本占位符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5946458" y="1553687"/>
            <a:ext cx="2420937" cy="275590"/>
          </a:xfrm>
          <a:prstGeom prst="rect">
            <a:avLst/>
          </a:prstGeom>
          <a:noFill/>
          <a:ln w="9525">
            <a:noFill/>
          </a:ln>
        </p:spPr>
        <p:txBody>
          <a:bodyPr wrap="square" lIns="216000" tIns="45720" rIns="91440" bIns="45720" anchor="ctr" anchorCtr="0">
            <a:spAutoFit/>
          </a:bodyPr>
          <a:lstStyle/>
          <a:p>
            <a:pPr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zh-CN" altLang="en-US" sz="1200" b="1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展项参考图</a:t>
            </a:r>
            <a:endParaRPr lang="zh-CN" altLang="en-US" sz="12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" name="组合 30"/>
          <p:cNvGrpSpPr/>
          <p:nvPr/>
        </p:nvGrpSpPr>
        <p:grpSpPr>
          <a:xfrm>
            <a:off x="777875" y="1554480"/>
            <a:ext cx="5048250" cy="4522896"/>
            <a:chOff x="1225" y="2799"/>
            <a:chExt cx="7951" cy="6038"/>
          </a:xfrm>
        </p:grpSpPr>
        <p:grpSp>
          <p:nvGrpSpPr>
            <p:cNvPr id="3" name="组合 18"/>
            <p:cNvGrpSpPr/>
            <p:nvPr/>
          </p:nvGrpSpPr>
          <p:grpSpPr>
            <a:xfrm>
              <a:off x="1225" y="2799"/>
              <a:ext cx="7951" cy="4510"/>
              <a:chOff x="1197" y="2529"/>
              <a:chExt cx="7951" cy="4510"/>
            </a:xfrm>
          </p:grpSpPr>
          <p:sp>
            <p:nvSpPr>
              <p:cNvPr id="5" name="文本占位符 1"/>
              <p:cNvSpPr>
                <a:spLocks noGrp="1"/>
              </p:cNvSpPr>
              <p:nvPr>
                <p:custDataLst>
                  <p:tags r:id="rId4"/>
                </p:custDataLst>
              </p:nvPr>
            </p:nvSpPr>
            <p:spPr>
              <a:xfrm>
                <a:off x="1251" y="2529"/>
                <a:ext cx="7897" cy="279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216000" tIns="45720" rIns="91440" bIns="45720" anchor="ctr" anchorCtr="0"/>
              <a:lstStyle/>
              <a:p>
                <a:pPr>
                  <a:lnSpc>
                    <a:spcPct val="15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</a:pPr>
                <a:r>
                  <a:rPr lang="zh-CN" altLang="en-US" sz="1200" b="1" dirty="0">
                    <a:latin typeface="微软雅黑" panose="020B0503020204020204" charset="-122"/>
                    <a:ea typeface="微软雅黑" panose="020B0503020204020204" charset="-122"/>
                  </a:rPr>
                  <a:t>展项描述：</a:t>
                </a:r>
                <a:endParaRPr lang="zh-CN" altLang="en-US" sz="1200" b="1" dirty="0"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 indent="304800" algn="l">
                  <a:lnSpc>
                    <a:spcPct val="150000"/>
                  </a:lnSpc>
                  <a:spcBef>
                    <a:spcPts val="0"/>
                  </a:spcBef>
                  <a:buClrTx/>
                  <a:buSzTx/>
                  <a:buFont typeface="Arial" panose="020B0604020202020204" pitchFamily="34" charset="0"/>
                  <a:buNone/>
                  <a:extLst>
                    <a:ext uri="{35155182-B16C-46BC-9424-99874614C6A1}">
                      <wpsdc:indentchars xmlns:wpsdc="http://www.wps.cn/officeDocument/2017/drawingmlCustomData" val="200" checksum="1077528236"/>
                    </a:ext>
                  </a:extLst>
                </a:pP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展项由场地模型、图文展板组成。</a:t>
                </a:r>
                <a:endParaRPr lang="zh-CN" altLang="en-US" sz="1200" dirty="0"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 indent="304800" algn="l">
                  <a:lnSpc>
                    <a:spcPct val="150000"/>
                  </a:lnSpc>
                  <a:spcBef>
                    <a:spcPts val="0"/>
                  </a:spcBef>
                  <a:buClrTx/>
                  <a:buSzTx/>
                  <a:buFont typeface="Arial" panose="020B0604020202020204" pitchFamily="34" charset="0"/>
                  <a:buNone/>
                  <a:extLst>
                    <a:ext uri="{35155182-B16C-46BC-9424-99874614C6A1}">
                      <wpsdc:indentchars xmlns:wpsdc="http://www.wps.cn/officeDocument/2017/drawingmlCustomData" val="200" checksum="1077528236"/>
                    </a:ext>
                  </a:extLst>
                </a:pP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手工串珠设置在船体造型的中间部位，设置3个桌子。可供12个人参与，靠近墙的位置，有挂着不同珍珠模型，背景展示淡水养殖的大型水域画面，与前景融合成一幅完美的图画。</a:t>
                </a:r>
                <a:endParaRPr lang="en-US" altLang="zh-CN" sz="1200" dirty="0"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 indent="304800" algn="l">
                  <a:lnSpc>
                    <a:spcPct val="150000"/>
                  </a:lnSpc>
                  <a:spcBef>
                    <a:spcPts val="0"/>
                  </a:spcBef>
                  <a:buClrTx/>
                  <a:buSzTx/>
                  <a:buFont typeface="Arial" panose="020B0604020202020204" pitchFamily="34" charset="0"/>
                  <a:buNone/>
                  <a:extLst>
                    <a:ext uri="{35155182-B16C-46BC-9424-99874614C6A1}">
                      <wpsdc:indentchars xmlns:wpsdc="http://www.wps.cn/officeDocument/2017/drawingmlCustomData" val="200" checksum="1077528236"/>
                    </a:ext>
                  </a:extLst>
                </a:pP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在串珠的过程中，桌面上图文介绍不同珍珠饰品的串珠方法，观众可自由发挥，串出自己喜欢的珍珠手串，也可根据桌面介绍，按照步骤完成珍珠手串。</a:t>
                </a:r>
                <a:endParaRPr lang="zh-CN" altLang="en-US" sz="1200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6" name="文本占位符 1"/>
              <p:cNvSpPr>
                <a:spLocks noGrp="1"/>
              </p:cNvSpPr>
              <p:nvPr>
                <p:custDataLst>
                  <p:tags r:id="rId5"/>
                </p:custDataLst>
              </p:nvPr>
            </p:nvSpPr>
            <p:spPr>
              <a:xfrm>
                <a:off x="1197" y="6178"/>
                <a:ext cx="7713" cy="86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216000" tIns="45720" rIns="91440" bIns="45720" anchor="ctr" anchorCtr="0">
                <a:spAutoFit/>
              </a:bodyPr>
              <a:lstStyle/>
              <a:p>
                <a:pPr>
                  <a:lnSpc>
                    <a:spcPct val="15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</a:pPr>
                <a:r>
                  <a:rPr lang="zh-CN" altLang="en-US" sz="1200" b="1" dirty="0">
                    <a:latin typeface="微软雅黑" panose="020B0503020204020204" charset="-122"/>
                    <a:ea typeface="微软雅黑" panose="020B0503020204020204" charset="-122"/>
                  </a:rPr>
                  <a:t>展示目的：</a:t>
                </a:r>
                <a:r>
                  <a:rPr lang="zh-CN" altLang="en-US" sz="1200" dirty="0">
                    <a:latin typeface="微软雅黑" panose="020B0503020204020204" charset="-122"/>
                    <a:ea typeface="微软雅黑" panose="020B0503020204020204" charset="-122"/>
                  </a:rPr>
                  <a:t>本展项在趣味学习的过程中，将与观众共同参与活动区域的装饰，带领观众体验珍珠手串的制作过程，可开展配套教学活动。</a:t>
                </a:r>
                <a:endParaRPr lang="en-US" altLang="zh-CN" sz="1200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7" name="文本框 22"/>
            <p:cNvSpPr txBox="1"/>
            <p:nvPr>
              <p:custDataLst>
                <p:tags r:id="rId6"/>
              </p:custDataLst>
            </p:nvPr>
          </p:nvSpPr>
          <p:spPr>
            <a:xfrm>
              <a:off x="1447" y="7606"/>
              <a:ext cx="7491" cy="12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b="1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操作说明：</a:t>
              </a:r>
              <a:endParaRPr lang="zh-CN" altLang="en-US" sz="1200" b="1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1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、观众进入展区；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2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、观看背景图文，制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sym typeface="方正兰亭细黑_GBK" panose="02000000000000000000" charset="-122"/>
                </a:rPr>
                <a:t>作自己心目中的首饰品；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  <a:sym typeface="方正兰亭细黑_GBK" panose="02000000000000000000" charset="-122"/>
              </a:endParaRPr>
            </a:p>
          </p:txBody>
        </p:sp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2980" y="1877695"/>
            <a:ext cx="3526155" cy="310324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20785" y="4288155"/>
            <a:ext cx="2626360" cy="2298065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  <a:alpha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dc15db9bc471b5a30f76e34c493d593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alphaModFix amt="48000"/>
          </a:blip>
          <a:srcRect l="8189" r="30347" b="4720"/>
          <a:stretch>
            <a:fillRect/>
          </a:stretch>
        </p:blipFill>
        <p:spPr>
          <a:xfrm flipH="1">
            <a:off x="-17145" y="0"/>
            <a:ext cx="6523284" cy="685546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273" h="10796">
                <a:moveTo>
                  <a:pt x="6597" y="0"/>
                </a:moveTo>
                <a:lnTo>
                  <a:pt x="10273" y="0"/>
                </a:lnTo>
                <a:lnTo>
                  <a:pt x="10273" y="10796"/>
                </a:lnTo>
                <a:lnTo>
                  <a:pt x="0" y="10796"/>
                </a:lnTo>
                <a:lnTo>
                  <a:pt x="39" y="10775"/>
                </a:lnTo>
                <a:cubicBezTo>
                  <a:pt x="359" y="10602"/>
                  <a:pt x="693" y="10411"/>
                  <a:pt x="837" y="10182"/>
                </a:cubicBezTo>
                <a:cubicBezTo>
                  <a:pt x="1286" y="9473"/>
                  <a:pt x="1413" y="8738"/>
                  <a:pt x="2326" y="8229"/>
                </a:cubicBezTo>
                <a:cubicBezTo>
                  <a:pt x="3239" y="7721"/>
                  <a:pt x="4456" y="7997"/>
                  <a:pt x="5405" y="7638"/>
                </a:cubicBezTo>
                <a:cubicBezTo>
                  <a:pt x="6354" y="7278"/>
                  <a:pt x="6965" y="7531"/>
                  <a:pt x="7072" y="6431"/>
                </a:cubicBezTo>
                <a:cubicBezTo>
                  <a:pt x="7178" y="5331"/>
                  <a:pt x="5885" y="3536"/>
                  <a:pt x="5936" y="2139"/>
                </a:cubicBezTo>
                <a:cubicBezTo>
                  <a:pt x="5971" y="1157"/>
                  <a:pt x="6131" y="515"/>
                  <a:pt x="6583" y="15"/>
                </a:cubicBezTo>
                <a:lnTo>
                  <a:pt x="6597" y="0"/>
                </a:lnTo>
                <a:close/>
              </a:path>
            </a:pathLst>
          </a:custGeom>
        </p:spPr>
      </p:pic>
      <p:sp>
        <p:nvSpPr>
          <p:cNvPr id="4" name="圆角矩形 3"/>
          <p:cNvSpPr/>
          <p:nvPr/>
        </p:nvSpPr>
        <p:spPr>
          <a:xfrm>
            <a:off x="473710" y="757555"/>
            <a:ext cx="10995025" cy="5342255"/>
          </a:xfrm>
          <a:prstGeom prst="roundRect">
            <a:avLst/>
          </a:prstGeom>
          <a:noFill/>
          <a:ln w="12700" cmpd="sng">
            <a:solidFill>
              <a:schemeClr val="bg1">
                <a:lumMod val="65000"/>
              </a:schemeClr>
            </a:solidFill>
            <a:prstDash val="solid"/>
          </a:ln>
          <a:effectLst>
            <a:outerShdw blurRad="4191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3"/>
            </p:custDataLst>
          </p:nvPr>
        </p:nvSpPr>
        <p:spPr>
          <a:xfrm>
            <a:off x="1987550" y="2175185"/>
            <a:ext cx="2356847" cy="2230121"/>
          </a:xfrm>
          <a:prstGeom prst="rect">
            <a:avLst/>
          </a:prstGeom>
          <a:noFill/>
        </p:spPr>
        <p:txBody>
          <a:bodyPr wrap="square" rtlCol="0" anchor="ctr" anchorCtr="1">
            <a:normAutofit fontScale="97500"/>
          </a:bodyPr>
          <a:lstStyle/>
          <a:p>
            <a:pPr algn="r"/>
            <a:r>
              <a:rPr lang="en-US" altLang="zh-CN" sz="14200" b="1" dirty="0">
                <a:solidFill>
                  <a:srgbClr val="916D58"/>
                </a:solidFill>
                <a:latin typeface="Arial" panose="020B0604020202020204" pitchFamily="34" charset="0"/>
                <a:ea typeface="汉仪粗简黑简" charset="0"/>
                <a:cs typeface="汉仪粗简黑简" charset="0"/>
              </a:rPr>
              <a:t>04</a:t>
            </a:r>
            <a:endParaRPr lang="en-US" altLang="zh-CN" sz="14200" b="1" dirty="0">
              <a:solidFill>
                <a:srgbClr val="916D58"/>
              </a:solidFill>
              <a:latin typeface="Arial" panose="020B0604020202020204" pitchFamily="34" charset="0"/>
              <a:ea typeface="汉仪粗简黑简" charset="0"/>
              <a:cs typeface="汉仪粗简黑简" charset="0"/>
            </a:endParaRPr>
          </a:p>
        </p:txBody>
      </p:sp>
      <p:cxnSp>
        <p:nvCxnSpPr>
          <p:cNvPr id="20" name="直接连接符 19"/>
          <p:cNvCxnSpPr/>
          <p:nvPr>
            <p:custDataLst>
              <p:tags r:id="rId4"/>
            </p:custDataLst>
          </p:nvPr>
        </p:nvCxnSpPr>
        <p:spPr>
          <a:xfrm>
            <a:off x="4511459" y="2880108"/>
            <a:ext cx="9525" cy="967740"/>
          </a:xfrm>
          <a:prstGeom prst="line">
            <a:avLst/>
          </a:prstGeom>
          <a:ln w="38100">
            <a:solidFill>
              <a:srgbClr val="916D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>
            <p:custDataLst>
              <p:tags r:id="rId5"/>
            </p:custDataLst>
          </p:nvPr>
        </p:nvSpPr>
        <p:spPr>
          <a:xfrm>
            <a:off x="6263005" y="3758565"/>
            <a:ext cx="1689100" cy="1845310"/>
          </a:xfrm>
          <a:prstGeom prst="rect">
            <a:avLst/>
          </a:prstGeom>
          <a:noFill/>
        </p:spPr>
        <p:txBody>
          <a:bodyPr wrap="square" rtlCol="0"/>
          <a:lstStyle/>
          <a:p>
            <a:pPr marL="342900" indent="-342900" algn="l">
              <a:lnSpc>
                <a:spcPct val="150000"/>
              </a:lnSpc>
              <a:buFont typeface="Wingdings" panose="05000000000000000000" charset="0"/>
              <a:buChar char="n"/>
            </a:pPr>
            <a:r>
              <a:rPr lang="zh-CN" altLang="en-US" sz="20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展品分布</a:t>
            </a:r>
            <a:endParaRPr lang="zh-CN" altLang="en-US" sz="20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342900" indent="-342900" algn="l">
              <a:lnSpc>
                <a:spcPct val="150000"/>
              </a:lnSpc>
              <a:buFont typeface="Wingdings" panose="05000000000000000000" charset="0"/>
              <a:buChar char="n"/>
            </a:pPr>
            <a:r>
              <a:rPr lang="zh-CN" altLang="en-US" sz="20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人流动线</a:t>
            </a:r>
            <a:endParaRPr lang="zh-CN" altLang="en-US" sz="20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4721224" y="2016838"/>
            <a:ext cx="3230880" cy="1014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dirty="0">
                <a:solidFill>
                  <a:srgbClr val="916D5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空间设计</a:t>
            </a:r>
            <a:endParaRPr lang="zh-CN" altLang="en-US" sz="6000" dirty="0">
              <a:solidFill>
                <a:srgbClr val="916D5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8" name="图片 17" descr="dc15db9bc471b5a30f76e34c493d593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">
            <a:alphaModFix amt="59000"/>
          </a:blip>
          <a:srcRect l="51969" r="-395"/>
          <a:stretch>
            <a:fillRect/>
          </a:stretch>
        </p:blipFill>
        <p:spPr>
          <a:xfrm>
            <a:off x="7211060" y="0"/>
            <a:ext cx="5038725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844" h="10800">
                <a:moveTo>
                  <a:pt x="0" y="0"/>
                </a:moveTo>
                <a:lnTo>
                  <a:pt x="7844" y="0"/>
                </a:lnTo>
                <a:lnTo>
                  <a:pt x="7844" y="10800"/>
                </a:lnTo>
                <a:lnTo>
                  <a:pt x="6288" y="10800"/>
                </a:lnTo>
                <a:lnTo>
                  <a:pt x="6287" y="10799"/>
                </a:lnTo>
                <a:cubicBezTo>
                  <a:pt x="6201" y="10622"/>
                  <a:pt x="6184" y="10406"/>
                  <a:pt x="6228" y="10156"/>
                </a:cubicBezTo>
                <a:cubicBezTo>
                  <a:pt x="6306" y="9711"/>
                  <a:pt x="6918" y="9383"/>
                  <a:pt x="7011" y="8909"/>
                </a:cubicBezTo>
                <a:cubicBezTo>
                  <a:pt x="7104" y="8435"/>
                  <a:pt x="6996" y="8107"/>
                  <a:pt x="6693" y="7784"/>
                </a:cubicBezTo>
                <a:cubicBezTo>
                  <a:pt x="6390" y="7461"/>
                  <a:pt x="5939" y="7481"/>
                  <a:pt x="5494" y="7295"/>
                </a:cubicBezTo>
                <a:cubicBezTo>
                  <a:pt x="5049" y="7109"/>
                  <a:pt x="4863" y="7168"/>
                  <a:pt x="4467" y="6855"/>
                </a:cubicBezTo>
                <a:cubicBezTo>
                  <a:pt x="4071" y="6542"/>
                  <a:pt x="3772" y="6160"/>
                  <a:pt x="3513" y="5729"/>
                </a:cubicBezTo>
                <a:cubicBezTo>
                  <a:pt x="3254" y="5298"/>
                  <a:pt x="3186" y="5201"/>
                  <a:pt x="3171" y="4702"/>
                </a:cubicBezTo>
                <a:cubicBezTo>
                  <a:pt x="3156" y="4203"/>
                  <a:pt x="3460" y="3832"/>
                  <a:pt x="3440" y="3235"/>
                </a:cubicBezTo>
                <a:cubicBezTo>
                  <a:pt x="3420" y="2638"/>
                  <a:pt x="3401" y="2246"/>
                  <a:pt x="3073" y="1718"/>
                </a:cubicBezTo>
                <a:cubicBezTo>
                  <a:pt x="2745" y="1190"/>
                  <a:pt x="2383" y="999"/>
                  <a:pt x="1801" y="593"/>
                </a:cubicBezTo>
                <a:cubicBezTo>
                  <a:pt x="1410" y="320"/>
                  <a:pt x="350" y="180"/>
                  <a:pt x="2" y="1"/>
                </a:cubicBezTo>
                <a:lnTo>
                  <a:pt x="0" y="0"/>
                </a:lnTo>
                <a:close/>
              </a:path>
            </a:pathLst>
          </a:cu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2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368300" y="81280"/>
            <a:ext cx="4314190" cy="788035"/>
          </a:xfrm>
          <a:prstGeom prst="rect">
            <a:avLst/>
          </a:prstGeom>
        </p:spPr>
        <p:txBody>
          <a:bodyPr vert="horz" lIns="90000" tIns="46800" rIns="90000" bIns="46800" rtlCol="0">
            <a:no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sz="18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charset="0"/>
              <a:buChar char="Ø"/>
            </a:pPr>
            <a:r>
              <a:rPr lang="zh-CN" altLang="en-US" sz="3200" dirty="0">
                <a:solidFill>
                  <a:schemeClr val="accent3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展品分布</a:t>
            </a:r>
            <a:r>
              <a:rPr lang="en-US" altLang="zh-CN" sz="3200" dirty="0">
                <a:solidFill>
                  <a:schemeClr val="accent3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-</a:t>
            </a:r>
            <a:r>
              <a:rPr lang="zh-CN" altLang="en-US" sz="2400" dirty="0">
                <a:solidFill>
                  <a:schemeClr val="accent3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平面布局</a:t>
            </a:r>
            <a:endParaRPr lang="zh-CN" altLang="en-US" sz="2400" dirty="0">
              <a:solidFill>
                <a:schemeClr val="accent3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cxnSp>
        <p:nvCxnSpPr>
          <p:cNvPr id="15" name="直接连接符 14"/>
          <p:cNvCxnSpPr/>
          <p:nvPr>
            <p:custDataLst>
              <p:tags r:id="rId3"/>
            </p:custDataLst>
          </p:nvPr>
        </p:nvCxnSpPr>
        <p:spPr>
          <a:xfrm>
            <a:off x="0" y="1007745"/>
            <a:ext cx="7448550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505" y="1146175"/>
            <a:ext cx="11222644" cy="556560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2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368300" y="81280"/>
            <a:ext cx="4314190" cy="788035"/>
          </a:xfrm>
          <a:prstGeom prst="rect">
            <a:avLst/>
          </a:prstGeom>
        </p:spPr>
        <p:txBody>
          <a:bodyPr vert="horz" lIns="90000" tIns="46800" rIns="90000" bIns="46800" rtlCol="0">
            <a:no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sz="18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charset="0"/>
              <a:buChar char="Ø"/>
            </a:pPr>
            <a:r>
              <a:rPr lang="zh-CN" altLang="en-US" sz="3200" dirty="0">
                <a:solidFill>
                  <a:schemeClr val="accent3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人流动线</a:t>
            </a:r>
            <a:endParaRPr lang="en-US" altLang="zh-CN" sz="3200" dirty="0">
              <a:solidFill>
                <a:schemeClr val="accent3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5" name="直接连接符 14"/>
          <p:cNvCxnSpPr/>
          <p:nvPr>
            <p:custDataLst>
              <p:tags r:id="rId3"/>
            </p:custDataLst>
          </p:nvPr>
        </p:nvCxnSpPr>
        <p:spPr>
          <a:xfrm>
            <a:off x="0" y="1007745"/>
            <a:ext cx="7448550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140" y="1146175"/>
            <a:ext cx="11222184" cy="5565600"/>
          </a:xfrm>
          <a:prstGeom prst="rect">
            <a:avLst/>
          </a:prstGeom>
        </p:spPr>
      </p:pic>
    </p:spTree>
    <p:custDataLst>
      <p:tags r:id="rId5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>
            <a:alphaModFix amt="78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任意多边形 18"/>
          <p:cNvSpPr/>
          <p:nvPr/>
        </p:nvSpPr>
        <p:spPr>
          <a:xfrm>
            <a:off x="1905" y="-9525"/>
            <a:ext cx="8165465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151" h="10800">
                <a:moveTo>
                  <a:pt x="0" y="0"/>
                </a:moveTo>
                <a:lnTo>
                  <a:pt x="9494" y="0"/>
                </a:lnTo>
                <a:lnTo>
                  <a:pt x="9522" y="20"/>
                </a:lnTo>
                <a:cubicBezTo>
                  <a:pt x="11718" y="1611"/>
                  <a:pt x="13151" y="4224"/>
                  <a:pt x="13151" y="7179"/>
                </a:cubicBezTo>
                <a:cubicBezTo>
                  <a:pt x="13151" y="8466"/>
                  <a:pt x="12879" y="9689"/>
                  <a:pt x="12390" y="10791"/>
                </a:cubicBezTo>
                <a:lnTo>
                  <a:pt x="12386" y="10800"/>
                </a:lnTo>
                <a:lnTo>
                  <a:pt x="0" y="108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59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2"/>
            </p:custDataLst>
          </p:nvPr>
        </p:nvSpPr>
        <p:spPr>
          <a:xfrm>
            <a:off x="1905" y="-34290"/>
            <a:ext cx="8277225" cy="688276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3481" h="10800">
                <a:moveTo>
                  <a:pt x="2199" y="0"/>
                </a:moveTo>
                <a:lnTo>
                  <a:pt x="8026" y="0"/>
                </a:lnTo>
                <a:lnTo>
                  <a:pt x="8086" y="23"/>
                </a:lnTo>
                <a:cubicBezTo>
                  <a:pt x="11240" y="1244"/>
                  <a:pt x="13481" y="4352"/>
                  <a:pt x="13481" y="7993"/>
                </a:cubicBezTo>
                <a:cubicBezTo>
                  <a:pt x="13481" y="8949"/>
                  <a:pt x="13326" y="9869"/>
                  <a:pt x="13041" y="10727"/>
                </a:cubicBezTo>
                <a:lnTo>
                  <a:pt x="13017" y="10800"/>
                </a:lnTo>
                <a:lnTo>
                  <a:pt x="0" y="10800"/>
                </a:lnTo>
                <a:lnTo>
                  <a:pt x="0" y="1244"/>
                </a:lnTo>
                <a:lnTo>
                  <a:pt x="25" y="1224"/>
                </a:lnTo>
                <a:cubicBezTo>
                  <a:pt x="664" y="726"/>
                  <a:pt x="1375" y="319"/>
                  <a:pt x="2139" y="23"/>
                </a:cubicBezTo>
                <a:lnTo>
                  <a:pt x="2199" y="0"/>
                </a:lnTo>
                <a:close/>
              </a:path>
            </a:pathLst>
          </a:cu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6000">
                <a:solidFill>
                  <a:schemeClr val="accent2">
                    <a:lumMod val="50000"/>
                  </a:schemeClr>
                </a:solidFill>
              </a:rPr>
              <a:t>谢谢您的观看</a:t>
            </a:r>
            <a:endParaRPr lang="zh-CN" altLang="en-US" sz="600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7.xml><?xml version="1.0" encoding="utf-8"?>
<p:tagLst xmlns:p="http://schemas.openxmlformats.org/presentationml/2006/main">
  <p:tag name="KSO_WM_DIAGRAM_VIRTUALLY_FRAME" val="{&quot;height&quot;:408.3,&quot;left&quot;:451.65,&quot;top&quot;:94.45,&quot;width&quot;:363.35}"/>
</p:tagLst>
</file>

<file path=ppt/tags/tag68.xml><?xml version="1.0" encoding="utf-8"?>
<p:tagLst xmlns:p="http://schemas.openxmlformats.org/presentationml/2006/main">
  <p:tag name="KSO_WM_DIAGRAM_VIRTUALLY_FRAME" val="{&quot;height&quot;:408.3,&quot;left&quot;:451.65,&quot;top&quot;:94.45,&quot;width&quot;:363.35}"/>
  <p:tag name="KSO_WM_BEAUTIFY_FLAG" val=""/>
</p:tagLst>
</file>

<file path=ppt/tags/tag69.xml><?xml version="1.0" encoding="utf-8"?>
<p:tagLst xmlns:p="http://schemas.openxmlformats.org/presentationml/2006/main">
  <p:tag name="KSO_WM_DIAGRAM_VIRTUALLY_FRAME" val="{&quot;height&quot;:408.3,&quot;left&quot;:451.65,&quot;top&quot;:94.45,&quot;width&quot;:363.35}"/>
  <p:tag name="KSO_WM_BEAUTIFY_FLAG" val=""/>
</p:tagLst>
</file>

<file path=ppt/tags/tag70.xml><?xml version="1.0" encoding="utf-8"?>
<p:tagLst xmlns:p="http://schemas.openxmlformats.org/presentationml/2006/main">
  <p:tag name="KSO_WM_DIAGRAM_VIRTUALLY_FRAME" val="{&quot;height&quot;:408.3,&quot;left&quot;:451.65,&quot;top&quot;:94.45,&quot;width&quot;:363.35}"/>
  <p:tag name="KSO_WM_BEAUTIFY_FLAG" val=""/>
</p:tagLst>
</file>

<file path=ppt/tags/tag71.xml><?xml version="1.0" encoding="utf-8"?>
<p:tagLst xmlns:p="http://schemas.openxmlformats.org/presentationml/2006/main">
  <p:tag name="KSO_WM_DIAGRAM_VIRTUALLY_FRAME" val="{&quot;height&quot;:408.3,&quot;left&quot;:451.65,&quot;top&quot;:94.45,&quot;width&quot;:363.35}"/>
  <p:tag name="KSO_WM_BEAUTIFY_FLAG" val=""/>
</p:tagLst>
</file>

<file path=ppt/tags/tag72.xml><?xml version="1.0" encoding="utf-8"?>
<p:tagLst xmlns:p="http://schemas.openxmlformats.org/presentationml/2006/main">
  <p:tag name="KSO_WM_DIAGRAM_VIRTUALLY_FRAME" val="{&quot;height&quot;:408.3,&quot;left&quot;:451.65,&quot;top&quot;:94.45,&quot;width&quot;:363.35}"/>
  <p:tag name="KSO_WM_BEAUTIFY_FLAG" val=""/>
</p:tagLst>
</file>

<file path=ppt/tags/tag73.xml><?xml version="1.0" encoding="utf-8"?>
<p:tagLst xmlns:p="http://schemas.openxmlformats.org/presentationml/2006/main">
  <p:tag name="KSO_WM_DIAGRAM_VIRTUALLY_FRAME" val="{&quot;height&quot;:408.3,&quot;left&quot;:451.65,&quot;top&quot;:94.45,&quot;width&quot;:363.35}"/>
  <p:tag name="KSO_WM_BEAUTIFY_FLAG" val=""/>
</p:tagLst>
</file>

<file path=ppt/tags/tag74.xml><?xml version="1.0" encoding="utf-8"?>
<p:tagLst xmlns:p="http://schemas.openxmlformats.org/presentationml/2006/main">
  <p:tag name="KSO_WM_BEAUTIFY_FLAG" val=""/>
  <p:tag name="KSO_WM_DIAGRAM_VIRTUALLY_FRAME" val="{&quot;height&quot;:408.3,&quot;left&quot;:451.65,&quot;top&quot;:94.45,&quot;width&quot;:363.35}"/>
</p:tagLst>
</file>

<file path=ppt/tags/tag75.xml><?xml version="1.0" encoding="utf-8"?>
<p:tagLst xmlns:p="http://schemas.openxmlformats.org/presentationml/2006/main">
  <p:tag name="KSO_WM_BEAUTIFY_FLAG" val=""/>
  <p:tag name="KSO_WM_DIAGRAM_VIRTUALLY_FRAME" val="{&quot;height&quot;:408.3,&quot;left&quot;:451.65,&quot;top&quot;:94.45,&quot;width&quot;:363.35}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20976_7*e*1"/>
  <p:tag name="KSO_WM_TEMPLATE_CATEGORY" val="custom"/>
  <p:tag name="KSO_WM_TEMPLATE_INDEX" val="20220976"/>
  <p:tag name="KSO_WM_UNIT_LAYERLEVEL" val="1"/>
  <p:tag name="KSO_WM_TAG_VERSION" val="1.0"/>
  <p:tag name="KSO_WM_BEAUTIFY_FLAG" val=""/>
  <p:tag name="KSO_WM_UNIT_BLOCK" val="0"/>
  <p:tag name="KSO_WM_UNIT_DEC_AREA_ID" val="74b9cdbc4d024d1abe191c54e1e59268"/>
  <p:tag name="KSO_WM_UNIT_DEFAULT_FONT" val="118;142;2"/>
  <p:tag name="KSO_WM_UNIT_PRESET_TEXT" val="01"/>
  <p:tag name="KSO_WM_UNIT_NOCLEAR" val="0"/>
  <p:tag name="KSO_WM_UNIT_VALUE" val="2"/>
  <p:tag name="KSO_WM_CHIP_GROUPID" val="617275e954cda7cf43af418d"/>
  <p:tag name="KSO_WM_CHIP_XID" val="617275e954cda7cf43af418b"/>
  <p:tag name="KSO_WM_CHIP_FILLAREA_FILL_RULE" val="{&quot;fill_align&quot;:&quot;cm&quot;,&quot;fill_mode&quot;:&quot;adaptive&quot;,&quot;sacle_strategy&quot;:&quot;smart&quot;}"/>
  <p:tag name="KSO_WM_ASSEMBLE_CHIP_INDEX" val="fc45748d90fe4c90af8e23d583b1e882"/>
  <p:tag name="KSO_WM_UNIT_TEXT_FILL_FORE_SCHEMECOLOR_INDEX_BRIGHTNESS" val="0"/>
  <p:tag name="KSO_WM_UNIT_TEXT_FILL_FORE_SCHEMECOLOR_INDEX" val="5"/>
  <p:tag name="KSO_WM_UNIT_TEXT_FILL_TYPE" val="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20976_7*i*1"/>
  <p:tag name="KSO_WM_TEMPLATE_CATEGORY" val="custom"/>
  <p:tag name="KSO_WM_TEMPLATE_INDEX" val="20220976"/>
  <p:tag name="KSO_WM_UNIT_LAYERLEVEL" val="1"/>
  <p:tag name="KSO_WM_TAG_VERSION" val="1.0"/>
  <p:tag name="KSO_WM_BEAUTIFY_FLAG" val=""/>
  <p:tag name="KSO_WM_UNIT_BLOCK" val="0"/>
  <p:tag name="KSO_WM_UNIT_SM_LIMIT_TYPE" val="4"/>
  <p:tag name="KSO_WM_UNIT_DEC_AREA_ID" val="35fe247a8f8b4ba9bce86f1ca7fdb11e"/>
  <p:tag name="KSO_WM_UNIT_DECORATE_INFO" val="{&quot;DecorateInfoH&quot;:{&quot;IsAbs&quot;:false},&quot;DecorateInfoW&quot;:{&quot;IsAbs&quot;:true},&quot;DecorateInfoX&quot;:{&quot;IsAbs&quot;:true,&quot;Pos&quot;:2},&quot;DecorateInfoY&quot;:{&quot;IsAbs&quot;:true,&quot;Pos&quot;:1},&quot;ReferentInfo&quot;:{&quot;Id&quot;:&quot;ad58175166bc4f63b70744db7376c287;cbebdb3316df4acebb25aebf772e514d&quot;,&quot;X&quot;:{&quot;Pos&quot;:0},&quot;Y&quot;:{&quot;Pos&quot;:1}},&quot;whChangeMode&quot;:0}"/>
  <p:tag name="KSO_WM_CHIP_GROUPID" val="617275e954cda7cf43af418d"/>
  <p:tag name="KSO_WM_CHIP_XID" val="617275e954cda7cf43af418b"/>
  <p:tag name="KSO_WM_CHIP_FILLAREA_FILL_RULE" val="{&quot;fill_align&quot;:&quot;cm&quot;,&quot;fill_mode&quot;:&quot;adaptive&quot;,&quot;sacle_strategy&quot;:&quot;smart&quot;}"/>
  <p:tag name="KSO_WM_UNIT_DEC_SUPPORTCHANGEPIC" val="0"/>
  <p:tag name="KSO_WM_UNIT_DEC_CHANGEPICRESERVED" val="0"/>
  <p:tag name="KSO_WM_ASSEMBLE_CHIP_INDEX" val="fc45748d90fe4c90af8e23d583b1e882"/>
  <p:tag name="KSO_WM_UNIT_LINE_FORE_SCHEMECOLOR_INDEX_BRIGHTNESS" val="0"/>
  <p:tag name="KSO_WM_UNIT_LINE_FORE_SCHEMECOLOR_INDEX" val="5"/>
  <p:tag name="KSO_WM_UNIT_LINE_FILL_TYPE" val="2"/>
</p:tagLst>
</file>

<file path=ppt/tags/tag83.xml><?xml version="1.0" encoding="utf-8"?>
<p:tagLst xmlns:p="http://schemas.openxmlformats.org/presentationml/2006/main">
  <p:tag name="KSO_WM_UNIT_SUBTYPE" val="a"/>
  <p:tag name="KSO_WM_UNIT_PRESET_TEXT" val="单击此处添加文本具体内容，简明扼要地阐述你的观点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20976_7*f*1"/>
  <p:tag name="KSO_WM_TEMPLATE_CATEGORY" val="custom"/>
  <p:tag name="KSO_WM_TEMPLATE_INDEX" val="20220976"/>
  <p:tag name="KSO_WM_UNIT_LAYERLEVEL" val="1"/>
  <p:tag name="KSO_WM_TAG_VERSION" val="1.0"/>
  <p:tag name="KSO_WM_BEAUTIFY_FLAG" val=""/>
  <p:tag name="KSO_WM_UNIT_DEFAULT_FONT" val="16;22;2"/>
  <p:tag name="KSO_WM_UNIT_BLOCK" val="0"/>
  <p:tag name="KSO_WM_UNIT_DEC_AREA_ID" val="cbebdb3316df4acebb25aebf772e514d"/>
  <p:tag name="KSO_WM_CHIP_GROUPID" val="617275e954cda7cf43af418d"/>
  <p:tag name="KSO_WM_CHIP_XID" val="617275e954cda7cf43af418b"/>
  <p:tag name="KSO_WM_CHIP_FILLAREA_FILL_RULE" val="{&quot;fill_align&quot;:&quot;cm&quot;,&quot;fill_mode&quot;:&quot;adaptive&quot;,&quot;sacle_strategy&quot;:&quot;smart&quot;}"/>
  <p:tag name="KSO_WM_ASSEMBLE_CHIP_INDEX" val="fc45748d90fe4c90af8e23d583b1e882"/>
  <p:tag name="KSO_WM_UNIT_TEXT_FILL_FORE_SCHEMECOLOR_INDEX_BRIGHTNESS" val="0"/>
  <p:tag name="KSO_WM_UNIT_TEXT_FILL_FORE_SCHEMECOLOR_INDEX" val="14"/>
  <p:tag name="KSO_WM_UNIT_TEXT_FILL_TYPE" val="1"/>
</p:tagLst>
</file>

<file path=ppt/tags/tag84.xml><?xml version="1.0" encoding="utf-8"?>
<p:tagLst xmlns:p="http://schemas.openxmlformats.org/presentationml/2006/main">
  <p:tag name="KSO_WM_BEAUTIFY_FLAG" val=""/>
</p:tagLst>
</file>

<file path=ppt/tags/tag85.xml><?xml version="1.0" encoding="utf-8"?>
<p:tagLst xmlns:p="http://schemas.openxmlformats.org/presentationml/2006/main">
  <p:tag name="KSO_WM_BEAUTIFY_FLAG" val="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KSO_WM_DIAGRAM_VIRTUALLY_FRAME" val="{&quot;height&quot;:414.9,&quot;left&quot;:561.6,&quot;top&quot;:98.45,&quot;width&quot;:317.05}"/>
</p:tagLst>
</file>

<file path=ppt/tags/tag90.xml><?xml version="1.0" encoding="utf-8"?>
<p:tagLst xmlns:p="http://schemas.openxmlformats.org/presentationml/2006/main">
  <p:tag name="KSO_WM_DIAGRAM_VIRTUALLY_FRAME" val="{&quot;height&quot;:414.9,&quot;left&quot;:561.6,&quot;top&quot;:98.45,&quot;width&quot;:317.05}"/>
</p:tagLst>
</file>

<file path=ppt/tags/tag91.xml><?xml version="1.0" encoding="utf-8"?>
<p:tagLst xmlns:p="http://schemas.openxmlformats.org/presentationml/2006/main">
  <p:tag name="KSO_WM_BEAUTIFY_FLAG" val=""/>
  <p:tag name="KSO_WM_DIAGRAM_VIRTUALLY_FRAME" val="{&quot;height&quot;:414.9,&quot;left&quot;:561.6,&quot;top&quot;:98.45,&quot;width&quot;:317.05}"/>
</p:tagLst>
</file>

<file path=ppt/tags/tag92.xml><?xml version="1.0" encoding="utf-8"?>
<p:tagLst xmlns:p="http://schemas.openxmlformats.org/presentationml/2006/main">
  <p:tag name="KSO_WM_BEAUTIFY_FLAG" val=""/>
  <p:tag name="KSO_WM_DIAGRAM_VIRTUALLY_FRAME" val="{&quot;height&quot;:414.9,&quot;left&quot;:561.6,&quot;top&quot;:98.45,&quot;width&quot;:317.05}"/>
</p:tagLst>
</file>

<file path=ppt/tags/tag93.xml><?xml version="1.0" encoding="utf-8"?>
<p:tagLst xmlns:p="http://schemas.openxmlformats.org/presentationml/2006/main">
  <p:tag name="KSO_WM_BEAUTIFY_FLAG" val=""/>
</p:tagLst>
</file>

<file path=ppt/tags/tag9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95.xml><?xml version="1.0" encoding="utf-8"?>
<p:tagLst xmlns:p="http://schemas.openxmlformats.org/presentationml/2006/main">
  <p:tag name="KSO_WM_BEAUTIFY_FLAG" val=""/>
</p:tagLst>
</file>

<file path=ppt/tags/tag96.xml><?xml version="1.0" encoding="utf-8"?>
<p:tagLst xmlns:p="http://schemas.openxmlformats.org/presentationml/2006/main">
  <p:tag name="KSO_WM_BEAUTIFY_FLAG" val=""/>
</p:tagLst>
</file>

<file path=ppt/tags/tag97.xml><?xml version="1.0" encoding="utf-8"?>
<p:tagLst xmlns:p="http://schemas.openxmlformats.org/presentationml/2006/main">
  <p:tag name="KSO_WM_BEAUTIFY_FLAG" val=""/>
  <p:tag name="KSO_WM_DIAGRAM_VIRTUALLY_FRAME" val="{&quot;height&quot;:307.65,&quot;left&quot;:397.07992125984254,&quot;top&quot;:176.8,&quot;width&quot;:499.92007874015746}"/>
</p:tagLst>
</file>

<file path=ppt/tags/tag98.xml><?xml version="1.0" encoding="utf-8"?>
<p:tagLst xmlns:p="http://schemas.openxmlformats.org/presentationml/2006/main">
  <p:tag name="KSO_WM_BEAUTIFY_FLAG" val=""/>
  <p:tag name="KSO_WM_DIAGRAM_VIRTUALLY_FRAME" val="{&quot;height&quot;:307.65,&quot;left&quot;:397.07992125984254,&quot;top&quot;:176.8,&quot;width&quot;:499.92007874015746}"/>
</p:tagLst>
</file>

<file path=ppt/tags/tag99.xml><?xml version="1.0" encoding="utf-8"?>
<p:tagLst xmlns:p="http://schemas.openxmlformats.org/presentationml/2006/main">
  <p:tag name="KSO_WM_BEAUTIFY_FLAG" val=""/>
  <p:tag name="KSO_WM_DIAGRAM_VIRTUALLY_FRAME" val="{&quot;height&quot;:307.65,&quot;left&quot;:397.07992125984254,&quot;top&quot;:176.8,&quot;width&quot;:499.92007874015746}"/>
</p:tagLst>
</file>

<file path=ppt/tags/tag100.xml><?xml version="1.0" encoding="utf-8"?>
<p:tagLst xmlns:p="http://schemas.openxmlformats.org/presentationml/2006/main">
  <p:tag name="KSO_WM_BEAUTIFY_FLAG" val=""/>
</p:tagLst>
</file>

<file path=ppt/tags/tag101.xml><?xml version="1.0" encoding="utf-8"?>
<p:tagLst xmlns:p="http://schemas.openxmlformats.org/presentationml/2006/main">
  <p:tag name="KSO_WM_BEAUTIFY_FLAG" val=""/>
</p:tagLst>
</file>

<file path=ppt/tags/tag102.xml><?xml version="1.0" encoding="utf-8"?>
<p:tagLst xmlns:p="http://schemas.openxmlformats.org/presentationml/2006/main">
  <p:tag name="KSO_WM_BEAUTIFY_FLAG" val=""/>
</p:tagLst>
</file>

<file path=ppt/tags/tag103.xml><?xml version="1.0" encoding="utf-8"?>
<p:tagLst xmlns:p="http://schemas.openxmlformats.org/presentationml/2006/main">
  <p:tag name="KSO_WM_BEAUTIFY_FLAG" val=""/>
</p:tagLst>
</file>

<file path=ppt/tags/tag104.xml><?xml version="1.0" encoding="utf-8"?>
<p:tagLst xmlns:p="http://schemas.openxmlformats.org/presentationml/2006/main">
  <p:tag name="KSO_WM_BEAUTIFY_FLAG" val=""/>
</p:tagLst>
</file>

<file path=ppt/tags/tag105.xml><?xml version="1.0" encoding="utf-8"?>
<p:tagLst xmlns:p="http://schemas.openxmlformats.org/presentationml/2006/main">
  <p:tag name="KSO_WM_BEAUTIFY_FLAG" val=""/>
</p:tagLst>
</file>

<file path=ppt/tags/tag10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07.xml><?xml version="1.0" encoding="utf-8"?>
<p:tagLst xmlns:p="http://schemas.openxmlformats.org/presentationml/2006/main">
  <p:tag name="KSO_WM_UNIT_TEXTBOXSTYLE_SHAPETYPE" val="1"/>
  <p:tag name="KSO_WM_UNIT_TEXTBOXSTYLE_ADJUSTLEFT" val="0_-29.09998"/>
  <p:tag name="KSO_WM_UNIT_TEXTBOXSTYLE_ADJUSTTOP" val="0_-63.95001"/>
  <p:tag name="KSO_WM_UNIT_TEXTBOXSTYLE_ADJUSTWIDTH" val="100_58.19998"/>
  <p:tag name="KSO_WM_UNIT_TEXTBOXSTYLE_ADJUSTHEIGTH" val="100_109.65"/>
  <p:tag name="KSO_WM_UNIT_BLOCK" val="0"/>
  <p:tag name="KSO_WM_UNIT_SM_LIMIT_TYPE" val="2"/>
  <p:tag name="KSO_WM_UNIT_DECORATE_INFO" val="{&quot;DecorateInfoX&quot;:{&quot;IsLeft&quot;:false,&quot;IsRight&quot;:true,&quot;IsAbs&quot;:true},&quot;DecorateInfoY&quot;:{&quot;IsTop&quot;:true,&quot;IsBottom&quot;:false,&quot;IsAbs&quot;:true}}"/>
  <p:tag name="KSO_WM_UNIT_HIGHLIGHT" val="0"/>
  <p:tag name="KSO_WM_UNIT_COMPATIBLE" val="0"/>
  <p:tag name="KSO_WM_UNIT_DIAGRAM_ISNUMVISUAL" val="0"/>
  <p:tag name="KSO_WM_UNIT_DIAGRAM_ISREFERUNIT" val="0"/>
  <p:tag name="KSO_WM_UNIT_TYPE" val="h_i"/>
  <p:tag name="KSO_WM_UNIT_INDEX" val="1_1"/>
  <p:tag name="KSO_WM_UNIT_ID" val="custom20205007_9*h_i*1_1"/>
  <p:tag name="KSO_WM_TEMPLATE_CATEGORY" val="custom"/>
  <p:tag name="KSO_WM_TEMPLATE_INDEX" val="20205007"/>
  <p:tag name="KSO_WM_UNIT_LAYERLEVEL" val="1_1"/>
  <p:tag name="KSO_WM_TAG_VERSION" val="1.0"/>
  <p:tag name="KSO_WM_BEAUTIFY_FLAG" val=""/>
</p:tagLst>
</file>

<file path=ppt/tags/tag108.xml><?xml version="1.0" encoding="utf-8"?>
<p:tagLst xmlns:p="http://schemas.openxmlformats.org/presentationml/2006/main">
  <p:tag name="KSO_WM_UNIT_DEFAULT_FONT" val="16;20;2"/>
  <p:tag name="KSO_WM_UNIT_BLOCK" val="0"/>
  <p:tag name="KSO_WM_UNIT_PRESET_TEXT" val="单击此处输入你的正文，文字是您思想的提炼;&#10;为了最终演示发布的良好效果，请尽量言简意赅的阐述观点；根据需要可酌情增减文字……"/>
  <p:tag name="KSO_WM_UNIT_NOCLEAR" val="0"/>
  <p:tag name="KSO_WM_UNIT_VALUE" val="85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custom20205007_9*h_f*1_1"/>
  <p:tag name="KSO_WM_TEMPLATE_CATEGORY" val="custom"/>
  <p:tag name="KSO_WM_TEMPLATE_INDEX" val="20205007"/>
  <p:tag name="KSO_WM_UNIT_LAYERLEVEL" val="1_1"/>
  <p:tag name="KSO_WM_TAG_VERSION" val="1.0"/>
  <p:tag name="KSO_WM_BEAUTIFY_FLAG" val=""/>
</p:tagLst>
</file>

<file path=ppt/tags/tag109.xml><?xml version="1.0" encoding="utf-8"?>
<p:tagLst xmlns:p="http://schemas.openxmlformats.org/presentationml/2006/main">
  <p:tag name="KSO_WM_BEAUTIFY_FLAG" val=""/>
</p:tagLst>
</file>

<file path=ppt/tags/tag110.xml><?xml version="1.0" encoding="utf-8"?>
<p:tagLst xmlns:p="http://schemas.openxmlformats.org/presentationml/2006/main">
  <p:tag name="KSO_WM_BEAUTIFY_FLAG" val=""/>
</p:tagLst>
</file>

<file path=ppt/tags/tag111.xml><?xml version="1.0" encoding="utf-8"?>
<p:tagLst xmlns:p="http://schemas.openxmlformats.org/presentationml/2006/main">
  <p:tag name="KSO_WM_BEAUTIFY_FLAG" val=""/>
</p:tagLst>
</file>

<file path=ppt/tags/tag112.xml><?xml version="1.0" encoding="utf-8"?>
<p:tagLst xmlns:p="http://schemas.openxmlformats.org/presentationml/2006/main">
  <p:tag name="KSO_WM_UNIT_TEXTBOXSTYLE_SHAPETYPE" val="1"/>
  <p:tag name="KSO_WM_UNIT_TEXTBOXSTYLE_ADJUSTLEFT" val="0_-29.09998"/>
  <p:tag name="KSO_WM_UNIT_TEXTBOXSTYLE_ADJUSTTOP" val="0_-63.95001"/>
  <p:tag name="KSO_WM_UNIT_TEXTBOXSTYLE_ADJUSTWIDTH" val="100_58.19998"/>
  <p:tag name="KSO_WM_UNIT_TEXTBOXSTYLE_ADJUSTHEIGTH" val="100_109.65"/>
  <p:tag name="KSO_WM_UNIT_BLOCK" val="0"/>
  <p:tag name="KSO_WM_UNIT_SM_LIMIT_TYPE" val="2"/>
  <p:tag name="KSO_WM_UNIT_DECORATE_INFO" val="{&quot;DecorateInfoX&quot;:{&quot;IsLeft&quot;:false,&quot;IsRight&quot;:true,&quot;IsAbs&quot;:true},&quot;DecorateInfoY&quot;:{&quot;IsTop&quot;:true,&quot;IsBottom&quot;:false,&quot;IsAbs&quot;:true}}"/>
  <p:tag name="KSO_WM_UNIT_HIGHLIGHT" val="0"/>
  <p:tag name="KSO_WM_UNIT_COMPATIBLE" val="0"/>
  <p:tag name="KSO_WM_UNIT_DIAGRAM_ISNUMVISUAL" val="0"/>
  <p:tag name="KSO_WM_UNIT_DIAGRAM_ISREFERUNIT" val="0"/>
  <p:tag name="KSO_WM_UNIT_TYPE" val="h_i"/>
  <p:tag name="KSO_WM_UNIT_INDEX" val="1_1"/>
  <p:tag name="KSO_WM_UNIT_ID" val="custom20205007_9*h_i*1_1"/>
  <p:tag name="KSO_WM_TEMPLATE_CATEGORY" val="custom"/>
  <p:tag name="KSO_WM_TEMPLATE_INDEX" val="20205007"/>
  <p:tag name="KSO_WM_UNIT_LAYERLEVEL" val="1_1"/>
  <p:tag name="KSO_WM_TAG_VERSION" val="1.0"/>
  <p:tag name="KSO_WM_BEAUTIFY_FLAG" val=""/>
</p:tagLst>
</file>

<file path=ppt/tags/tag113.xml><?xml version="1.0" encoding="utf-8"?>
<p:tagLst xmlns:p="http://schemas.openxmlformats.org/presentationml/2006/main">
  <p:tag name="KSO_WM_UNIT_DEFAULT_FONT" val="16;20;2"/>
  <p:tag name="KSO_WM_UNIT_BLOCK" val="0"/>
  <p:tag name="KSO_WM_UNIT_PRESET_TEXT" val="单击此处输入你的正文，文字是您思想的提炼;&#10;为了最终演示发布的良好效果，请尽量言简意赅的阐述观点；根据需要可酌情增减文字……"/>
  <p:tag name="KSO_WM_UNIT_NOCLEAR" val="0"/>
  <p:tag name="KSO_WM_UNIT_VALUE" val="85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custom20205007_9*h_f*1_1"/>
  <p:tag name="KSO_WM_TEMPLATE_CATEGORY" val="custom"/>
  <p:tag name="KSO_WM_TEMPLATE_INDEX" val="20205007"/>
  <p:tag name="KSO_WM_UNIT_LAYERLEVEL" val="1_1"/>
  <p:tag name="KSO_WM_TAG_VERSION" val="1.0"/>
  <p:tag name="KSO_WM_BEAUTIFY_FLAG" val=""/>
</p:tagLst>
</file>

<file path=ppt/tags/tag114.xml><?xml version="1.0" encoding="utf-8"?>
<p:tagLst xmlns:p="http://schemas.openxmlformats.org/presentationml/2006/main">
  <p:tag name="KSO_WM_BEAUTIFY_FLAG" val=""/>
</p:tagLst>
</file>

<file path=ppt/tags/tag115.xml><?xml version="1.0" encoding="utf-8"?>
<p:tagLst xmlns:p="http://schemas.openxmlformats.org/presentationml/2006/main">
  <p:tag name="KSO_WM_BEAUTIFY_FLAG" val=""/>
</p:tagLst>
</file>

<file path=ppt/tags/tag116.xml><?xml version="1.0" encoding="utf-8"?>
<p:tagLst xmlns:p="http://schemas.openxmlformats.org/presentationml/2006/main">
  <p:tag name="KSO_WM_BEAUTIFY_FLAG" val=""/>
</p:tagLst>
</file>

<file path=ppt/tags/tag117.xml><?xml version="1.0" encoding="utf-8"?>
<p:tagLst xmlns:p="http://schemas.openxmlformats.org/presentationml/2006/main">
  <p:tag name="KSO_WM_UNIT_TEXTBOXSTYLE_SHAPETYPE" val="1"/>
  <p:tag name="KSO_WM_UNIT_TEXTBOXSTYLE_ADJUSTLEFT" val="0_-29.09998"/>
  <p:tag name="KSO_WM_UNIT_TEXTBOXSTYLE_ADJUSTTOP" val="0_-63.95001"/>
  <p:tag name="KSO_WM_UNIT_TEXTBOXSTYLE_ADJUSTWIDTH" val="100_58.19998"/>
  <p:tag name="KSO_WM_UNIT_TEXTBOXSTYLE_ADJUSTHEIGTH" val="100_109.65"/>
  <p:tag name="KSO_WM_UNIT_BLOCK" val="0"/>
  <p:tag name="KSO_WM_UNIT_SM_LIMIT_TYPE" val="2"/>
  <p:tag name="KSO_WM_UNIT_DECORATE_INFO" val="{&quot;DecorateInfoX&quot;:{&quot;IsLeft&quot;:false,&quot;IsRight&quot;:true,&quot;IsAbs&quot;:true},&quot;DecorateInfoY&quot;:{&quot;IsTop&quot;:true,&quot;IsBottom&quot;:false,&quot;IsAbs&quot;:true}}"/>
  <p:tag name="KSO_WM_UNIT_HIGHLIGHT" val="0"/>
  <p:tag name="KSO_WM_UNIT_COMPATIBLE" val="0"/>
  <p:tag name="KSO_WM_UNIT_DIAGRAM_ISNUMVISUAL" val="0"/>
  <p:tag name="KSO_WM_UNIT_DIAGRAM_ISREFERUNIT" val="0"/>
  <p:tag name="KSO_WM_UNIT_TYPE" val="h_i"/>
  <p:tag name="KSO_WM_UNIT_INDEX" val="1_1"/>
  <p:tag name="KSO_WM_UNIT_ID" val="custom20205007_9*h_i*1_1"/>
  <p:tag name="KSO_WM_TEMPLATE_CATEGORY" val="custom"/>
  <p:tag name="KSO_WM_TEMPLATE_INDEX" val="20205007"/>
  <p:tag name="KSO_WM_UNIT_LAYERLEVEL" val="1_1"/>
  <p:tag name="KSO_WM_TAG_VERSION" val="1.0"/>
  <p:tag name="KSO_WM_BEAUTIFY_FLAG" val=""/>
</p:tagLst>
</file>

<file path=ppt/tags/tag118.xml><?xml version="1.0" encoding="utf-8"?>
<p:tagLst xmlns:p="http://schemas.openxmlformats.org/presentationml/2006/main">
  <p:tag name="KSO_WM_UNIT_DEFAULT_FONT" val="16;20;2"/>
  <p:tag name="KSO_WM_UNIT_BLOCK" val="0"/>
  <p:tag name="KSO_WM_UNIT_PRESET_TEXT" val="单击此处输入你的正文，文字是您思想的提炼;&#10;为了最终演示发布的良好效果，请尽量言简意赅的阐述观点；根据需要可酌情增减文字……"/>
  <p:tag name="KSO_WM_UNIT_NOCLEAR" val="0"/>
  <p:tag name="KSO_WM_UNIT_VALUE" val="85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custom20205007_9*h_f*1_1"/>
  <p:tag name="KSO_WM_TEMPLATE_CATEGORY" val="custom"/>
  <p:tag name="KSO_WM_TEMPLATE_INDEX" val="20205007"/>
  <p:tag name="KSO_WM_UNIT_LAYERLEVEL" val="1_1"/>
  <p:tag name="KSO_WM_TAG_VERSION" val="1.0"/>
  <p:tag name="KSO_WM_BEAUTIFY_FLAG" val=""/>
</p:tagLst>
</file>

<file path=ppt/tags/tag119.xml><?xml version="1.0" encoding="utf-8"?>
<p:tagLst xmlns:p="http://schemas.openxmlformats.org/presentationml/2006/main">
  <p:tag name="KSO_WM_BEAUTIFY_FLAG" val=""/>
</p:tagLst>
</file>

<file path=ppt/tags/tag120.xml><?xml version="1.0" encoding="utf-8"?>
<p:tagLst xmlns:p="http://schemas.openxmlformats.org/presentationml/2006/main">
  <p:tag name="KSO_WM_BEAUTIFY_FLAG" val=""/>
</p:tagLst>
</file>

<file path=ppt/tags/tag121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22.xml><?xml version="1.0" encoding="utf-8"?>
<p:tagLst xmlns:p="http://schemas.openxmlformats.org/presentationml/2006/main">
  <p:tag name="KSO_WM_BEAUTIFY_FLAG" val=""/>
</p:tagLst>
</file>

<file path=ppt/tags/tag123.xml><?xml version="1.0" encoding="utf-8"?>
<p:tagLst xmlns:p="http://schemas.openxmlformats.org/presentationml/2006/main">
  <p:tag name="KSO_WM_BEAUTIFY_FLAG" val=""/>
</p:tagLst>
</file>

<file path=ppt/tags/tag124.xml><?xml version="1.0" encoding="utf-8"?>
<p:tagLst xmlns:p="http://schemas.openxmlformats.org/presentationml/2006/main">
  <p:tag name="KSO_WM_DIAGRAM_VIRTUALLY_FRAME" val="{&quot;height&quot;:207.95,&quot;left&quot;:221.8,&quot;top&quot;:283.5,&quot;width&quot;:626.45}"/>
</p:tagLst>
</file>

<file path=ppt/tags/tag125.xml><?xml version="1.0" encoding="utf-8"?>
<p:tagLst xmlns:p="http://schemas.openxmlformats.org/presentationml/2006/main">
  <p:tag name="KSO_WM_BEAUTIFY_FLAG" val=""/>
</p:tagLst>
</file>

<file path=ppt/tags/tag126.xml><?xml version="1.0" encoding="utf-8"?>
<p:tagLst xmlns:p="http://schemas.openxmlformats.org/presentationml/2006/main">
  <p:tag name="KSO_WM_BEAUTIFY_FLAG" val=""/>
</p:tagLst>
</file>

<file path=ppt/tags/tag127.xml><?xml version="1.0" encoding="utf-8"?>
<p:tagLst xmlns:p="http://schemas.openxmlformats.org/presentationml/2006/main">
  <p:tag name="KSO_WM_BEAUTIFY_FLAG" val=""/>
</p:tagLst>
</file>

<file path=ppt/tags/tag128.xml><?xml version="1.0" encoding="utf-8"?>
<p:tagLst xmlns:p="http://schemas.openxmlformats.org/presentationml/2006/main">
  <p:tag name="KSO_WM_DIAGRAM_VIRTUALLY_FRAME" val="{&quot;height&quot;:207.95,&quot;left&quot;:221.8,&quot;top&quot;:283.5,&quot;width&quot;:626.45}"/>
</p:tagLst>
</file>

<file path=ppt/tags/tag129.xml><?xml version="1.0" encoding="utf-8"?>
<p:tagLst xmlns:p="http://schemas.openxmlformats.org/presentationml/2006/main">
  <p:tag name="KSO_WM_BEAUTIFY_FLAG" val=""/>
  <p:tag name="KSO_WM_DIAGRAM_VIRTUALLY_FRAME" val="{&quot;height&quot;:207.95,&quot;left&quot;:221.8,&quot;top&quot;:283.5,&quot;width&quot;:626.45}"/>
</p:tagLst>
</file>

<file path=ppt/tags/tag130.xml><?xml version="1.0" encoding="utf-8"?>
<p:tagLst xmlns:p="http://schemas.openxmlformats.org/presentationml/2006/main">
  <p:tag name="KSO_WM_BEAUTIFY_FLAG" val=""/>
  <p:tag name="KSO_WM_DIAGRAM_VIRTUALLY_FRAME" val="{&quot;height&quot;:207.95,&quot;left&quot;:221.8,&quot;top&quot;:283.5,&quot;width&quot;:626.45}"/>
</p:tagLst>
</file>

<file path=ppt/tags/tag131.xml><?xml version="1.0" encoding="utf-8"?>
<p:tagLst xmlns:p="http://schemas.openxmlformats.org/presentationml/2006/main">
  <p:tag name="KSO_WM_BEAUTIFY_FLAG" val=""/>
  <p:tag name="KSO_WM_DIAGRAM_VIRTUALLY_FRAME" val="{&quot;height&quot;:207.95,&quot;left&quot;:221.8,&quot;top&quot;:283.5,&quot;width&quot;:626.45}"/>
</p:tagLst>
</file>

<file path=ppt/tags/tag132.xml><?xml version="1.0" encoding="utf-8"?>
<p:tagLst xmlns:p="http://schemas.openxmlformats.org/presentationml/2006/main">
  <p:tag name="KSO_WM_BEAUTIFY_FLAG" val=""/>
  <p:tag name="KSO_WM_DIAGRAM_VIRTUALLY_FRAME" val="{&quot;height&quot;:207.95,&quot;left&quot;:221.8,&quot;top&quot;:283.5,&quot;width&quot;:626.45}"/>
</p:tagLst>
</file>

<file path=ppt/tags/tag133.xml><?xml version="1.0" encoding="utf-8"?>
<p:tagLst xmlns:p="http://schemas.openxmlformats.org/presentationml/2006/main">
  <p:tag name="KSO_WM_BEAUTIFY_FLAG" val=""/>
  <p:tag name="KSO_WM_DIAGRAM_VIRTUALLY_FRAME" val="{&quot;height&quot;:207.95,&quot;left&quot;:221.8,&quot;top&quot;:283.5,&quot;width&quot;:626.45}"/>
</p:tagLst>
</file>

<file path=ppt/tags/tag134.xml><?xml version="1.0" encoding="utf-8"?>
<p:tagLst xmlns:p="http://schemas.openxmlformats.org/presentationml/2006/main">
  <p:tag name="KSO_WM_BEAUTIFY_FLAG" val=""/>
  <p:tag name="KSO_WM_DIAGRAM_VIRTUALLY_FRAME" val="{&quot;height&quot;:207.95,&quot;left&quot;:221.8,&quot;top&quot;:283.5,&quot;width&quot;:626.45}"/>
</p:tagLst>
</file>

<file path=ppt/tags/tag135.xml><?xml version="1.0" encoding="utf-8"?>
<p:tagLst xmlns:p="http://schemas.openxmlformats.org/presentationml/2006/main">
  <p:tag name="KSO_WM_BEAUTIFY_FLAG" val=""/>
  <p:tag name="KSO_WM_DIAGRAM_VIRTUALLY_FRAME" val="{&quot;height&quot;:207.95,&quot;left&quot;:221.8,&quot;top&quot;:283.5,&quot;width&quot;:626.45}"/>
</p:tagLst>
</file>

<file path=ppt/tags/tag136.xml><?xml version="1.0" encoding="utf-8"?>
<p:tagLst xmlns:p="http://schemas.openxmlformats.org/presentationml/2006/main">
  <p:tag name="KSO_WM_BEAUTIFY_FLAG" val=""/>
  <p:tag name="KSO_WM_DIAGRAM_VIRTUALLY_FRAME" val="{&quot;height&quot;:207.95,&quot;left&quot;:221.8,&quot;top&quot;:283.5,&quot;width&quot;:626.45}"/>
</p:tagLst>
</file>

<file path=ppt/tags/tag137.xml><?xml version="1.0" encoding="utf-8"?>
<p:tagLst xmlns:p="http://schemas.openxmlformats.org/presentationml/2006/main">
  <p:tag name="KSO_WM_BEAUTIFY_FLAG" val=""/>
  <p:tag name="KSO_WM_DIAGRAM_VIRTUALLY_FRAME" val="{&quot;height&quot;:207.95,&quot;left&quot;:221.8,&quot;top&quot;:283.5,&quot;width&quot;:626.45}"/>
</p:tagLst>
</file>

<file path=ppt/tags/tag138.xml><?xml version="1.0" encoding="utf-8"?>
<p:tagLst xmlns:p="http://schemas.openxmlformats.org/presentationml/2006/main">
  <p:tag name="KSO_WM_BEAUTIFY_FLAG" val=""/>
  <p:tag name="KSO_WM_DIAGRAM_VIRTUALLY_FRAME" val="{&quot;height&quot;:207.95,&quot;left&quot;:221.8,&quot;top&quot;:283.5,&quot;width&quot;:626.45}"/>
</p:tagLst>
</file>

<file path=ppt/tags/tag139.xml><?xml version="1.0" encoding="utf-8"?>
<p:tagLst xmlns:p="http://schemas.openxmlformats.org/presentationml/2006/main">
  <p:tag name="KSO_WM_BEAUTIFY_FLAG" val=""/>
  <p:tag name="KSO_WM_DIAGRAM_VIRTUALLY_FRAME" val="{&quot;height&quot;:207.95,&quot;left&quot;:221.8,&quot;top&quot;:283.5,&quot;width&quot;:626.45}"/>
</p:tagLst>
</file>

<file path=ppt/tags/tag140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41.xml><?xml version="1.0" encoding="utf-8"?>
<p:tagLst xmlns:p="http://schemas.openxmlformats.org/presentationml/2006/main">
  <p:tag name="KSO_WM_BEAUTIFY_FLAG" val=""/>
</p:tagLst>
</file>

<file path=ppt/tags/tag142.xml><?xml version="1.0" encoding="utf-8"?>
<p:tagLst xmlns:p="http://schemas.openxmlformats.org/presentationml/2006/main">
  <p:tag name="KSO_WM_BEAUTIFY_FLAG" val="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31200_1*i*1"/>
  <p:tag name="KSO_WM_TEMPLATE_CATEGORY" val="custom"/>
  <p:tag name="KSO_WM_TEMPLATE_INDEX" val="20231200"/>
  <p:tag name="KSO_WM_UNIT_LAYERLEVEL" val="1"/>
  <p:tag name="KSO_WM_TAG_VERSION" val="3.0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custom20231200_1*i*2"/>
  <p:tag name="KSO_WM_TEMPLATE_CATEGORY" val="custom"/>
  <p:tag name="KSO_WM_TEMPLATE_INDEX" val="20231200"/>
  <p:tag name="KSO_WM_UNIT_LAYERLEVEL" val="1"/>
  <p:tag name="KSO_WM_TAG_VERSION" val="3.0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custom20231200_1*i*3"/>
  <p:tag name="KSO_WM_TEMPLATE_CATEGORY" val="custom"/>
  <p:tag name="KSO_WM_TEMPLATE_INDEX" val="20231200"/>
  <p:tag name="KSO_WM_UNIT_LAYERLEVEL" val="1"/>
  <p:tag name="KSO_WM_TAG_VERSION" val="3.0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31200_1*i*1"/>
  <p:tag name="KSO_WM_TEMPLATE_CATEGORY" val="custom"/>
  <p:tag name="KSO_WM_TEMPLATE_INDEX" val="20231200"/>
  <p:tag name="KSO_WM_UNIT_LAYERLEVEL" val="1"/>
  <p:tag name="KSO_WM_TAG_VERSION" val="3.0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custom20231200_1*i*2"/>
  <p:tag name="KSO_WM_TEMPLATE_CATEGORY" val="custom"/>
  <p:tag name="KSO_WM_TEMPLATE_INDEX" val="20231200"/>
  <p:tag name="KSO_WM_UNIT_LAYERLEVEL" val="1"/>
  <p:tag name="KSO_WM_TAG_VERSION" val="3.0"/>
</p:tagLst>
</file>

<file path=ppt/tags/tag148.xml><?xml version="1.0" encoding="utf-8"?>
<p:tagLst xmlns:p="http://schemas.openxmlformats.org/presentationml/2006/main">
  <p:tag name="KSO_WM_BEAUTIFY_FLAG" val="#wm#"/>
  <p:tag name="KSO_WM_TEMPLATE_CATEGORY" val="custom"/>
  <p:tag name="KSO_WM_TEMPLATE_INDEX" val="20231200"/>
  <p:tag name="KSO_WM_SLIDE_ID" val="custom20231200_1"/>
  <p:tag name="KSO_WM_TEMPLATE_SUBCATEGORY" val="0"/>
  <p:tag name="KSO_WM_TEMPLATE_MASTER_TYPE" val="0"/>
  <p:tag name="KSO_WM_TEMPLATE_COLOR_TYPE" val="0"/>
  <p:tag name="KSO_WM_SLIDE_TYPE" val="text"/>
  <p:tag name="KSO_WM_SLIDE_SUBTYPE" val="picTxt"/>
  <p:tag name="KSO_WM_SLIDE_ITEM_CNT" val="0"/>
  <p:tag name="KSO_WM_SLIDE_INDEX" val="1"/>
  <p:tag name="KSO_WM_SLIDE_SIZE" val="910*397"/>
  <p:tag name="KSO_WM_SLIDE_POSITION" val="0*84"/>
  <p:tag name="KSO_WM_TAG_VERSION" val="3.0"/>
  <p:tag name="KSO_WM_SLIDE_LAYOUT" val="a_d_f"/>
  <p:tag name="KSO_WM_SLIDE_LAYOUT_CNT" val="1_3_1"/>
</p:tagLst>
</file>

<file path=ppt/tags/tag149.xml><?xml version="1.0" encoding="utf-8"?>
<p:tagLst xmlns:p="http://schemas.openxmlformats.org/presentationml/2006/main">
  <p:tag name="KSO_WM_BEAUTIFY_FLAG" val=""/>
</p:tagLst>
</file>

<file path=ppt/tags/tag15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20976_7*e*1"/>
  <p:tag name="KSO_WM_TEMPLATE_CATEGORY" val="custom"/>
  <p:tag name="KSO_WM_TEMPLATE_INDEX" val="20220976"/>
  <p:tag name="KSO_WM_UNIT_LAYERLEVEL" val="1"/>
  <p:tag name="KSO_WM_TAG_VERSION" val="1.0"/>
  <p:tag name="KSO_WM_BEAUTIFY_FLAG" val=""/>
  <p:tag name="KSO_WM_UNIT_BLOCK" val="0"/>
  <p:tag name="KSO_WM_UNIT_DEC_AREA_ID" val="74b9cdbc4d024d1abe191c54e1e59268"/>
  <p:tag name="KSO_WM_UNIT_DEFAULT_FONT" val="118;142;2"/>
  <p:tag name="KSO_WM_UNIT_PRESET_TEXT" val="01"/>
  <p:tag name="KSO_WM_UNIT_NOCLEAR" val="0"/>
  <p:tag name="KSO_WM_UNIT_VALUE" val="2"/>
  <p:tag name="KSO_WM_CHIP_GROUPID" val="617275e954cda7cf43af418d"/>
  <p:tag name="KSO_WM_CHIP_XID" val="617275e954cda7cf43af418b"/>
  <p:tag name="KSO_WM_CHIP_FILLAREA_FILL_RULE" val="{&quot;fill_align&quot;:&quot;cm&quot;,&quot;fill_mode&quot;:&quot;adaptive&quot;,&quot;sacle_strategy&quot;:&quot;smart&quot;}"/>
  <p:tag name="KSO_WM_ASSEMBLE_CHIP_INDEX" val="fc45748d90fe4c90af8e23d583b1e882"/>
  <p:tag name="KSO_WM_UNIT_TEXT_FILL_FORE_SCHEMECOLOR_INDEX_BRIGHTNESS" val="0"/>
  <p:tag name="KSO_WM_UNIT_TEXT_FILL_FORE_SCHEMECOLOR_INDEX" val="5"/>
  <p:tag name="KSO_WM_UNIT_TEXT_FILL_TYPE" val="1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20976_7*i*1"/>
  <p:tag name="KSO_WM_TEMPLATE_CATEGORY" val="custom"/>
  <p:tag name="KSO_WM_TEMPLATE_INDEX" val="20220976"/>
  <p:tag name="KSO_WM_UNIT_LAYERLEVEL" val="1"/>
  <p:tag name="KSO_WM_TAG_VERSION" val="1.0"/>
  <p:tag name="KSO_WM_BEAUTIFY_FLAG" val=""/>
  <p:tag name="KSO_WM_UNIT_BLOCK" val="0"/>
  <p:tag name="KSO_WM_UNIT_SM_LIMIT_TYPE" val="4"/>
  <p:tag name="KSO_WM_UNIT_DEC_AREA_ID" val="35fe247a8f8b4ba9bce86f1ca7fdb11e"/>
  <p:tag name="KSO_WM_UNIT_DECORATE_INFO" val="{&quot;DecorateInfoH&quot;:{&quot;IsAbs&quot;:false},&quot;DecorateInfoW&quot;:{&quot;IsAbs&quot;:true},&quot;DecorateInfoX&quot;:{&quot;IsAbs&quot;:true,&quot;Pos&quot;:2},&quot;DecorateInfoY&quot;:{&quot;IsAbs&quot;:true,&quot;Pos&quot;:1},&quot;ReferentInfo&quot;:{&quot;Id&quot;:&quot;ad58175166bc4f63b70744db7376c287;cbebdb3316df4acebb25aebf772e514d&quot;,&quot;X&quot;:{&quot;Pos&quot;:0},&quot;Y&quot;:{&quot;Pos&quot;:1}},&quot;whChangeMode&quot;:0}"/>
  <p:tag name="KSO_WM_CHIP_GROUPID" val="617275e954cda7cf43af418d"/>
  <p:tag name="KSO_WM_CHIP_XID" val="617275e954cda7cf43af418b"/>
  <p:tag name="KSO_WM_CHIP_FILLAREA_FILL_RULE" val="{&quot;fill_align&quot;:&quot;cm&quot;,&quot;fill_mode&quot;:&quot;adaptive&quot;,&quot;sacle_strategy&quot;:&quot;smart&quot;}"/>
  <p:tag name="KSO_WM_UNIT_DEC_SUPPORTCHANGEPIC" val="0"/>
  <p:tag name="KSO_WM_UNIT_DEC_CHANGEPICRESERVED" val="0"/>
  <p:tag name="KSO_WM_ASSEMBLE_CHIP_INDEX" val="fc45748d90fe4c90af8e23d583b1e882"/>
  <p:tag name="KSO_WM_UNIT_LINE_FORE_SCHEMECOLOR_INDEX_BRIGHTNESS" val="0"/>
  <p:tag name="KSO_WM_UNIT_LINE_FORE_SCHEMECOLOR_INDEX" val="5"/>
  <p:tag name="KSO_WM_UNIT_LINE_FILL_TYPE" val="2"/>
</p:tagLst>
</file>

<file path=ppt/tags/tag152.xml><?xml version="1.0" encoding="utf-8"?>
<p:tagLst xmlns:p="http://schemas.openxmlformats.org/presentationml/2006/main">
  <p:tag name="KSO_WM_UNIT_SUBTYPE" val="a"/>
  <p:tag name="KSO_WM_UNIT_PRESET_TEXT" val="单击此处添加文本具体内容，简明扼要地阐述你的观点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20976_7*f*1"/>
  <p:tag name="KSO_WM_TEMPLATE_CATEGORY" val="custom"/>
  <p:tag name="KSO_WM_TEMPLATE_INDEX" val="20220976"/>
  <p:tag name="KSO_WM_UNIT_LAYERLEVEL" val="1"/>
  <p:tag name="KSO_WM_TAG_VERSION" val="1.0"/>
  <p:tag name="KSO_WM_BEAUTIFY_FLAG" val=""/>
  <p:tag name="KSO_WM_UNIT_DEFAULT_FONT" val="16;22;2"/>
  <p:tag name="KSO_WM_UNIT_BLOCK" val="0"/>
  <p:tag name="KSO_WM_UNIT_DEC_AREA_ID" val="cbebdb3316df4acebb25aebf772e514d"/>
  <p:tag name="KSO_WM_CHIP_GROUPID" val="617275e954cda7cf43af418d"/>
  <p:tag name="KSO_WM_CHIP_XID" val="617275e954cda7cf43af418b"/>
  <p:tag name="KSO_WM_CHIP_FILLAREA_FILL_RULE" val="{&quot;fill_align&quot;:&quot;cm&quot;,&quot;fill_mode&quot;:&quot;adaptive&quot;,&quot;sacle_strategy&quot;:&quot;smart&quot;}"/>
  <p:tag name="KSO_WM_ASSEMBLE_CHIP_INDEX" val="fc45748d90fe4c90af8e23d583b1e882"/>
  <p:tag name="KSO_WM_UNIT_TEXT_FILL_FORE_SCHEMECOLOR_INDEX_BRIGHTNESS" val="0"/>
  <p:tag name="KSO_WM_UNIT_TEXT_FILL_FORE_SCHEMECOLOR_INDEX" val="14"/>
  <p:tag name="KSO_WM_UNIT_TEXT_FILL_TYPE" val="1"/>
</p:tagLst>
</file>

<file path=ppt/tags/tag153.xml><?xml version="1.0" encoding="utf-8"?>
<p:tagLst xmlns:p="http://schemas.openxmlformats.org/presentationml/2006/main">
  <p:tag name="KSO_WM_BEAUTIFY_FLAG" val=""/>
</p:tagLst>
</file>

<file path=ppt/tags/tag154.xml><?xml version="1.0" encoding="utf-8"?>
<p:tagLst xmlns:p="http://schemas.openxmlformats.org/presentationml/2006/main">
  <p:tag name="KSO_WM_BEAUTIFY_FLAG" val=""/>
</p:tagLst>
</file>

<file path=ppt/tags/tag155.xml><?xml version="1.0" encoding="utf-8"?>
<p:tagLst xmlns:p="http://schemas.openxmlformats.org/presentationml/2006/main">
  <p:tag name="KSO_WM_BEAUTIFY_FLAG" val=""/>
</p:tagLst>
</file>

<file path=ppt/tags/tag156.xml><?xml version="1.0" encoding="utf-8"?>
<p:tagLst xmlns:p="http://schemas.openxmlformats.org/presentationml/2006/main">
  <p:tag name="KSO_WM_BEAUTIFY_FLAG" val=""/>
</p:tagLst>
</file>

<file path=ppt/tags/tag157.xml><?xml version="1.0" encoding="utf-8"?>
<p:tagLst xmlns:p="http://schemas.openxmlformats.org/presentationml/2006/main">
  <p:tag name="KSO_WM_BEAUTIFY_FLAG" val=""/>
</p:tagLst>
</file>

<file path=ppt/tags/tag158.xml><?xml version="1.0" encoding="utf-8"?>
<p:tagLst xmlns:p="http://schemas.openxmlformats.org/presentationml/2006/main">
  <p:tag name="KSO_WM_BEAUTIFY_FLAG" val=""/>
</p:tagLst>
</file>

<file path=ppt/tags/tag159.xml><?xml version="1.0" encoding="utf-8"?>
<p:tagLst xmlns:p="http://schemas.openxmlformats.org/presentationml/2006/main">
  <p:tag name="KSO_WM_BEAUTIFY_FLAG" val=""/>
</p:tagLst>
</file>

<file path=ppt/tags/tag160.xml><?xml version="1.0" encoding="utf-8"?>
<p:tagLst xmlns:p="http://schemas.openxmlformats.org/presentationml/2006/main">
  <p:tag name="KSO_WM_BEAUTIFY_FLAG" val=""/>
</p:tagLst>
</file>

<file path=ppt/tags/tag161.xml><?xml version="1.0" encoding="utf-8"?>
<p:tagLst xmlns:p="http://schemas.openxmlformats.org/presentationml/2006/main">
  <p:tag name="KSO_WM_BEAUTIFY_FLAG" val=""/>
</p:tagLst>
</file>

<file path=ppt/tags/tag162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63.xml><?xml version="1.0" encoding="utf-8"?>
<p:tagLst xmlns:p="http://schemas.openxmlformats.org/presentationml/2006/main">
  <p:tag name="KSO_WM_BEAUTIFY_FLAG" val=""/>
</p:tagLst>
</file>

<file path=ppt/tags/tag164.xml><?xml version="1.0" encoding="utf-8"?>
<p:tagLst xmlns:p="http://schemas.openxmlformats.org/presentationml/2006/main">
  <p:tag name="KSO_WM_BEAUTIFY_FLAG" val=""/>
</p:tagLst>
</file>

<file path=ppt/tags/tag165.xml><?xml version="1.0" encoding="utf-8"?>
<p:tagLst xmlns:p="http://schemas.openxmlformats.org/presentationml/2006/main">
  <p:tag name="KSO_WM_BEAUTIFY_FLAG" val=""/>
</p:tagLst>
</file>

<file path=ppt/tags/tag166.xml><?xml version="1.0" encoding="utf-8"?>
<p:tagLst xmlns:p="http://schemas.openxmlformats.org/presentationml/2006/main">
  <p:tag name="KSO_WM_BEAUTIFY_FLAG" val=""/>
</p:tagLst>
</file>

<file path=ppt/tags/tag167.xml><?xml version="1.0" encoding="utf-8"?>
<p:tagLst xmlns:p="http://schemas.openxmlformats.org/presentationml/2006/main">
  <p:tag name="KSO_WM_BEAUTIFY_FLAG" val=""/>
</p:tagLst>
</file>

<file path=ppt/tags/tag168.xml><?xml version="1.0" encoding="utf-8"?>
<p:tagLst xmlns:p="http://schemas.openxmlformats.org/presentationml/2006/main">
  <p:tag name="KSO_WM_BEAUTIFY_FLAG" val=""/>
</p:tagLst>
</file>

<file path=ppt/tags/tag169.xml><?xml version="1.0" encoding="utf-8"?>
<p:tagLst xmlns:p="http://schemas.openxmlformats.org/presentationml/2006/main">
  <p:tag name="KSO_WM_BEAUTIFY_FLAG" val=""/>
</p:tagLst>
</file>

<file path=ppt/tags/tag170.xml><?xml version="1.0" encoding="utf-8"?>
<p:tagLst xmlns:p="http://schemas.openxmlformats.org/presentationml/2006/main">
  <p:tag name="KSO_WM_BEAUTIFY_FLAG" val=""/>
</p:tagLst>
</file>

<file path=ppt/tags/tag171.xml><?xml version="1.0" encoding="utf-8"?>
<p:tagLst xmlns:p="http://schemas.openxmlformats.org/presentationml/2006/main">
  <p:tag name="KSO_WM_BEAUTIFY_FLAG" val=""/>
</p:tagLst>
</file>

<file path=ppt/tags/tag172.xml><?xml version="1.0" encoding="utf-8"?>
<p:tagLst xmlns:p="http://schemas.openxmlformats.org/presentationml/2006/main">
  <p:tag name="KSO_WM_BEAUTIFY_FLAG" val=""/>
</p:tagLst>
</file>

<file path=ppt/tags/tag173.xml><?xml version="1.0" encoding="utf-8"?>
<p:tagLst xmlns:p="http://schemas.openxmlformats.org/presentationml/2006/main">
  <p:tag name="KSO_WM_BEAUTIFY_FLAG" val=""/>
</p:tagLst>
</file>

<file path=ppt/tags/tag17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75.xml><?xml version="1.0" encoding="utf-8"?>
<p:tagLst xmlns:p="http://schemas.openxmlformats.org/presentationml/2006/main">
  <p:tag name="KSO_WM_BEAUTIFY_FLAG" val=""/>
</p:tagLst>
</file>

<file path=ppt/tags/tag176.xml><?xml version="1.0" encoding="utf-8"?>
<p:tagLst xmlns:p="http://schemas.openxmlformats.org/presentationml/2006/main">
  <p:tag name="KSO_WM_DIAGRAM_VIRTUALLY_FRAME" val="{&quot;height&quot;:493.775,&quot;left&quot;:80.825,&quot;top&quot;:128.575,&quot;width&quot;:777.375}"/>
</p:tagLst>
</file>

<file path=ppt/tags/tag177.xml><?xml version="1.0" encoding="utf-8"?>
<p:tagLst xmlns:p="http://schemas.openxmlformats.org/presentationml/2006/main">
  <p:tag name="KSO_WM_BEAUTIFY_FLAG" val=""/>
</p:tagLst>
</file>

<file path=ppt/tags/tag178.xml><?xml version="1.0" encoding="utf-8"?>
<p:tagLst xmlns:p="http://schemas.openxmlformats.org/presentationml/2006/main">
  <p:tag name="KSO_WM_DIAGRAM_VIRTUALLY_FRAME" val="{&quot;height&quot;:493.775,&quot;left&quot;:80.825,&quot;top&quot;:128.575,&quot;width&quot;:777.375}"/>
</p:tagLst>
</file>

<file path=ppt/tags/tag179.xml><?xml version="1.0" encoding="utf-8"?>
<p:tagLst xmlns:p="http://schemas.openxmlformats.org/presentationml/2006/main">
  <p:tag name="KSO_WM_BEAUTIFY_FLAG" val=""/>
  <p:tag name="KSO_WM_DIAGRAM_VIRTUALLY_FRAME" val="{&quot;height&quot;:493.775,&quot;left&quot;:80.825,&quot;top&quot;:128.575,&quot;width&quot;:777.375}"/>
</p:tagLst>
</file>

<file path=ppt/tags/tag180.xml><?xml version="1.0" encoding="utf-8"?>
<p:tagLst xmlns:p="http://schemas.openxmlformats.org/presentationml/2006/main">
  <p:tag name="KSO_WM_BEAUTIFY_FLAG" val=""/>
  <p:tag name="KSO_WM_DIAGRAM_VIRTUALLY_FRAME" val="{&quot;height&quot;:493.775,&quot;left&quot;:80.825,&quot;top&quot;:128.575,&quot;width&quot;:777.375}"/>
</p:tagLst>
</file>

<file path=ppt/tags/tag181.xml><?xml version="1.0" encoding="utf-8"?>
<p:tagLst xmlns:p="http://schemas.openxmlformats.org/presentationml/2006/main">
  <p:tag name="KSO_WM_BEAUTIFY_FLAG" val=""/>
  <p:tag name="KSO_WM_DIAGRAM_VIRTUALLY_FRAME" val="{&quot;height&quot;:493.775,&quot;left&quot;:80.825,&quot;top&quot;:128.575,&quot;width&quot;:777.375}"/>
</p:tagLst>
</file>

<file path=ppt/tags/tag182.xml><?xml version="1.0" encoding="utf-8"?>
<p:tagLst xmlns:p="http://schemas.openxmlformats.org/presentationml/2006/main">
  <p:tag name="KSO_WM_DIAGRAM_VIRTUALLY_FRAME" val="{&quot;height&quot;:493.775,&quot;left&quot;:80.825,&quot;top&quot;:128.575,&quot;width&quot;:777.375}"/>
</p:tagLst>
</file>

<file path=ppt/tags/tag183.xml><?xml version="1.0" encoding="utf-8"?>
<p:tagLst xmlns:p="http://schemas.openxmlformats.org/presentationml/2006/main">
  <p:tag name="KSO_WM_BEAUTIFY_FLAG" val=""/>
</p:tagLst>
</file>

<file path=ppt/tags/tag184.xml><?xml version="1.0" encoding="utf-8"?>
<p:tagLst xmlns:p="http://schemas.openxmlformats.org/presentationml/2006/main">
  <p:tag name="KSO_WM_BEAUTIFY_FLAG" val=""/>
</p:tagLst>
</file>

<file path=ppt/tags/tag185.xml><?xml version="1.0" encoding="utf-8"?>
<p:tagLst xmlns:p="http://schemas.openxmlformats.org/presentationml/2006/main">
  <p:tag name="KSO_WM_BEAUTIFY_FLAG" val=""/>
</p:tagLst>
</file>

<file path=ppt/tags/tag18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87.xml><?xml version="1.0" encoding="utf-8"?>
<p:tagLst xmlns:p="http://schemas.openxmlformats.org/presentationml/2006/main">
  <p:tag name="KSO_WM_BEAUTIFY_FLAG" val=""/>
  <p:tag name="KSO_WM_DIAGRAM_VIRTUALLY_FRAME" val="{&quot;height&quot;:493.775,&quot;left&quot;:80.825,&quot;top&quot;:128.575,&quot;width&quot;:777.375}"/>
</p:tagLst>
</file>

<file path=ppt/tags/tag188.xml><?xml version="1.0" encoding="utf-8"?>
<p:tagLst xmlns:p="http://schemas.openxmlformats.org/presentationml/2006/main">
  <p:tag name="KSO_WM_BEAUTIFY_FLAG" val=""/>
  <p:tag name="KSO_WM_DIAGRAM_VIRTUALLY_FRAME" val="{&quot;height&quot;:493.775,&quot;left&quot;:80.825,&quot;top&quot;:128.575,&quot;width&quot;:777.375}"/>
</p:tagLst>
</file>

<file path=ppt/tags/tag189.xml><?xml version="1.0" encoding="utf-8"?>
<p:tagLst xmlns:p="http://schemas.openxmlformats.org/presentationml/2006/main">
  <p:tag name="KSO_WM_BEAUTIFY_FLAG" val=""/>
  <p:tag name="KSO_WM_DIAGRAM_VIRTUALLY_FRAME" val="{&quot;height&quot;:493.775,&quot;left&quot;:80.825,&quot;top&quot;:128.575,&quot;width&quot;:777.375}"/>
</p:tagLst>
</file>

<file path=ppt/tags/tag190.xml><?xml version="1.0" encoding="utf-8"?>
<p:tagLst xmlns:p="http://schemas.openxmlformats.org/presentationml/2006/main">
  <p:tag name="KSO_WM_BEAUTIFY_FLAG" val=""/>
</p:tagLst>
</file>

<file path=ppt/tags/tag191.xml><?xml version="1.0" encoding="utf-8"?>
<p:tagLst xmlns:p="http://schemas.openxmlformats.org/presentationml/2006/main">
  <p:tag name="KSO_WM_DIAGRAM_VIRTUALLY_FRAME" val="{&quot;height&quot;:493.775,&quot;left&quot;:80.825,&quot;top&quot;:128.575,&quot;width&quot;:777.375}"/>
</p:tagLst>
</file>

<file path=ppt/tags/tag192.xml><?xml version="1.0" encoding="utf-8"?>
<p:tagLst xmlns:p="http://schemas.openxmlformats.org/presentationml/2006/main">
  <p:tag name="KSO_WM_BEAUTIFY_FLAG" val=""/>
</p:tagLst>
</file>

<file path=ppt/tags/tag193.xml><?xml version="1.0" encoding="utf-8"?>
<p:tagLst xmlns:p="http://schemas.openxmlformats.org/presentationml/2006/main">
  <p:tag name="KSO_WM_BEAUTIFY_FLAG" val=""/>
  <p:tag name="KSO_WM_DIAGRAM_VIRTUALLY_FRAME" val="{&quot;height&quot;:493.775,&quot;left&quot;:80.825,&quot;top&quot;:128.575,&quot;width&quot;:777.375}"/>
</p:tagLst>
</file>

<file path=ppt/tags/tag194.xml><?xml version="1.0" encoding="utf-8"?>
<p:tagLst xmlns:p="http://schemas.openxmlformats.org/presentationml/2006/main">
  <p:tag name="KSO_WM_DIAGRAM_VIRTUALLY_FRAME" val="{&quot;height&quot;:493.775,&quot;left&quot;:80.825,&quot;top&quot;:128.575,&quot;width&quot;:777.375}"/>
  <p:tag name="KSO_WM_BEAUTIFY_FLAG" val=""/>
</p:tagLst>
</file>

<file path=ppt/tags/tag195.xml><?xml version="1.0" encoding="utf-8"?>
<p:tagLst xmlns:p="http://schemas.openxmlformats.org/presentationml/2006/main">
  <p:tag name="KSO_WM_BEAUTIFY_FLAG" val=""/>
</p:tagLst>
</file>

<file path=ppt/tags/tag196.xml><?xml version="1.0" encoding="utf-8"?>
<p:tagLst xmlns:p="http://schemas.openxmlformats.org/presentationml/2006/main">
  <p:tag name="KSO_WM_BEAUTIFY_FLAG" val=""/>
</p:tagLst>
</file>

<file path=ppt/tags/tag197.xml><?xml version="1.0" encoding="utf-8"?>
<p:tagLst xmlns:p="http://schemas.openxmlformats.org/presentationml/2006/main">
  <p:tag name="KSO_WM_BEAUTIFY_FLAG" val=""/>
</p:tagLst>
</file>

<file path=ppt/tags/tag198.xml><?xml version="1.0" encoding="utf-8"?>
<p:tagLst xmlns:p="http://schemas.openxmlformats.org/presentationml/2006/main">
  <p:tag name="KSO_WM_BEAUTIFY_FLAG" val=""/>
</p:tagLst>
</file>

<file path=ppt/tags/tag199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200.xml><?xml version="1.0" encoding="utf-8"?>
<p:tagLst xmlns:p="http://schemas.openxmlformats.org/presentationml/2006/main">
  <p:tag name="KSO_WM_BEAUTIFY_FLAG" val=""/>
  <p:tag name="KSO_WM_DIAGRAM_VIRTUALLY_FRAME" val="{&quot;height&quot;:493.775,&quot;left&quot;:80.825,&quot;top&quot;:128.575,&quot;width&quot;:777.375}"/>
</p:tagLst>
</file>

<file path=ppt/tags/tag201.xml><?xml version="1.0" encoding="utf-8"?>
<p:tagLst xmlns:p="http://schemas.openxmlformats.org/presentationml/2006/main">
  <p:tag name="KSO_WM_BEAUTIFY_FLAG" val=""/>
  <p:tag name="KSO_WM_DIAGRAM_VIRTUALLY_FRAME" val="{&quot;height&quot;:493.775,&quot;left&quot;:80.825,&quot;top&quot;:128.575,&quot;width&quot;:777.375}"/>
</p:tagLst>
</file>

<file path=ppt/tags/tag202.xml><?xml version="1.0" encoding="utf-8"?>
<p:tagLst xmlns:p="http://schemas.openxmlformats.org/presentationml/2006/main">
  <p:tag name="KSO_WM_BEAUTIFY_FLAG" val=""/>
  <p:tag name="KSO_WM_DIAGRAM_VIRTUALLY_FRAME" val="{&quot;height&quot;:493.775,&quot;left&quot;:80.825,&quot;top&quot;:128.575,&quot;width&quot;:777.375}"/>
</p:tagLst>
</file>

<file path=ppt/tags/tag203.xml><?xml version="1.0" encoding="utf-8"?>
<p:tagLst xmlns:p="http://schemas.openxmlformats.org/presentationml/2006/main">
  <p:tag name="KSO_WM_BEAUTIFY_FLAG" val=""/>
</p:tagLst>
</file>

<file path=ppt/tags/tag204.xml><?xml version="1.0" encoding="utf-8"?>
<p:tagLst xmlns:p="http://schemas.openxmlformats.org/presentationml/2006/main">
  <p:tag name="KSO_WM_DIAGRAM_VIRTUALLY_FRAME" val="{&quot;height&quot;:493.775,&quot;left&quot;:80.825,&quot;top&quot;:128.575,&quot;width&quot;:777.375}"/>
</p:tagLst>
</file>

<file path=ppt/tags/tag205.xml><?xml version="1.0" encoding="utf-8"?>
<p:tagLst xmlns:p="http://schemas.openxmlformats.org/presentationml/2006/main">
  <p:tag name="KSO_WM_BEAUTIFY_FLAG" val=""/>
</p:tagLst>
</file>

<file path=ppt/tags/tag206.xml><?xml version="1.0" encoding="utf-8"?>
<p:tagLst xmlns:p="http://schemas.openxmlformats.org/presentationml/2006/main">
  <p:tag name="KSO_WM_DIAGRAM_VIRTUALLY_FRAME" val="{&quot;height&quot;:493.775,&quot;left&quot;:80.825,&quot;top&quot;:128.575,&quot;width&quot;:777.375}"/>
  <p:tag name="KSO_WM_BEAUTIFY_FLAG" val=""/>
</p:tagLst>
</file>

<file path=ppt/tags/tag207.xml><?xml version="1.0" encoding="utf-8"?>
<p:tagLst xmlns:p="http://schemas.openxmlformats.org/presentationml/2006/main">
  <p:tag name="KSO_WM_BEAUTIFY_FLAG" val=""/>
</p:tagLst>
</file>

<file path=ppt/tags/tag208.xml><?xml version="1.0" encoding="utf-8"?>
<p:tagLst xmlns:p="http://schemas.openxmlformats.org/presentationml/2006/main">
  <p:tag name="KSO_WM_BEAUTIFY_FLAG" val=""/>
</p:tagLst>
</file>

<file path=ppt/tags/tag209.xml><?xml version="1.0" encoding="utf-8"?>
<p:tagLst xmlns:p="http://schemas.openxmlformats.org/presentationml/2006/main">
  <p:tag name="KSO_WM_BEAUTIFY_FLAG" val=""/>
</p:tagLst>
</file>

<file path=ppt/tags/tag210.xml><?xml version="1.0" encoding="utf-8"?>
<p:tagLst xmlns:p="http://schemas.openxmlformats.org/presentationml/2006/main">
  <p:tag name="KSO_WM_BEAUTIFY_FLAG" val=""/>
</p:tagLst>
</file>

<file path=ppt/tags/tag211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212.xml><?xml version="1.0" encoding="utf-8"?>
<p:tagLst xmlns:p="http://schemas.openxmlformats.org/presentationml/2006/main">
  <p:tag name="KSO_WM_BEAUTIFY_FLAG" val=""/>
  <p:tag name="KSO_WM_DIAGRAM_VIRTUALLY_FRAME" val="{&quot;height&quot;:493.775,&quot;left&quot;:80.825,&quot;top&quot;:128.575,&quot;width&quot;:777.375}"/>
</p:tagLst>
</file>

<file path=ppt/tags/tag213.xml><?xml version="1.0" encoding="utf-8"?>
<p:tagLst xmlns:p="http://schemas.openxmlformats.org/presentationml/2006/main">
  <p:tag name="KSO_WM_BEAUTIFY_FLAG" val=""/>
  <p:tag name="KSO_WM_DIAGRAM_VIRTUALLY_FRAME" val="{&quot;height&quot;:493.775,&quot;left&quot;:80.825,&quot;top&quot;:128.575,&quot;width&quot;:777.375}"/>
</p:tagLst>
</file>

<file path=ppt/tags/tag214.xml><?xml version="1.0" encoding="utf-8"?>
<p:tagLst xmlns:p="http://schemas.openxmlformats.org/presentationml/2006/main">
  <p:tag name="KSO_WM_BEAUTIFY_FLAG" val=""/>
  <p:tag name="KSO_WM_DIAGRAM_VIRTUALLY_FRAME" val="{&quot;height&quot;:493.775,&quot;left&quot;:80.825,&quot;top&quot;:128.575,&quot;width&quot;:777.375}"/>
</p:tagLst>
</file>

<file path=ppt/tags/tag215.xml><?xml version="1.0" encoding="utf-8"?>
<p:tagLst xmlns:p="http://schemas.openxmlformats.org/presentationml/2006/main">
  <p:tag name="KSO_WM_BEAUTIFY_FLAG" val=""/>
</p:tagLst>
</file>

<file path=ppt/tags/tag216.xml><?xml version="1.0" encoding="utf-8"?>
<p:tagLst xmlns:p="http://schemas.openxmlformats.org/presentationml/2006/main">
  <p:tag name="KSO_WM_BEAUTIFY_FLAG" val=""/>
  <p:tag name="KSO_WM_DIAGRAM_VIRTUALLY_FRAME" val="{&quot;height&quot;:493.775,&quot;left&quot;:80.825,&quot;top&quot;:128.575,&quot;width&quot;:777.375}"/>
</p:tagLst>
</file>

<file path=ppt/tags/tag217.xml><?xml version="1.0" encoding="utf-8"?>
<p:tagLst xmlns:p="http://schemas.openxmlformats.org/presentationml/2006/main">
  <p:tag name="KSO_WM_BEAUTIFY_FLAG" val=""/>
</p:tagLst>
</file>

<file path=ppt/tags/tag218.xml><?xml version="1.0" encoding="utf-8"?>
<p:tagLst xmlns:p="http://schemas.openxmlformats.org/presentationml/2006/main">
  <p:tag name="KSO_WM_BEAUTIFY_FLAG" val=""/>
</p:tagLst>
</file>

<file path=ppt/tags/tag219.xml><?xml version="1.0" encoding="utf-8"?>
<p:tagLst xmlns:p="http://schemas.openxmlformats.org/presentationml/2006/main">
  <p:tag name="KSO_WM_BEAUTIFY_FLAG" val=""/>
</p:tagLst>
</file>

<file path=ppt/tags/tag220.xml><?xml version="1.0" encoding="utf-8"?>
<p:tagLst xmlns:p="http://schemas.openxmlformats.org/presentationml/2006/main">
  <p:tag name="KSO_WM_BEAUTIFY_FLAG" val=""/>
</p:tagLst>
</file>

<file path=ppt/tags/tag221.xml><?xml version="1.0" encoding="utf-8"?>
<p:tagLst xmlns:p="http://schemas.openxmlformats.org/presentationml/2006/main">
  <p:tag name="KSO_WM_BEAUTIFY_FLAG" val=""/>
</p:tagLst>
</file>

<file path=ppt/tags/tag222.xml><?xml version="1.0" encoding="utf-8"?>
<p:tagLst xmlns:p="http://schemas.openxmlformats.org/presentationml/2006/main">
  <p:tag name="KSO_WM_DIAGRAM_VIRTUALLY_FRAME" val="{&quot;height&quot;:493.775,&quot;left&quot;:80.825,&quot;top&quot;:128.575,&quot;width&quot;:777.375}"/>
</p:tagLst>
</file>

<file path=ppt/tags/tag223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224.xml><?xml version="1.0" encoding="utf-8"?>
<p:tagLst xmlns:p="http://schemas.openxmlformats.org/presentationml/2006/main">
  <p:tag name="KSO_WM_BEAUTIFY_FLAG" val=""/>
</p:tagLst>
</file>

<file path=ppt/tags/tag225.xml><?xml version="1.0" encoding="utf-8"?>
<p:tagLst xmlns:p="http://schemas.openxmlformats.org/presentationml/2006/main">
  <p:tag name="KSO_WM_BEAUTIFY_FLAG" val=""/>
</p:tagLst>
</file>

<file path=ppt/tags/tag226.xml><?xml version="1.0" encoding="utf-8"?>
<p:tagLst xmlns:p="http://schemas.openxmlformats.org/presentationml/2006/main">
  <p:tag name="KSO_WM_BEAUTIFY_FLAG" val=""/>
</p:tagLst>
</file>

<file path=ppt/tags/tag227.xml><?xml version="1.0" encoding="utf-8"?>
<p:tagLst xmlns:p="http://schemas.openxmlformats.org/presentationml/2006/main">
  <p:tag name="KSO_WM_BEAUTIFY_FLAG" val=""/>
</p:tagLst>
</file>

<file path=ppt/tags/tag228.xml><?xml version="1.0" encoding="utf-8"?>
<p:tagLst xmlns:p="http://schemas.openxmlformats.org/presentationml/2006/main">
  <p:tag name="KSO_WM_BEAUTIFY_FLAG" val=""/>
</p:tagLst>
</file>

<file path=ppt/tags/tag229.xml><?xml version="1.0" encoding="utf-8"?>
<p:tagLst xmlns:p="http://schemas.openxmlformats.org/presentationml/2006/main">
  <p:tag name="KSO_WM_BEAUTIFY_FLAG" val=""/>
</p:tagLst>
</file>

<file path=ppt/tags/tag230.xml><?xml version="1.0" encoding="utf-8"?>
<p:tagLst xmlns:p="http://schemas.openxmlformats.org/presentationml/2006/main">
  <p:tag name="KSO_WM_BEAUTIFY_FLAG" val=""/>
</p:tagLst>
</file>

<file path=ppt/tags/tag231.xml><?xml version="1.0" encoding="utf-8"?>
<p:tagLst xmlns:p="http://schemas.openxmlformats.org/presentationml/2006/main">
  <p:tag name="KSO_WM_BEAUTIFY_FLAG" val=""/>
</p:tagLst>
</file>

<file path=ppt/tags/tag232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233.xml><?xml version="1.0" encoding="utf-8"?>
<p:tagLst xmlns:p="http://schemas.openxmlformats.org/presentationml/2006/main">
  <p:tag name="KSO_WM_BEAUTIFY_FLAG" val=""/>
</p:tagLst>
</file>

<file path=ppt/tags/tag234.xml><?xml version="1.0" encoding="utf-8"?>
<p:tagLst xmlns:p="http://schemas.openxmlformats.org/presentationml/2006/main">
  <p:tag name="KSO_WM_BEAUTIFY_FLAG" val=""/>
</p:tagLst>
</file>

<file path=ppt/tags/tag235.xml><?xml version="1.0" encoding="utf-8"?>
<p:tagLst xmlns:p="http://schemas.openxmlformats.org/presentationml/2006/main">
  <p:tag name="KSO_WM_BEAUTIFY_FLAG" val=""/>
</p:tagLst>
</file>

<file path=ppt/tags/tag236.xml><?xml version="1.0" encoding="utf-8"?>
<p:tagLst xmlns:p="http://schemas.openxmlformats.org/presentationml/2006/main">
  <p:tag name="KSO_WM_BEAUTIFY_FLAG" val=""/>
</p:tagLst>
</file>

<file path=ppt/tags/tag237.xml><?xml version="1.0" encoding="utf-8"?>
<p:tagLst xmlns:p="http://schemas.openxmlformats.org/presentationml/2006/main">
  <p:tag name="KSO_WM_BEAUTIFY_FLAG" val=""/>
</p:tagLst>
</file>

<file path=ppt/tags/tag238.xml><?xml version="1.0" encoding="utf-8"?>
<p:tagLst xmlns:p="http://schemas.openxmlformats.org/presentationml/2006/main">
  <p:tag name="KSO_WM_BEAUTIFY_FLAG" val=""/>
</p:tagLst>
</file>

<file path=ppt/tags/tag239.xml><?xml version="1.0" encoding="utf-8"?>
<p:tagLst xmlns:p="http://schemas.openxmlformats.org/presentationml/2006/main">
  <p:tag name="KSO_WM_BEAUTIFY_FLAG" val=""/>
</p:tagLst>
</file>

<file path=ppt/tags/tag240.xml><?xml version="1.0" encoding="utf-8"?>
<p:tagLst xmlns:p="http://schemas.openxmlformats.org/presentationml/2006/main">
  <p:tag name="KSO_WM_BEAUTIFY_FLAG" val=""/>
</p:tagLst>
</file>

<file path=ppt/tags/tag241.xml><?xml version="1.0" encoding="utf-8"?>
<p:tagLst xmlns:p="http://schemas.openxmlformats.org/presentationml/2006/main">
  <p:tag name="KSO_WM_BEAUTIFY_FLAG" val=""/>
</p:tagLst>
</file>

<file path=ppt/tags/tag242.xml><?xml version="1.0" encoding="utf-8"?>
<p:tagLst xmlns:p="http://schemas.openxmlformats.org/presentationml/2006/main">
  <p:tag name="KSO_WM_BEAUTIFY_FLAG" val=""/>
</p:tagLst>
</file>

<file path=ppt/tags/tag243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244.xml><?xml version="1.0" encoding="utf-8"?>
<p:tagLst xmlns:p="http://schemas.openxmlformats.org/presentationml/2006/main">
  <p:tag name="TABLE_ENDDRAG_ORIGIN_RECT" val="841*348"/>
  <p:tag name="TABLE_ENDDRAG_RECT" val="45*98*841*348"/>
  <p:tag name="KSO_WM_BEAUTIFY_FLAG" val=""/>
</p:tagLst>
</file>

<file path=ppt/tags/tag245.xml><?xml version="1.0" encoding="utf-8"?>
<p:tagLst xmlns:p="http://schemas.openxmlformats.org/presentationml/2006/main">
  <p:tag name="KSO_WM_BEAUTIFY_FLAG" val=""/>
</p:tagLst>
</file>

<file path=ppt/tags/tag246.xml><?xml version="1.0" encoding="utf-8"?>
<p:tagLst xmlns:p="http://schemas.openxmlformats.org/presentationml/2006/main">
  <p:tag name="KSO_WM_BEAUTIFY_FLAG" val=""/>
</p:tagLst>
</file>

<file path=ppt/tags/tag247.xml><?xml version="1.0" encoding="utf-8"?>
<p:tagLst xmlns:p="http://schemas.openxmlformats.org/presentationml/2006/main">
  <p:tag name="KSO_WM_BEAUTIFY_FLAG" val=""/>
</p:tagLst>
</file>

<file path=ppt/tags/tag248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249.xml><?xml version="1.0" encoding="utf-8"?>
<p:tagLst xmlns:p="http://schemas.openxmlformats.org/presentationml/2006/main">
  <p:tag name="KSO_WM_BEAUTIFY_FLAG" val=""/>
</p:tagLst>
</file>

<file path=ppt/tags/tag250.xml><?xml version="1.0" encoding="utf-8"?>
<p:tagLst xmlns:p="http://schemas.openxmlformats.org/presentationml/2006/main">
  <p:tag name="KSO_WM_BEAUTIFY_FLAG" val=""/>
</p:tagLst>
</file>

<file path=ppt/tags/tag251.xml><?xml version="1.0" encoding="utf-8"?>
<p:tagLst xmlns:p="http://schemas.openxmlformats.org/presentationml/2006/main">
  <p:tag name="KSO_WM_DIAGRAM_VIRTUALLY_FRAME" val="{&quot;height&quot;:363.3,&quot;left&quot;:522.75,&quot;top&quot;:113.45,&quot;width&quot;:351.75}"/>
</p:tagLst>
</file>

<file path=ppt/tags/tag252.xml><?xml version="1.0" encoding="utf-8"?>
<p:tagLst xmlns:p="http://schemas.openxmlformats.org/presentationml/2006/main">
  <p:tag name="KSO_WM_DIAGRAM_VIRTUALLY_FRAME" val="{&quot;height&quot;:363.3,&quot;left&quot;:522.75,&quot;top&quot;:113.45,&quot;width&quot;:351.75}"/>
</p:tagLst>
</file>

<file path=ppt/tags/tag253.xml><?xml version="1.0" encoding="utf-8"?>
<p:tagLst xmlns:p="http://schemas.openxmlformats.org/presentationml/2006/main">
  <p:tag name="KSO_WM_BEAUTIFY_FLAG" val=""/>
  <p:tag name="KSO_WM_DIAGRAM_VIRTUALLY_FRAME" val="{&quot;height&quot;:363.3,&quot;left&quot;:522.75,&quot;top&quot;:113.45,&quot;width&quot;:351.75}"/>
</p:tagLst>
</file>

<file path=ppt/tags/tag254.xml><?xml version="1.0" encoding="utf-8"?>
<p:tagLst xmlns:p="http://schemas.openxmlformats.org/presentationml/2006/main">
  <p:tag name="KSO_WM_UNIT_VALUE" val="1075*556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31199_1*d*1"/>
  <p:tag name="KSO_WM_TEMPLATE_CATEGORY" val="custom"/>
  <p:tag name="KSO_WM_TEMPLATE_INDEX" val="20231199"/>
  <p:tag name="KSO_WM_UNIT_LAYERLEVEL" val="1"/>
  <p:tag name="KSO_WM_TAG_VERSION" val="3.0"/>
  <p:tag name="KSO_WM_BEAUTIFY_FLAG" val=""/>
</p:tagLst>
</file>

<file path=ppt/tags/tag255.xml><?xml version="1.0" encoding="utf-8"?>
<p:tagLst xmlns:p="http://schemas.openxmlformats.org/presentationml/2006/main">
  <p:tag name="KSO_WM_UNIT_VALUE" val="1076*548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2"/>
  <p:tag name="KSO_WM_UNIT_ID" val="custom20231199_1*d*2"/>
  <p:tag name="KSO_WM_TEMPLATE_CATEGORY" val="custom"/>
  <p:tag name="KSO_WM_TEMPLATE_INDEX" val="20231199"/>
  <p:tag name="KSO_WM_UNIT_LAYERLEVEL" val="1"/>
  <p:tag name="KSO_WM_TAG_VERSION" val="3.0"/>
  <p:tag name="KSO_WM_BEAUTIFY_FLAG" val=""/>
</p:tagLst>
</file>

<file path=ppt/tags/tag256.xml><?xml version="1.0" encoding="utf-8"?>
<p:tagLst xmlns:p="http://schemas.openxmlformats.org/presentationml/2006/main">
  <p:tag name="KSO_WM_BEAUTIFY_FLAG" val=""/>
</p:tagLst>
</file>

<file path=ppt/tags/tag257.xml><?xml version="1.0" encoding="utf-8"?>
<p:tagLst xmlns:p="http://schemas.openxmlformats.org/presentationml/2006/main">
  <p:tag name="KSO_WM_DIAGRAM_VIRTUALLY_FRAME" val="{&quot;height&quot;:363.3,&quot;left&quot;:522.75,&quot;top&quot;:113.45,&quot;width&quot;:351.75}"/>
</p:tagLst>
</file>

<file path=ppt/tags/tag258.xml><?xml version="1.0" encoding="utf-8"?>
<p:tagLst xmlns:p="http://schemas.openxmlformats.org/presentationml/2006/main">
  <p:tag name="KSO_WM_BEAUTIFY_FLAG" val=""/>
  <p:tag name="KSO_WM_DIAGRAM_VIRTUALLY_FRAME" val="{&quot;height&quot;:363.3,&quot;left&quot;:522.75,&quot;top&quot;:113.45,&quot;width&quot;:351.75}"/>
</p:tagLst>
</file>

<file path=ppt/tags/tag259.xml><?xml version="1.0" encoding="utf-8"?>
<p:tagLst xmlns:p="http://schemas.openxmlformats.org/presentationml/2006/main">
  <p:tag name="KSO_WM_DIAGRAM_VIRTUALLY_FRAME" val="{&quot;height&quot;:363.3,&quot;left&quot;:522.75,&quot;top&quot;:113.45,&quot;width&quot;:351.75}"/>
  <p:tag name="KSO_WM_BEAUTIFY_FLAG" val=""/>
</p:tagLst>
</file>

<file path=ppt/tags/tag260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261.xml><?xml version="1.0" encoding="utf-8"?>
<p:tagLst xmlns:p="http://schemas.openxmlformats.org/presentationml/2006/main">
  <p:tag name="KSO_WM_BEAUTIFY_FLAG" val=""/>
</p:tagLst>
</file>

<file path=ppt/tags/tag262.xml><?xml version="1.0" encoding="utf-8"?>
<p:tagLst xmlns:p="http://schemas.openxmlformats.org/presentationml/2006/main">
  <p:tag name="KSO_WM_BEAUTIFY_FLAG" val=""/>
</p:tagLst>
</file>

<file path=ppt/tags/tag263.xml><?xml version="1.0" encoding="utf-8"?>
<p:tagLst xmlns:p="http://schemas.openxmlformats.org/presentationml/2006/main">
  <p:tag name="KSO_WM_BEAUTIFY_FLAG" val=""/>
</p:tagLst>
</file>

<file path=ppt/tags/tag264.xml><?xml version="1.0" encoding="utf-8"?>
<p:tagLst xmlns:p="http://schemas.openxmlformats.org/presentationml/2006/main">
  <p:tag name="KSO_WM_BEAUTIFY_FLAG" val=""/>
</p:tagLst>
</file>

<file path=ppt/tags/tag265.xml><?xml version="1.0" encoding="utf-8"?>
<p:tagLst xmlns:p="http://schemas.openxmlformats.org/presentationml/2006/main">
  <p:tag name="KSO_WM_BEAUTIFY_FLAG" val=""/>
  <p:tag name="KSO_WM_DIAGRAM_VIRTUALLY_FRAME" val="{&quot;height&quot;:137.05,&quot;left&quot;:541.25,&quot;top&quot;:100.85,&quot;width&quot;:358.8}"/>
</p:tagLst>
</file>

<file path=ppt/tags/tag266.xml><?xml version="1.0" encoding="utf-8"?>
<p:tagLst xmlns:p="http://schemas.openxmlformats.org/presentationml/2006/main">
  <p:tag name="KSO_WM_BEAUTIFY_FLAG" val=""/>
</p:tagLst>
</file>

<file path=ppt/tags/tag267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268.xml><?xml version="1.0" encoding="utf-8"?>
<p:tagLst xmlns:p="http://schemas.openxmlformats.org/presentationml/2006/main">
  <p:tag name="KSO_WM_BEAUTIFY_FLAG" val=""/>
</p:tagLst>
</file>

<file path=ppt/tags/tag269.xml><?xml version="1.0" encoding="utf-8"?>
<p:tagLst xmlns:p="http://schemas.openxmlformats.org/presentationml/2006/main">
  <p:tag name="KSO_WM_BEAUTIFY_FLAG" val=""/>
</p:tagLst>
</file>

<file path=ppt/tags/tag270.xml><?xml version="1.0" encoding="utf-8"?>
<p:tagLst xmlns:p="http://schemas.openxmlformats.org/presentationml/2006/main">
  <p:tag name="KSO_WM_BEAUTIFY_FLAG" val=""/>
  <p:tag name="KSO_WM_DIAGRAM_VIRTUALLY_FRAME" val="{&quot;height&quot;:137.05,&quot;left&quot;:541.25,&quot;top&quot;:100.85,&quot;width&quot;:358.8}"/>
</p:tagLst>
</file>

<file path=ppt/tags/tag271.xml><?xml version="1.0" encoding="utf-8"?>
<p:tagLst xmlns:p="http://schemas.openxmlformats.org/presentationml/2006/main">
  <p:tag name="KSO_WM_BEAUTIFY_FLAG" val=""/>
</p:tagLst>
</file>

<file path=ppt/tags/tag272.xml><?xml version="1.0" encoding="utf-8"?>
<p:tagLst xmlns:p="http://schemas.openxmlformats.org/presentationml/2006/main">
  <p:tag name="KSO_WM_BEAUTIFY_FLAG" val=""/>
</p:tagLst>
</file>

<file path=ppt/tags/tag273.xml><?xml version="1.0" encoding="utf-8"?>
<p:tagLst xmlns:p="http://schemas.openxmlformats.org/presentationml/2006/main">
  <p:tag name="KSO_WM_BEAUTIFY_FLAG" val=""/>
</p:tagLst>
</file>

<file path=ppt/tags/tag274.xml><?xml version="1.0" encoding="utf-8"?>
<p:tagLst xmlns:p="http://schemas.openxmlformats.org/presentationml/2006/main">
  <p:tag name="KSO_WM_BEAUTIFY_FLAG" val=""/>
  <p:tag name="KSO_WM_DIAGRAM_VIRTUALLY_FRAME" val="{&quot;height&quot;:247.55,&quot;left&quot;:522.75,&quot;top&quot;:229.2,&quot;width&quot;:351.75}"/>
</p:tagLst>
</file>

<file path=ppt/tags/tag27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276.xml><?xml version="1.0" encoding="utf-8"?>
<p:tagLst xmlns:p="http://schemas.openxmlformats.org/presentationml/2006/main">
  <p:tag name="KSO_WM_BEAUTIFY_FLAG" val=""/>
</p:tagLst>
</file>

<file path=ppt/tags/tag277.xml><?xml version="1.0" encoding="utf-8"?>
<p:tagLst xmlns:p="http://schemas.openxmlformats.org/presentationml/2006/main">
  <p:tag name="KSO_WM_BEAUTIFY_FLAG" val=""/>
</p:tagLst>
</file>

<file path=ppt/tags/tag278.xml><?xml version="1.0" encoding="utf-8"?>
<p:tagLst xmlns:p="http://schemas.openxmlformats.org/presentationml/2006/main">
  <p:tag name="KSO_WM_BEAUTIFY_FLAG" val=""/>
</p:tagLst>
</file>

<file path=ppt/tags/tag279.xml><?xml version="1.0" encoding="utf-8"?>
<p:tagLst xmlns:p="http://schemas.openxmlformats.org/presentationml/2006/main">
  <p:tag name="KSO_WM_BEAUTIFY_FLAG" val=""/>
</p:tagLst>
</file>

<file path=ppt/tags/tag280.xml><?xml version="1.0" encoding="utf-8"?>
<p:tagLst xmlns:p="http://schemas.openxmlformats.org/presentationml/2006/main">
  <p:tag name="KSO_WM_BEAUTIFY_FLAG" val=""/>
  <p:tag name="KSO_WM_DIAGRAM_VIRTUALLY_FRAME" val="{&quot;height&quot;:137.05,&quot;left&quot;:541.25,&quot;top&quot;:100.85,&quot;width&quot;:358.8}"/>
</p:tagLst>
</file>

<file path=ppt/tags/tag281.xml><?xml version="1.0" encoding="utf-8"?>
<p:tagLst xmlns:p="http://schemas.openxmlformats.org/presentationml/2006/main">
  <p:tag name="KSO_WM_BEAUTIFY_FLAG" val=""/>
  <p:tag name="KSO_WM_DIAGRAM_VIRTUALLY_FRAME" val="{&quot;height&quot;:247.55,&quot;left&quot;:522.75,&quot;top&quot;:229.2,&quot;width&quot;:351.75}"/>
</p:tagLst>
</file>

<file path=ppt/tags/tag282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283.xml><?xml version="1.0" encoding="utf-8"?>
<p:tagLst xmlns:p="http://schemas.openxmlformats.org/presentationml/2006/main">
  <p:tag name="KSO_WM_BEAUTIFY_FLAG" val=""/>
</p:tagLst>
</file>

<file path=ppt/tags/tag28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20976_7*e*1"/>
  <p:tag name="KSO_WM_TEMPLATE_CATEGORY" val="custom"/>
  <p:tag name="KSO_WM_TEMPLATE_INDEX" val="20220976"/>
  <p:tag name="KSO_WM_UNIT_LAYERLEVEL" val="1"/>
  <p:tag name="KSO_WM_TAG_VERSION" val="1.0"/>
  <p:tag name="KSO_WM_BEAUTIFY_FLAG" val=""/>
  <p:tag name="KSO_WM_UNIT_BLOCK" val="0"/>
  <p:tag name="KSO_WM_UNIT_DEC_AREA_ID" val="74b9cdbc4d024d1abe191c54e1e59268"/>
  <p:tag name="KSO_WM_UNIT_DEFAULT_FONT" val="118;142;2"/>
  <p:tag name="KSO_WM_UNIT_PRESET_TEXT" val="01"/>
  <p:tag name="KSO_WM_UNIT_NOCLEAR" val="0"/>
  <p:tag name="KSO_WM_UNIT_VALUE" val="2"/>
  <p:tag name="KSO_WM_CHIP_GROUPID" val="617275e954cda7cf43af418d"/>
  <p:tag name="KSO_WM_CHIP_XID" val="617275e954cda7cf43af418b"/>
  <p:tag name="KSO_WM_CHIP_FILLAREA_FILL_RULE" val="{&quot;fill_align&quot;:&quot;cm&quot;,&quot;fill_mode&quot;:&quot;adaptive&quot;,&quot;sacle_strategy&quot;:&quot;smart&quot;}"/>
  <p:tag name="KSO_WM_ASSEMBLE_CHIP_INDEX" val="fc45748d90fe4c90af8e23d583b1e882"/>
  <p:tag name="KSO_WM_UNIT_TEXT_FILL_FORE_SCHEMECOLOR_INDEX_BRIGHTNESS" val="0"/>
  <p:tag name="KSO_WM_UNIT_TEXT_FILL_FORE_SCHEMECOLOR_INDEX" val="5"/>
  <p:tag name="KSO_WM_UNIT_TEXT_FILL_TYPE" val="1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20976_7*i*1"/>
  <p:tag name="KSO_WM_TEMPLATE_CATEGORY" val="custom"/>
  <p:tag name="KSO_WM_TEMPLATE_INDEX" val="20220976"/>
  <p:tag name="KSO_WM_UNIT_LAYERLEVEL" val="1"/>
  <p:tag name="KSO_WM_TAG_VERSION" val="1.0"/>
  <p:tag name="KSO_WM_BEAUTIFY_FLAG" val=""/>
  <p:tag name="KSO_WM_UNIT_BLOCK" val="0"/>
  <p:tag name="KSO_WM_UNIT_SM_LIMIT_TYPE" val="4"/>
  <p:tag name="KSO_WM_UNIT_DEC_AREA_ID" val="35fe247a8f8b4ba9bce86f1ca7fdb11e"/>
  <p:tag name="KSO_WM_UNIT_DECORATE_INFO" val="{&quot;DecorateInfoH&quot;:{&quot;IsAbs&quot;:false},&quot;DecorateInfoW&quot;:{&quot;IsAbs&quot;:true},&quot;DecorateInfoX&quot;:{&quot;IsAbs&quot;:true,&quot;Pos&quot;:2},&quot;DecorateInfoY&quot;:{&quot;IsAbs&quot;:true,&quot;Pos&quot;:1},&quot;ReferentInfo&quot;:{&quot;Id&quot;:&quot;ad58175166bc4f63b70744db7376c287;cbebdb3316df4acebb25aebf772e514d&quot;,&quot;X&quot;:{&quot;Pos&quot;:0},&quot;Y&quot;:{&quot;Pos&quot;:1}},&quot;whChangeMode&quot;:0}"/>
  <p:tag name="KSO_WM_CHIP_GROUPID" val="617275e954cda7cf43af418d"/>
  <p:tag name="KSO_WM_CHIP_XID" val="617275e954cda7cf43af418b"/>
  <p:tag name="KSO_WM_CHIP_FILLAREA_FILL_RULE" val="{&quot;fill_align&quot;:&quot;cm&quot;,&quot;fill_mode&quot;:&quot;adaptive&quot;,&quot;sacle_strategy&quot;:&quot;smart&quot;}"/>
  <p:tag name="KSO_WM_UNIT_DEC_SUPPORTCHANGEPIC" val="0"/>
  <p:tag name="KSO_WM_UNIT_DEC_CHANGEPICRESERVED" val="0"/>
  <p:tag name="KSO_WM_ASSEMBLE_CHIP_INDEX" val="fc45748d90fe4c90af8e23d583b1e882"/>
  <p:tag name="KSO_WM_UNIT_LINE_FORE_SCHEMECOLOR_INDEX_BRIGHTNESS" val="0"/>
  <p:tag name="KSO_WM_UNIT_LINE_FORE_SCHEMECOLOR_INDEX" val="5"/>
  <p:tag name="KSO_WM_UNIT_LINE_FILL_TYPE" val="2"/>
</p:tagLst>
</file>

<file path=ppt/tags/tag286.xml><?xml version="1.0" encoding="utf-8"?>
<p:tagLst xmlns:p="http://schemas.openxmlformats.org/presentationml/2006/main">
  <p:tag name="KSO_WM_BEAUTIFY_FLAG" val=""/>
</p:tagLst>
</file>

<file path=ppt/tags/tag287.xml><?xml version="1.0" encoding="utf-8"?>
<p:tagLst xmlns:p="http://schemas.openxmlformats.org/presentationml/2006/main">
  <p:tag name="KSO_WM_BEAUTIFY_FLAG" val=""/>
</p:tagLst>
</file>

<file path=ppt/tags/tag288.xml><?xml version="1.0" encoding="utf-8"?>
<p:tagLst xmlns:p="http://schemas.openxmlformats.org/presentationml/2006/main">
  <p:tag name="KSO_WM_BEAUTIFY_FLAG" val=""/>
</p:tagLst>
</file>

<file path=ppt/tags/tag289.xml><?xml version="1.0" encoding="utf-8"?>
<p:tagLst xmlns:p="http://schemas.openxmlformats.org/presentationml/2006/main">
  <p:tag name="KSO_WM_BEAUTIFY_FLAG" val=""/>
</p:tagLst>
</file>

<file path=ppt/tags/tag290.xml><?xml version="1.0" encoding="utf-8"?>
<p:tagLst xmlns:p="http://schemas.openxmlformats.org/presentationml/2006/main">
  <p:tag name="TABLE_ENDDRAG_ORIGIN_RECT" val="739*23"/>
  <p:tag name="TABLE_ENDDRAG_RECT" val="61*52*739*23"/>
  <p:tag name="KSO_WM_BEAUTIFY_FLAG" val=""/>
</p:tagLst>
</file>

<file path=ppt/tags/tag291.xml><?xml version="1.0" encoding="utf-8"?>
<p:tagLst xmlns:p="http://schemas.openxmlformats.org/presentationml/2006/main">
  <p:tag name="KSO_WM_BEAUTIFY_FLAG" val=""/>
</p:tagLst>
</file>

<file path=ppt/tags/tag292.xml><?xml version="1.0" encoding="utf-8"?>
<p:tagLst xmlns:p="http://schemas.openxmlformats.org/presentationml/2006/main">
  <p:tag name="KSO_WM_BEAUTIFY_FLAG" val=""/>
</p:tagLst>
</file>

<file path=ppt/tags/tag293.xml><?xml version="1.0" encoding="utf-8"?>
<p:tagLst xmlns:p="http://schemas.openxmlformats.org/presentationml/2006/main">
  <p:tag name="KSO_WM_BEAUTIFY_FLAG" val=""/>
</p:tagLst>
</file>

<file path=ppt/tags/tag29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295.xml><?xml version="1.0" encoding="utf-8"?>
<p:tagLst xmlns:p="http://schemas.openxmlformats.org/presentationml/2006/main">
  <p:tag name="KSO_WM_BEAUTIFY_FLAG" val=""/>
</p:tagLst>
</file>

<file path=ppt/tags/tag296.xml><?xml version="1.0" encoding="utf-8"?>
<p:tagLst xmlns:p="http://schemas.openxmlformats.org/presentationml/2006/main">
  <p:tag name="TABLE_ENDDRAG_ORIGIN_RECT" val="739*23"/>
  <p:tag name="TABLE_ENDDRAG_RECT" val="61*52*739*23"/>
  <p:tag name="KSO_WM_BEAUTIFY_FLAG" val=""/>
</p:tagLst>
</file>

<file path=ppt/tags/tag297.xml><?xml version="1.0" encoding="utf-8"?>
<p:tagLst xmlns:p="http://schemas.openxmlformats.org/presentationml/2006/main">
  <p:tag name="KSO_WM_BEAUTIFY_FLAG" val=""/>
</p:tagLst>
</file>

<file path=ppt/tags/tag298.xml><?xml version="1.0" encoding="utf-8"?>
<p:tagLst xmlns:p="http://schemas.openxmlformats.org/presentationml/2006/main">
  <p:tag name="KSO_WM_BEAUTIFY_FLAG" val=""/>
</p:tagLst>
</file>

<file path=ppt/tags/tag299.xml><?xml version="1.0" encoding="utf-8"?>
<p:tagLst xmlns:p="http://schemas.openxmlformats.org/presentationml/2006/main">
  <p:tag name="KSO_WM_BEAUTIFY_FLAG" val=""/>
</p:tagLst>
</file>

<file path=ppt/tags/tag300.xml><?xml version="1.0" encoding="utf-8"?>
<p:tagLst xmlns:p="http://schemas.openxmlformats.org/presentationml/2006/main">
  <p:tag name="KSO_WM_BEAUTIFY_FLAG" val=""/>
</p:tagLst>
</file>

<file path=ppt/tags/tag301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302.xml><?xml version="1.0" encoding="utf-8"?>
<p:tagLst xmlns:p="http://schemas.openxmlformats.org/presentationml/2006/main">
  <p:tag name="KSO_WM_BEAUTIFY_FLAG" val=""/>
</p:tagLst>
</file>

<file path=ppt/tags/tag303.xml><?xml version="1.0" encoding="utf-8"?>
<p:tagLst xmlns:p="http://schemas.openxmlformats.org/presentationml/2006/main">
  <p:tag name="KSO_WM_BEAUTIFY_FLAG" val=""/>
</p:tagLst>
</file>

<file path=ppt/tags/tag304.xml><?xml version="1.0" encoding="utf-8"?>
<p:tagLst xmlns:p="http://schemas.openxmlformats.org/presentationml/2006/main">
  <p:tag name="TABLE_ENDDRAG_ORIGIN_RECT" val="739*23"/>
  <p:tag name="TABLE_ENDDRAG_RECT" val="61*52*739*23"/>
  <p:tag name="KSO_WM_BEAUTIFY_FLAG" val=""/>
</p:tagLst>
</file>

<file path=ppt/tags/tag305.xml><?xml version="1.0" encoding="utf-8"?>
<p:tagLst xmlns:p="http://schemas.openxmlformats.org/presentationml/2006/main">
  <p:tag name="KSO_WM_BEAUTIFY_FLAG" val=""/>
</p:tagLst>
</file>

<file path=ppt/tags/tag306.xml><?xml version="1.0" encoding="utf-8"?>
<p:tagLst xmlns:p="http://schemas.openxmlformats.org/presentationml/2006/main">
  <p:tag name="KSO_WM_BEAUTIFY_FLAG" val=""/>
</p:tagLst>
</file>

<file path=ppt/tags/tag307.xml><?xml version="1.0" encoding="utf-8"?>
<p:tagLst xmlns:p="http://schemas.openxmlformats.org/presentationml/2006/main">
  <p:tag name="KSO_WM_BEAUTIFY_FLAG" val=""/>
</p:tagLst>
</file>

<file path=ppt/tags/tag308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309.xml><?xml version="1.0" encoding="utf-8"?>
<p:tagLst xmlns:p="http://schemas.openxmlformats.org/presentationml/2006/main">
  <p:tag name="KSO_WM_BEAUTIFY_FLAG" val=""/>
</p:tagLst>
</file>

<file path=ppt/tags/tag310.xml><?xml version="1.0" encoding="utf-8"?>
<p:tagLst xmlns:p="http://schemas.openxmlformats.org/presentationml/2006/main">
  <p:tag name="TABLE_ENDDRAG_ORIGIN_RECT" val="739*23"/>
  <p:tag name="TABLE_ENDDRAG_RECT" val="61*52*739*23"/>
  <p:tag name="KSO_WM_BEAUTIFY_FLAG" val=""/>
</p:tagLst>
</file>

<file path=ppt/tags/tag311.xml><?xml version="1.0" encoding="utf-8"?>
<p:tagLst xmlns:p="http://schemas.openxmlformats.org/presentationml/2006/main">
  <p:tag name="KSO_WM_BEAUTIFY_FLAG" val=""/>
</p:tagLst>
</file>

<file path=ppt/tags/tag312.xml><?xml version="1.0" encoding="utf-8"?>
<p:tagLst xmlns:p="http://schemas.openxmlformats.org/presentationml/2006/main">
  <p:tag name="KSO_WM_BEAUTIFY_FLAG" val=""/>
</p:tagLst>
</file>

<file path=ppt/tags/tag313.xml><?xml version="1.0" encoding="utf-8"?>
<p:tagLst xmlns:p="http://schemas.openxmlformats.org/presentationml/2006/main">
  <p:tag name="KSO_WM_BEAUTIFY_FLAG" val=""/>
</p:tagLst>
</file>

<file path=ppt/tags/tag314.xml><?xml version="1.0" encoding="utf-8"?>
<p:tagLst xmlns:p="http://schemas.openxmlformats.org/presentationml/2006/main">
  <p:tag name="KSO_WM_BEAUTIFY_FLAG" val=""/>
</p:tagLst>
</file>

<file path=ppt/tags/tag31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316.xml><?xml version="1.0" encoding="utf-8"?>
<p:tagLst xmlns:p="http://schemas.openxmlformats.org/presentationml/2006/main">
  <p:tag name="KSO_WM_BEAUTIFY_FLAG" val=""/>
</p:tagLst>
</file>

<file path=ppt/tags/tag317.xml><?xml version="1.0" encoding="utf-8"?>
<p:tagLst xmlns:p="http://schemas.openxmlformats.org/presentationml/2006/main">
  <p:tag name="TABLE_ENDDRAG_ORIGIN_RECT" val="739*23"/>
  <p:tag name="TABLE_ENDDRAG_RECT" val="61*52*739*23"/>
  <p:tag name="KSO_WM_BEAUTIFY_FLAG" val=""/>
</p:tagLst>
</file>

<file path=ppt/tags/tag318.xml><?xml version="1.0" encoding="utf-8"?>
<p:tagLst xmlns:p="http://schemas.openxmlformats.org/presentationml/2006/main">
  <p:tag name="KSO_WM_BEAUTIFY_FLAG" val=""/>
</p:tagLst>
</file>

<file path=ppt/tags/tag319.xml><?xml version="1.0" encoding="utf-8"?>
<p:tagLst xmlns:p="http://schemas.openxmlformats.org/presentationml/2006/main">
  <p:tag name="KSO_WM_BEAUTIFY_FLAG" val=""/>
</p:tagLst>
</file>

<file path=ppt/tags/tag320.xml><?xml version="1.0" encoding="utf-8"?>
<p:tagLst xmlns:p="http://schemas.openxmlformats.org/presentationml/2006/main">
  <p:tag name="KSO_WM_BEAUTIFY_FLAG" val=""/>
</p:tagLst>
</file>

<file path=ppt/tags/tag321.xml><?xml version="1.0" encoding="utf-8"?>
<p:tagLst xmlns:p="http://schemas.openxmlformats.org/presentationml/2006/main">
  <p:tag name="KSO_WM_BEAUTIFY_FLAG" val=""/>
</p:tagLst>
</file>

<file path=ppt/tags/tag322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323.xml><?xml version="1.0" encoding="utf-8"?>
<p:tagLst xmlns:p="http://schemas.openxmlformats.org/presentationml/2006/main">
  <p:tag name="KSO_WM_BEAUTIFY_FLAG" val=""/>
</p:tagLst>
</file>

<file path=ppt/tags/tag324.xml><?xml version="1.0" encoding="utf-8"?>
<p:tagLst xmlns:p="http://schemas.openxmlformats.org/presentationml/2006/main">
  <p:tag name="TABLE_ENDDRAG_ORIGIN_RECT" val="739*23"/>
  <p:tag name="TABLE_ENDDRAG_RECT" val="61*52*739*23"/>
  <p:tag name="KSO_WM_BEAUTIFY_FLAG" val=""/>
</p:tagLst>
</file>

<file path=ppt/tags/tag325.xml><?xml version="1.0" encoding="utf-8"?>
<p:tagLst xmlns:p="http://schemas.openxmlformats.org/presentationml/2006/main">
  <p:tag name="KSO_WM_BEAUTIFY_FLAG" val=""/>
</p:tagLst>
</file>

<file path=ppt/tags/tag326.xml><?xml version="1.0" encoding="utf-8"?>
<p:tagLst xmlns:p="http://schemas.openxmlformats.org/presentationml/2006/main">
  <p:tag name="KSO_WM_BEAUTIFY_FLAG" val=""/>
</p:tagLst>
</file>

<file path=ppt/tags/tag327.xml><?xml version="1.0" encoding="utf-8"?>
<p:tagLst xmlns:p="http://schemas.openxmlformats.org/presentationml/2006/main">
  <p:tag name="KSO_WM_BEAUTIFY_FLAG" val=""/>
</p:tagLst>
</file>

<file path=ppt/tags/tag328.xml><?xml version="1.0" encoding="utf-8"?>
<p:tagLst xmlns:p="http://schemas.openxmlformats.org/presentationml/2006/main">
  <p:tag name="KSO_WM_BEAUTIFY_FLAG" val=""/>
</p:tagLst>
</file>

<file path=ppt/tags/tag329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330.xml><?xml version="1.0" encoding="utf-8"?>
<p:tagLst xmlns:p="http://schemas.openxmlformats.org/presentationml/2006/main">
  <p:tag name="KSO_WM_BEAUTIFY_FLAG" val=""/>
</p:tagLst>
</file>

<file path=ppt/tags/tag331.xml><?xml version="1.0" encoding="utf-8"?>
<p:tagLst xmlns:p="http://schemas.openxmlformats.org/presentationml/2006/main">
  <p:tag name="TABLE_ENDDRAG_ORIGIN_RECT" val="739*23"/>
  <p:tag name="TABLE_ENDDRAG_RECT" val="61*52*739*23"/>
  <p:tag name="KSO_WM_BEAUTIFY_FLAG" val=""/>
</p:tagLst>
</file>

<file path=ppt/tags/tag332.xml><?xml version="1.0" encoding="utf-8"?>
<p:tagLst xmlns:p="http://schemas.openxmlformats.org/presentationml/2006/main">
  <p:tag name="KSO_WM_BEAUTIFY_FLAG" val=""/>
</p:tagLst>
</file>

<file path=ppt/tags/tag333.xml><?xml version="1.0" encoding="utf-8"?>
<p:tagLst xmlns:p="http://schemas.openxmlformats.org/presentationml/2006/main">
  <p:tag name="KSO_WM_BEAUTIFY_FLAG" val=""/>
</p:tagLst>
</file>

<file path=ppt/tags/tag334.xml><?xml version="1.0" encoding="utf-8"?>
<p:tagLst xmlns:p="http://schemas.openxmlformats.org/presentationml/2006/main">
  <p:tag name="KSO_WM_BEAUTIFY_FLAG" val=""/>
</p:tagLst>
</file>

<file path=ppt/tags/tag335.xml><?xml version="1.0" encoding="utf-8"?>
<p:tagLst xmlns:p="http://schemas.openxmlformats.org/presentationml/2006/main">
  <p:tag name="KSO_WM_BEAUTIFY_FLAG" val=""/>
</p:tagLst>
</file>

<file path=ppt/tags/tag33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337.xml><?xml version="1.0" encoding="utf-8"?>
<p:tagLst xmlns:p="http://schemas.openxmlformats.org/presentationml/2006/main">
  <p:tag name="KSO_WM_BEAUTIFY_FLAG" val=""/>
</p:tagLst>
</file>

<file path=ppt/tags/tag338.xml><?xml version="1.0" encoding="utf-8"?>
<p:tagLst xmlns:p="http://schemas.openxmlformats.org/presentationml/2006/main">
  <p:tag name="TABLE_ENDDRAG_ORIGIN_RECT" val="739*23"/>
  <p:tag name="TABLE_ENDDRAG_RECT" val="61*52*739*23"/>
  <p:tag name="KSO_WM_BEAUTIFY_FLAG" val=""/>
</p:tagLst>
</file>

<file path=ppt/tags/tag339.xml><?xml version="1.0" encoding="utf-8"?>
<p:tagLst xmlns:p="http://schemas.openxmlformats.org/presentationml/2006/main">
  <p:tag name="KSO_WM_BEAUTIFY_FLAG" val=""/>
</p:tagLst>
</file>

<file path=ppt/tags/tag340.xml><?xml version="1.0" encoding="utf-8"?>
<p:tagLst xmlns:p="http://schemas.openxmlformats.org/presentationml/2006/main">
  <p:tag name="KSO_WM_BEAUTIFY_FLAG" val=""/>
</p:tagLst>
</file>

<file path=ppt/tags/tag341.xml><?xml version="1.0" encoding="utf-8"?>
<p:tagLst xmlns:p="http://schemas.openxmlformats.org/presentationml/2006/main">
  <p:tag name="KSO_WM_BEAUTIFY_FLAG" val=""/>
</p:tagLst>
</file>

<file path=ppt/tags/tag342.xml><?xml version="1.0" encoding="utf-8"?>
<p:tagLst xmlns:p="http://schemas.openxmlformats.org/presentationml/2006/main">
  <p:tag name="KSO_WM_BEAUTIFY_FLAG" val=""/>
</p:tagLst>
</file>

<file path=ppt/tags/tag343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344.xml><?xml version="1.0" encoding="utf-8"?>
<p:tagLst xmlns:p="http://schemas.openxmlformats.org/presentationml/2006/main">
  <p:tag name="KSO_WM_BEAUTIFY_FLAG" val=""/>
</p:tagLst>
</file>

<file path=ppt/tags/tag345.xml><?xml version="1.0" encoding="utf-8"?>
<p:tagLst xmlns:p="http://schemas.openxmlformats.org/presentationml/2006/main">
  <p:tag name="TABLE_ENDDRAG_ORIGIN_RECT" val="739*23"/>
  <p:tag name="TABLE_ENDDRAG_RECT" val="61*52*739*23"/>
  <p:tag name="KSO_WM_BEAUTIFY_FLAG" val=""/>
</p:tagLst>
</file>

<file path=ppt/tags/tag346.xml><?xml version="1.0" encoding="utf-8"?>
<p:tagLst xmlns:p="http://schemas.openxmlformats.org/presentationml/2006/main">
  <p:tag name="KSO_WM_BEAUTIFY_FLAG" val=""/>
</p:tagLst>
</file>

<file path=ppt/tags/tag347.xml><?xml version="1.0" encoding="utf-8"?>
<p:tagLst xmlns:p="http://schemas.openxmlformats.org/presentationml/2006/main">
  <p:tag name="KSO_WM_BEAUTIFY_FLAG" val=""/>
</p:tagLst>
</file>

<file path=ppt/tags/tag348.xml><?xml version="1.0" encoding="utf-8"?>
<p:tagLst xmlns:p="http://schemas.openxmlformats.org/presentationml/2006/main">
  <p:tag name="KSO_WM_BEAUTIFY_FLAG" val=""/>
</p:tagLst>
</file>

<file path=ppt/tags/tag349.xml><?xml version="1.0" encoding="utf-8"?>
<p:tagLst xmlns:p="http://schemas.openxmlformats.org/presentationml/2006/main">
  <p:tag name="KSO_WM_BEAUTIFY_FLAG" val=""/>
</p:tagLst>
</file>

<file path=ppt/tags/tag350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351.xml><?xml version="1.0" encoding="utf-8"?>
<p:tagLst xmlns:p="http://schemas.openxmlformats.org/presentationml/2006/main">
  <p:tag name="KSO_WM_BEAUTIFY_FLAG" val=""/>
</p:tagLst>
</file>

<file path=ppt/tags/tag352.xml><?xml version="1.0" encoding="utf-8"?>
<p:tagLst xmlns:p="http://schemas.openxmlformats.org/presentationml/2006/main">
  <p:tag name="TABLE_ENDDRAG_ORIGIN_RECT" val="739*23"/>
  <p:tag name="TABLE_ENDDRAG_RECT" val="61*52*739*23"/>
  <p:tag name="KSO_WM_BEAUTIFY_FLAG" val=""/>
</p:tagLst>
</file>

<file path=ppt/tags/tag353.xml><?xml version="1.0" encoding="utf-8"?>
<p:tagLst xmlns:p="http://schemas.openxmlformats.org/presentationml/2006/main">
  <p:tag name="KSO_WM_BEAUTIFY_FLAG" val=""/>
</p:tagLst>
</file>

<file path=ppt/tags/tag354.xml><?xml version="1.0" encoding="utf-8"?>
<p:tagLst xmlns:p="http://schemas.openxmlformats.org/presentationml/2006/main">
  <p:tag name="KSO_WM_BEAUTIFY_FLAG" val=""/>
</p:tagLst>
</file>

<file path=ppt/tags/tag355.xml><?xml version="1.0" encoding="utf-8"?>
<p:tagLst xmlns:p="http://schemas.openxmlformats.org/presentationml/2006/main">
  <p:tag name="KSO_WM_BEAUTIFY_FLAG" val=""/>
</p:tagLst>
</file>

<file path=ppt/tags/tag356.xml><?xml version="1.0" encoding="utf-8"?>
<p:tagLst xmlns:p="http://schemas.openxmlformats.org/presentationml/2006/main">
  <p:tag name="KSO_WM_BEAUTIFY_FLAG" val=""/>
</p:tagLst>
</file>

<file path=ppt/tags/tag357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358.xml><?xml version="1.0" encoding="utf-8"?>
<p:tagLst xmlns:p="http://schemas.openxmlformats.org/presentationml/2006/main">
  <p:tag name="KSO_WM_BEAUTIFY_FLAG" val=""/>
</p:tagLst>
</file>

<file path=ppt/tags/tag359.xml><?xml version="1.0" encoding="utf-8"?>
<p:tagLst xmlns:p="http://schemas.openxmlformats.org/presentationml/2006/main">
  <p:tag name="TABLE_ENDDRAG_ORIGIN_RECT" val="739*23"/>
  <p:tag name="TABLE_ENDDRAG_RECT" val="61*52*739*23"/>
  <p:tag name="KSO_WM_BEAUTIFY_FLAG" val=""/>
</p:tagLst>
</file>

<file path=ppt/tags/tag360.xml><?xml version="1.0" encoding="utf-8"?>
<p:tagLst xmlns:p="http://schemas.openxmlformats.org/presentationml/2006/main">
  <p:tag name="KSO_WM_BEAUTIFY_FLAG" val=""/>
</p:tagLst>
</file>

<file path=ppt/tags/tag361.xml><?xml version="1.0" encoding="utf-8"?>
<p:tagLst xmlns:p="http://schemas.openxmlformats.org/presentationml/2006/main">
  <p:tag name="KSO_WM_BEAUTIFY_FLAG" val=""/>
</p:tagLst>
</file>

<file path=ppt/tags/tag362.xml><?xml version="1.0" encoding="utf-8"?>
<p:tagLst xmlns:p="http://schemas.openxmlformats.org/presentationml/2006/main">
  <p:tag name="KSO_WM_BEAUTIFY_FLAG" val=""/>
</p:tagLst>
</file>

<file path=ppt/tags/tag363.xml><?xml version="1.0" encoding="utf-8"?>
<p:tagLst xmlns:p="http://schemas.openxmlformats.org/presentationml/2006/main">
  <p:tag name="KSO_WM_BEAUTIFY_FLAG" val=""/>
</p:tagLst>
</file>

<file path=ppt/tags/tag36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365.xml><?xml version="1.0" encoding="utf-8"?>
<p:tagLst xmlns:p="http://schemas.openxmlformats.org/presentationml/2006/main">
  <p:tag name="KSO_WM_BEAUTIFY_FLAG" val=""/>
</p:tagLst>
</file>

<file path=ppt/tags/tag366.xml><?xml version="1.0" encoding="utf-8"?>
<p:tagLst xmlns:p="http://schemas.openxmlformats.org/presentationml/2006/main">
  <p:tag name="TABLE_ENDDRAG_ORIGIN_RECT" val="739*23"/>
  <p:tag name="TABLE_ENDDRAG_RECT" val="61*52*739*23"/>
  <p:tag name="KSO_WM_BEAUTIFY_FLAG" val=""/>
</p:tagLst>
</file>

<file path=ppt/tags/tag367.xml><?xml version="1.0" encoding="utf-8"?>
<p:tagLst xmlns:p="http://schemas.openxmlformats.org/presentationml/2006/main">
  <p:tag name="KSO_WM_BEAUTIFY_FLAG" val=""/>
</p:tagLst>
</file>

<file path=ppt/tags/tag368.xml><?xml version="1.0" encoding="utf-8"?>
<p:tagLst xmlns:p="http://schemas.openxmlformats.org/presentationml/2006/main">
  <p:tag name="KSO_WM_BEAUTIFY_FLAG" val=""/>
</p:tagLst>
</file>

<file path=ppt/tags/tag369.xml><?xml version="1.0" encoding="utf-8"?>
<p:tagLst xmlns:p="http://schemas.openxmlformats.org/presentationml/2006/main">
  <p:tag name="KSO_WM_BEAUTIFY_FLAG" val=""/>
</p:tagLst>
</file>

<file path=ppt/tags/tag370.xml><?xml version="1.0" encoding="utf-8"?>
<p:tagLst xmlns:p="http://schemas.openxmlformats.org/presentationml/2006/main">
  <p:tag name="KSO_WM_BEAUTIFY_FLAG" val=""/>
</p:tagLst>
</file>

<file path=ppt/tags/tag371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372.xml><?xml version="1.0" encoding="utf-8"?>
<p:tagLst xmlns:p="http://schemas.openxmlformats.org/presentationml/2006/main">
  <p:tag name="KSO_WM_BEAUTIFY_FLAG" val=""/>
</p:tagLst>
</file>

<file path=ppt/tags/tag373.xml><?xml version="1.0" encoding="utf-8"?>
<p:tagLst xmlns:p="http://schemas.openxmlformats.org/presentationml/2006/main">
  <p:tag name="KSO_WM_BEAUTIFY_FLAG" val=""/>
</p:tagLst>
</file>

<file path=ppt/tags/tag374.xml><?xml version="1.0" encoding="utf-8"?>
<p:tagLst xmlns:p="http://schemas.openxmlformats.org/presentationml/2006/main">
  <p:tag name="TABLE_ENDDRAG_ORIGIN_RECT" val="739*23"/>
  <p:tag name="TABLE_ENDDRAG_RECT" val="61*52*739*23"/>
  <p:tag name="KSO_WM_BEAUTIFY_FLAG" val=""/>
</p:tagLst>
</file>

<file path=ppt/tags/tag375.xml><?xml version="1.0" encoding="utf-8"?>
<p:tagLst xmlns:p="http://schemas.openxmlformats.org/presentationml/2006/main">
  <p:tag name="KSO_WM_BEAUTIFY_FLAG" val=""/>
</p:tagLst>
</file>

<file path=ppt/tags/tag376.xml><?xml version="1.0" encoding="utf-8"?>
<p:tagLst xmlns:p="http://schemas.openxmlformats.org/presentationml/2006/main">
  <p:tag name="KSO_WM_BEAUTIFY_FLAG" val=""/>
</p:tagLst>
</file>

<file path=ppt/tags/tag377.xml><?xml version="1.0" encoding="utf-8"?>
<p:tagLst xmlns:p="http://schemas.openxmlformats.org/presentationml/2006/main">
  <p:tag name="KSO_WM_BEAUTIFY_FLAG" val=""/>
</p:tagLst>
</file>

<file path=ppt/tags/tag378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379.xml><?xml version="1.0" encoding="utf-8"?>
<p:tagLst xmlns:p="http://schemas.openxmlformats.org/presentationml/2006/main">
  <p:tag name="KSO_WM_BEAUTIFY_FLAG" val=""/>
</p:tagLst>
</file>

<file path=ppt/tags/tag380.xml><?xml version="1.0" encoding="utf-8"?>
<p:tagLst xmlns:p="http://schemas.openxmlformats.org/presentationml/2006/main">
  <p:tag name="TABLE_ENDDRAG_ORIGIN_RECT" val="739*23"/>
  <p:tag name="TABLE_ENDDRAG_RECT" val="61*52*739*23"/>
  <p:tag name="KSO_WM_BEAUTIFY_FLAG" val=""/>
</p:tagLst>
</file>

<file path=ppt/tags/tag381.xml><?xml version="1.0" encoding="utf-8"?>
<p:tagLst xmlns:p="http://schemas.openxmlformats.org/presentationml/2006/main">
  <p:tag name="KSO_WM_BEAUTIFY_FLAG" val=""/>
</p:tagLst>
</file>

<file path=ppt/tags/tag382.xml><?xml version="1.0" encoding="utf-8"?>
<p:tagLst xmlns:p="http://schemas.openxmlformats.org/presentationml/2006/main">
  <p:tag name="KSO_WM_BEAUTIFY_FLAG" val=""/>
</p:tagLst>
</file>

<file path=ppt/tags/tag383.xml><?xml version="1.0" encoding="utf-8"?>
<p:tagLst xmlns:p="http://schemas.openxmlformats.org/presentationml/2006/main">
  <p:tag name="KSO_WM_BEAUTIFY_FLAG" val=""/>
</p:tagLst>
</file>

<file path=ppt/tags/tag384.xml><?xml version="1.0" encoding="utf-8"?>
<p:tagLst xmlns:p="http://schemas.openxmlformats.org/presentationml/2006/main">
  <p:tag name="KSO_WM_BEAUTIFY_FLAG" val=""/>
</p:tagLst>
</file>

<file path=ppt/tags/tag38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386.xml><?xml version="1.0" encoding="utf-8"?>
<p:tagLst xmlns:p="http://schemas.openxmlformats.org/presentationml/2006/main">
  <p:tag name="KSO_WM_BEAUTIFY_FLAG" val=""/>
</p:tagLst>
</file>

<file path=ppt/tags/tag387.xml><?xml version="1.0" encoding="utf-8"?>
<p:tagLst xmlns:p="http://schemas.openxmlformats.org/presentationml/2006/main">
  <p:tag name="TABLE_ENDDRAG_ORIGIN_RECT" val="739*23"/>
  <p:tag name="TABLE_ENDDRAG_RECT" val="61*52*739*23"/>
  <p:tag name="KSO_WM_BEAUTIFY_FLAG" val=""/>
</p:tagLst>
</file>

<file path=ppt/tags/tag388.xml><?xml version="1.0" encoding="utf-8"?>
<p:tagLst xmlns:p="http://schemas.openxmlformats.org/presentationml/2006/main">
  <p:tag name="KSO_WM_BEAUTIFY_FLAG" val=""/>
</p:tagLst>
</file>

<file path=ppt/tags/tag389.xml><?xml version="1.0" encoding="utf-8"?>
<p:tagLst xmlns:p="http://schemas.openxmlformats.org/presentationml/2006/main">
  <p:tag name="KSO_WM_BEAUTIFY_FLAG" val=""/>
</p:tagLst>
</file>

<file path=ppt/tags/tag390.xml><?xml version="1.0" encoding="utf-8"?>
<p:tagLst xmlns:p="http://schemas.openxmlformats.org/presentationml/2006/main">
  <p:tag name="KSO_WM_BEAUTIFY_FLAG" val=""/>
</p:tagLst>
</file>

<file path=ppt/tags/tag391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392.xml><?xml version="1.0" encoding="utf-8"?>
<p:tagLst xmlns:p="http://schemas.openxmlformats.org/presentationml/2006/main">
  <p:tag name="KSO_WM_BEAUTIFY_FLAG" val=""/>
</p:tagLst>
</file>

<file path=ppt/tags/tag393.xml><?xml version="1.0" encoding="utf-8"?>
<p:tagLst xmlns:p="http://schemas.openxmlformats.org/presentationml/2006/main">
  <p:tag name="TABLE_ENDDRAG_ORIGIN_RECT" val="739*23"/>
  <p:tag name="TABLE_ENDDRAG_RECT" val="61*52*739*23"/>
  <p:tag name="KSO_WM_BEAUTIFY_FLAG" val=""/>
</p:tagLst>
</file>

<file path=ppt/tags/tag394.xml><?xml version="1.0" encoding="utf-8"?>
<p:tagLst xmlns:p="http://schemas.openxmlformats.org/presentationml/2006/main">
  <p:tag name="KSO_WM_BEAUTIFY_FLAG" val=""/>
</p:tagLst>
</file>

<file path=ppt/tags/tag395.xml><?xml version="1.0" encoding="utf-8"?>
<p:tagLst xmlns:p="http://schemas.openxmlformats.org/presentationml/2006/main">
  <p:tag name="KSO_WM_BEAUTIFY_FLAG" val=""/>
</p:tagLst>
</file>

<file path=ppt/tags/tag396.xml><?xml version="1.0" encoding="utf-8"?>
<p:tagLst xmlns:p="http://schemas.openxmlformats.org/presentationml/2006/main">
  <p:tag name="KSO_WM_BEAUTIFY_FLAG" val=""/>
</p:tagLst>
</file>

<file path=ppt/tags/tag397.xml><?xml version="1.0" encoding="utf-8"?>
<p:tagLst xmlns:p="http://schemas.openxmlformats.org/presentationml/2006/main">
  <p:tag name="KSO_WM_BEAUTIFY_FLAG" val=""/>
</p:tagLst>
</file>

<file path=ppt/tags/tag398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399.xml><?xml version="1.0" encoding="utf-8"?>
<p:tagLst xmlns:p="http://schemas.openxmlformats.org/presentationml/2006/main">
  <p:tag name="KSO_WM_BEAUTIFY_FLAG" val=""/>
</p:tagLst>
</file>

<file path=ppt/tags/tag400.xml><?xml version="1.0" encoding="utf-8"?>
<p:tagLst xmlns:p="http://schemas.openxmlformats.org/presentationml/2006/main">
  <p:tag name="TABLE_ENDDRAG_ORIGIN_RECT" val="739*23"/>
  <p:tag name="TABLE_ENDDRAG_RECT" val="61*52*739*23"/>
  <p:tag name="KSO_WM_BEAUTIFY_FLAG" val=""/>
</p:tagLst>
</file>

<file path=ppt/tags/tag401.xml><?xml version="1.0" encoding="utf-8"?>
<p:tagLst xmlns:p="http://schemas.openxmlformats.org/presentationml/2006/main">
  <p:tag name="KSO_WM_BEAUTIFY_FLAG" val=""/>
</p:tagLst>
</file>

<file path=ppt/tags/tag402.xml><?xml version="1.0" encoding="utf-8"?>
<p:tagLst xmlns:p="http://schemas.openxmlformats.org/presentationml/2006/main">
  <p:tag name="KSO_WM_BEAUTIFY_FLAG" val=""/>
</p:tagLst>
</file>

<file path=ppt/tags/tag403.xml><?xml version="1.0" encoding="utf-8"?>
<p:tagLst xmlns:p="http://schemas.openxmlformats.org/presentationml/2006/main">
  <p:tag name="KSO_WM_BEAUTIFY_FLAG" val=""/>
</p:tagLst>
</file>

<file path=ppt/tags/tag404.xml><?xml version="1.0" encoding="utf-8"?>
<p:tagLst xmlns:p="http://schemas.openxmlformats.org/presentationml/2006/main">
  <p:tag name="KSO_WM_BEAUTIFY_FLAG" val=""/>
</p:tagLst>
</file>

<file path=ppt/tags/tag40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406.xml><?xml version="1.0" encoding="utf-8"?>
<p:tagLst xmlns:p="http://schemas.openxmlformats.org/presentationml/2006/main">
  <p:tag name="KSO_WM_BEAUTIFY_FLAG" val=""/>
</p:tagLst>
</file>

<file path=ppt/tags/tag407.xml><?xml version="1.0" encoding="utf-8"?>
<p:tagLst xmlns:p="http://schemas.openxmlformats.org/presentationml/2006/main">
  <p:tag name="TABLE_ENDDRAG_ORIGIN_RECT" val="739*23"/>
  <p:tag name="TABLE_ENDDRAG_RECT" val="61*52*739*23"/>
  <p:tag name="KSO_WM_BEAUTIFY_FLAG" val=""/>
</p:tagLst>
</file>

<file path=ppt/tags/tag408.xml><?xml version="1.0" encoding="utf-8"?>
<p:tagLst xmlns:p="http://schemas.openxmlformats.org/presentationml/2006/main">
  <p:tag name="KSO_WM_BEAUTIFY_FLAG" val=""/>
</p:tagLst>
</file>

<file path=ppt/tags/tag409.xml><?xml version="1.0" encoding="utf-8"?>
<p:tagLst xmlns:p="http://schemas.openxmlformats.org/presentationml/2006/main">
  <p:tag name="KSO_WM_BEAUTIFY_FLAG" val=""/>
</p:tagLst>
</file>

<file path=ppt/tags/tag410.xml><?xml version="1.0" encoding="utf-8"?>
<p:tagLst xmlns:p="http://schemas.openxmlformats.org/presentationml/2006/main">
  <p:tag name="KSO_WM_BEAUTIFY_FLAG" val=""/>
</p:tagLst>
</file>

<file path=ppt/tags/tag411.xml><?xml version="1.0" encoding="utf-8"?>
<p:tagLst xmlns:p="http://schemas.openxmlformats.org/presentationml/2006/main">
  <p:tag name="KSO_WM_BEAUTIFY_FLAG" val=""/>
</p:tagLst>
</file>

<file path=ppt/tags/tag412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413.xml><?xml version="1.0" encoding="utf-8"?>
<p:tagLst xmlns:p="http://schemas.openxmlformats.org/presentationml/2006/main">
  <p:tag name="KSO_WM_BEAUTIFY_FLAG" val=""/>
</p:tagLst>
</file>

<file path=ppt/tags/tag414.xml><?xml version="1.0" encoding="utf-8"?>
<p:tagLst xmlns:p="http://schemas.openxmlformats.org/presentationml/2006/main">
  <p:tag name="TABLE_ENDDRAG_ORIGIN_RECT" val="739*23"/>
  <p:tag name="TABLE_ENDDRAG_RECT" val="61*52*739*23"/>
  <p:tag name="KSO_WM_BEAUTIFY_FLAG" val=""/>
</p:tagLst>
</file>

<file path=ppt/tags/tag415.xml><?xml version="1.0" encoding="utf-8"?>
<p:tagLst xmlns:p="http://schemas.openxmlformats.org/presentationml/2006/main">
  <p:tag name="KSO_WM_BEAUTIFY_FLAG" val=""/>
</p:tagLst>
</file>

<file path=ppt/tags/tag416.xml><?xml version="1.0" encoding="utf-8"?>
<p:tagLst xmlns:p="http://schemas.openxmlformats.org/presentationml/2006/main">
  <p:tag name="KSO_WM_BEAUTIFY_FLAG" val=""/>
</p:tagLst>
</file>

<file path=ppt/tags/tag417.xml><?xml version="1.0" encoding="utf-8"?>
<p:tagLst xmlns:p="http://schemas.openxmlformats.org/presentationml/2006/main">
  <p:tag name="KSO_WM_BEAUTIFY_FLAG" val=""/>
</p:tagLst>
</file>

<file path=ppt/tags/tag418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419.xml><?xml version="1.0" encoding="utf-8"?>
<p:tagLst xmlns:p="http://schemas.openxmlformats.org/presentationml/2006/main">
  <p:tag name="KSO_WM_BEAUTIFY_FLAG" val=""/>
</p:tagLst>
</file>

<file path=ppt/tags/tag420.xml><?xml version="1.0" encoding="utf-8"?>
<p:tagLst xmlns:p="http://schemas.openxmlformats.org/presentationml/2006/main">
  <p:tag name="TABLE_ENDDRAG_ORIGIN_RECT" val="739*23"/>
  <p:tag name="TABLE_ENDDRAG_RECT" val="61*52*739*23"/>
  <p:tag name="KSO_WM_BEAUTIFY_FLAG" val=""/>
</p:tagLst>
</file>

<file path=ppt/tags/tag421.xml><?xml version="1.0" encoding="utf-8"?>
<p:tagLst xmlns:p="http://schemas.openxmlformats.org/presentationml/2006/main">
  <p:tag name="KSO_WM_BEAUTIFY_FLAG" val=""/>
</p:tagLst>
</file>

<file path=ppt/tags/tag422.xml><?xml version="1.0" encoding="utf-8"?>
<p:tagLst xmlns:p="http://schemas.openxmlformats.org/presentationml/2006/main">
  <p:tag name="KSO_WM_BEAUTIFY_FLAG" val=""/>
</p:tagLst>
</file>

<file path=ppt/tags/tag423.xml><?xml version="1.0" encoding="utf-8"?>
<p:tagLst xmlns:p="http://schemas.openxmlformats.org/presentationml/2006/main">
  <p:tag name="KSO_WM_BEAUTIFY_FLAG" val=""/>
</p:tagLst>
</file>

<file path=ppt/tags/tag424.xml><?xml version="1.0" encoding="utf-8"?>
<p:tagLst xmlns:p="http://schemas.openxmlformats.org/presentationml/2006/main">
  <p:tag name="KSO_WM_BEAUTIFY_FLAG" val=""/>
</p:tagLst>
</file>

<file path=ppt/tags/tag42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426.xml><?xml version="1.0" encoding="utf-8"?>
<p:tagLst xmlns:p="http://schemas.openxmlformats.org/presentationml/2006/main">
  <p:tag name="KSO_WM_BEAUTIFY_FLAG" val=""/>
</p:tagLst>
</file>

<file path=ppt/tags/tag427.xml><?xml version="1.0" encoding="utf-8"?>
<p:tagLst xmlns:p="http://schemas.openxmlformats.org/presentationml/2006/main">
  <p:tag name="TABLE_ENDDRAG_ORIGIN_RECT" val="739*23"/>
  <p:tag name="TABLE_ENDDRAG_RECT" val="61*52*739*23"/>
  <p:tag name="KSO_WM_BEAUTIFY_FLAG" val=""/>
</p:tagLst>
</file>

<file path=ppt/tags/tag428.xml><?xml version="1.0" encoding="utf-8"?>
<p:tagLst xmlns:p="http://schemas.openxmlformats.org/presentationml/2006/main">
  <p:tag name="KSO_WM_BEAUTIFY_FLAG" val=""/>
</p:tagLst>
</file>

<file path=ppt/tags/tag429.xml><?xml version="1.0" encoding="utf-8"?>
<p:tagLst xmlns:p="http://schemas.openxmlformats.org/presentationml/2006/main">
  <p:tag name="KSO_WM_BEAUTIFY_FLAG" val=""/>
</p:tagLst>
</file>

<file path=ppt/tags/tag430.xml><?xml version="1.0" encoding="utf-8"?>
<p:tagLst xmlns:p="http://schemas.openxmlformats.org/presentationml/2006/main">
  <p:tag name="KSO_WM_BEAUTIFY_FLAG" val=""/>
</p:tagLst>
</file>

<file path=ppt/tags/tag431.xml><?xml version="1.0" encoding="utf-8"?>
<p:tagLst xmlns:p="http://schemas.openxmlformats.org/presentationml/2006/main">
  <p:tag name="KSO_WM_BEAUTIFY_FLAG" val=""/>
</p:tagLst>
</file>

<file path=ppt/tags/tag432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433.xml><?xml version="1.0" encoding="utf-8"?>
<p:tagLst xmlns:p="http://schemas.openxmlformats.org/presentationml/2006/main">
  <p:tag name="KSO_WM_BEAUTIFY_FLAG" val=""/>
</p:tagLst>
</file>

<file path=ppt/tags/tag434.xml><?xml version="1.0" encoding="utf-8"?>
<p:tagLst xmlns:p="http://schemas.openxmlformats.org/presentationml/2006/main">
  <p:tag name="TABLE_ENDDRAG_ORIGIN_RECT" val="739*23"/>
  <p:tag name="TABLE_ENDDRAG_RECT" val="61*52*739*23"/>
  <p:tag name="KSO_WM_BEAUTIFY_FLAG" val=""/>
</p:tagLst>
</file>

<file path=ppt/tags/tag435.xml><?xml version="1.0" encoding="utf-8"?>
<p:tagLst xmlns:p="http://schemas.openxmlformats.org/presentationml/2006/main">
  <p:tag name="KSO_WM_BEAUTIFY_FLAG" val=""/>
</p:tagLst>
</file>

<file path=ppt/tags/tag436.xml><?xml version="1.0" encoding="utf-8"?>
<p:tagLst xmlns:p="http://schemas.openxmlformats.org/presentationml/2006/main">
  <p:tag name="KSO_WM_BEAUTIFY_FLAG" val=""/>
</p:tagLst>
</file>

<file path=ppt/tags/tag437.xml><?xml version="1.0" encoding="utf-8"?>
<p:tagLst xmlns:p="http://schemas.openxmlformats.org/presentationml/2006/main">
  <p:tag name="KSO_WM_BEAUTIFY_FLAG" val=""/>
</p:tagLst>
</file>

<file path=ppt/tags/tag438.xml><?xml version="1.0" encoding="utf-8"?>
<p:tagLst xmlns:p="http://schemas.openxmlformats.org/presentationml/2006/main">
  <p:tag name="KSO_WM_BEAUTIFY_FLAG" val=""/>
</p:tagLst>
</file>

<file path=ppt/tags/tag439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440.xml><?xml version="1.0" encoding="utf-8"?>
<p:tagLst xmlns:p="http://schemas.openxmlformats.org/presentationml/2006/main">
  <p:tag name="KSO_WM_BEAUTIFY_FLAG" val=""/>
</p:tagLst>
</file>

<file path=ppt/tags/tag441.xml><?xml version="1.0" encoding="utf-8"?>
<p:tagLst xmlns:p="http://schemas.openxmlformats.org/presentationml/2006/main">
  <p:tag name="TABLE_ENDDRAG_ORIGIN_RECT" val="739*23"/>
  <p:tag name="TABLE_ENDDRAG_RECT" val="61*52*739*23"/>
  <p:tag name="KSO_WM_BEAUTIFY_FLAG" val=""/>
</p:tagLst>
</file>

<file path=ppt/tags/tag442.xml><?xml version="1.0" encoding="utf-8"?>
<p:tagLst xmlns:p="http://schemas.openxmlformats.org/presentationml/2006/main">
  <p:tag name="KSO_WM_BEAUTIFY_FLAG" val=""/>
</p:tagLst>
</file>

<file path=ppt/tags/tag443.xml><?xml version="1.0" encoding="utf-8"?>
<p:tagLst xmlns:p="http://schemas.openxmlformats.org/presentationml/2006/main">
  <p:tag name="KSO_WM_BEAUTIFY_FLAG" val=""/>
</p:tagLst>
</file>

<file path=ppt/tags/tag444.xml><?xml version="1.0" encoding="utf-8"?>
<p:tagLst xmlns:p="http://schemas.openxmlformats.org/presentationml/2006/main">
  <p:tag name="KSO_WM_BEAUTIFY_FLAG" val=""/>
</p:tagLst>
</file>

<file path=ppt/tags/tag44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446.xml><?xml version="1.0" encoding="utf-8"?>
<p:tagLst xmlns:p="http://schemas.openxmlformats.org/presentationml/2006/main">
  <p:tag name="KSO_WM_BEAUTIFY_FLAG" val=""/>
</p:tagLst>
</file>

<file path=ppt/tags/tag447.xml><?xml version="1.0" encoding="utf-8"?>
<p:tagLst xmlns:p="http://schemas.openxmlformats.org/presentationml/2006/main">
  <p:tag name="TABLE_ENDDRAG_ORIGIN_RECT" val="739*23"/>
  <p:tag name="TABLE_ENDDRAG_RECT" val="61*52*739*23"/>
  <p:tag name="KSO_WM_BEAUTIFY_FLAG" val=""/>
</p:tagLst>
</file>

<file path=ppt/tags/tag448.xml><?xml version="1.0" encoding="utf-8"?>
<p:tagLst xmlns:p="http://schemas.openxmlformats.org/presentationml/2006/main">
  <p:tag name="KSO_WM_BEAUTIFY_FLAG" val=""/>
</p:tagLst>
</file>

<file path=ppt/tags/tag449.xml><?xml version="1.0" encoding="utf-8"?>
<p:tagLst xmlns:p="http://schemas.openxmlformats.org/presentationml/2006/main">
  <p:tag name="KSO_WM_BEAUTIFY_FLAG" val=""/>
</p:tagLst>
</file>

<file path=ppt/tags/tag450.xml><?xml version="1.0" encoding="utf-8"?>
<p:tagLst xmlns:p="http://schemas.openxmlformats.org/presentationml/2006/main">
  <p:tag name="KSO_WM_BEAUTIFY_FLAG" val=""/>
</p:tagLst>
</file>

<file path=ppt/tags/tag451.xml><?xml version="1.0" encoding="utf-8"?>
<p:tagLst xmlns:p="http://schemas.openxmlformats.org/presentationml/2006/main">
  <p:tag name="KSO_WM_BEAUTIFY_FLAG" val=""/>
</p:tagLst>
</file>

<file path=ppt/tags/tag452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453.xml><?xml version="1.0" encoding="utf-8"?>
<p:tagLst xmlns:p="http://schemas.openxmlformats.org/presentationml/2006/main">
  <p:tag name="KSO_WM_BEAUTIFY_FLAG" val=""/>
</p:tagLst>
</file>

<file path=ppt/tags/tag454.xml><?xml version="1.0" encoding="utf-8"?>
<p:tagLst xmlns:p="http://schemas.openxmlformats.org/presentationml/2006/main">
  <p:tag name="TABLE_ENDDRAG_ORIGIN_RECT" val="739*23"/>
  <p:tag name="TABLE_ENDDRAG_RECT" val="61*52*739*23"/>
  <p:tag name="KSO_WM_BEAUTIFY_FLAG" val=""/>
</p:tagLst>
</file>

<file path=ppt/tags/tag455.xml><?xml version="1.0" encoding="utf-8"?>
<p:tagLst xmlns:p="http://schemas.openxmlformats.org/presentationml/2006/main">
  <p:tag name="KSO_WM_BEAUTIFY_FLAG" val=""/>
</p:tagLst>
</file>

<file path=ppt/tags/tag456.xml><?xml version="1.0" encoding="utf-8"?>
<p:tagLst xmlns:p="http://schemas.openxmlformats.org/presentationml/2006/main">
  <p:tag name="KSO_WM_BEAUTIFY_FLAG" val=""/>
</p:tagLst>
</file>

<file path=ppt/tags/tag457.xml><?xml version="1.0" encoding="utf-8"?>
<p:tagLst xmlns:p="http://schemas.openxmlformats.org/presentationml/2006/main">
  <p:tag name="KSO_WM_BEAUTIFY_FLAG" val=""/>
</p:tagLst>
</file>

<file path=ppt/tags/tag458.xml><?xml version="1.0" encoding="utf-8"?>
<p:tagLst xmlns:p="http://schemas.openxmlformats.org/presentationml/2006/main">
  <p:tag name="KSO_WM_BEAUTIFY_FLAG" val=""/>
</p:tagLst>
</file>

<file path=ppt/tags/tag459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460.xml><?xml version="1.0" encoding="utf-8"?>
<p:tagLst xmlns:p="http://schemas.openxmlformats.org/presentationml/2006/main">
  <p:tag name="KSO_WM_BEAUTIFY_FLAG" val=""/>
</p:tagLst>
</file>

<file path=ppt/tags/tag461.xml><?xml version="1.0" encoding="utf-8"?>
<p:tagLst xmlns:p="http://schemas.openxmlformats.org/presentationml/2006/main">
  <p:tag name="TABLE_ENDDRAG_ORIGIN_RECT" val="739*23"/>
  <p:tag name="TABLE_ENDDRAG_RECT" val="61*52*739*23"/>
  <p:tag name="KSO_WM_BEAUTIFY_FLAG" val=""/>
</p:tagLst>
</file>

<file path=ppt/tags/tag462.xml><?xml version="1.0" encoding="utf-8"?>
<p:tagLst xmlns:p="http://schemas.openxmlformats.org/presentationml/2006/main">
  <p:tag name="KSO_WM_BEAUTIFY_FLAG" val=""/>
</p:tagLst>
</file>

<file path=ppt/tags/tag463.xml><?xml version="1.0" encoding="utf-8"?>
<p:tagLst xmlns:p="http://schemas.openxmlformats.org/presentationml/2006/main">
  <p:tag name="KSO_WM_BEAUTIFY_FLAG" val=""/>
</p:tagLst>
</file>

<file path=ppt/tags/tag464.xml><?xml version="1.0" encoding="utf-8"?>
<p:tagLst xmlns:p="http://schemas.openxmlformats.org/presentationml/2006/main">
  <p:tag name="KSO_WM_BEAUTIFY_FLAG" val=""/>
</p:tagLst>
</file>

<file path=ppt/tags/tag465.xml><?xml version="1.0" encoding="utf-8"?>
<p:tagLst xmlns:p="http://schemas.openxmlformats.org/presentationml/2006/main">
  <p:tag name="KSO_WM_BEAUTIFY_FLAG" val=""/>
</p:tagLst>
</file>

<file path=ppt/tags/tag46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467.xml><?xml version="1.0" encoding="utf-8"?>
<p:tagLst xmlns:p="http://schemas.openxmlformats.org/presentationml/2006/main">
  <p:tag name="KSO_WM_BEAUTIFY_FLAG" val=""/>
</p:tagLst>
</file>

<file path=ppt/tags/tag468.xml><?xml version="1.0" encoding="utf-8"?>
<p:tagLst xmlns:p="http://schemas.openxmlformats.org/presentationml/2006/main">
  <p:tag name="TABLE_ENDDRAG_ORIGIN_RECT" val="739*23"/>
  <p:tag name="TABLE_ENDDRAG_RECT" val="61*52*739*23"/>
  <p:tag name="KSO_WM_BEAUTIFY_FLAG" val=""/>
</p:tagLst>
</file>

<file path=ppt/tags/tag469.xml><?xml version="1.0" encoding="utf-8"?>
<p:tagLst xmlns:p="http://schemas.openxmlformats.org/presentationml/2006/main">
  <p:tag name="KSO_WM_BEAUTIFY_FLAG" val=""/>
</p:tagLst>
</file>

<file path=ppt/tags/tag470.xml><?xml version="1.0" encoding="utf-8"?>
<p:tagLst xmlns:p="http://schemas.openxmlformats.org/presentationml/2006/main">
  <p:tag name="KSO_WM_BEAUTIFY_FLAG" val=""/>
</p:tagLst>
</file>

<file path=ppt/tags/tag471.xml><?xml version="1.0" encoding="utf-8"?>
<p:tagLst xmlns:p="http://schemas.openxmlformats.org/presentationml/2006/main">
  <p:tag name="KSO_WM_BEAUTIFY_FLAG" val=""/>
</p:tagLst>
</file>

<file path=ppt/tags/tag472.xml><?xml version="1.0" encoding="utf-8"?>
<p:tagLst xmlns:p="http://schemas.openxmlformats.org/presentationml/2006/main">
  <p:tag name="KSO_WM_BEAUTIFY_FLAG" val=""/>
</p:tagLst>
</file>

<file path=ppt/tags/tag473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474.xml><?xml version="1.0" encoding="utf-8"?>
<p:tagLst xmlns:p="http://schemas.openxmlformats.org/presentationml/2006/main">
  <p:tag name="KSO_WM_BEAUTIFY_FLAG" val=""/>
</p:tagLst>
</file>

<file path=ppt/tags/tag47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20976_7*e*1"/>
  <p:tag name="KSO_WM_TEMPLATE_CATEGORY" val="custom"/>
  <p:tag name="KSO_WM_TEMPLATE_INDEX" val="20220976"/>
  <p:tag name="KSO_WM_UNIT_LAYERLEVEL" val="1"/>
  <p:tag name="KSO_WM_TAG_VERSION" val="1.0"/>
  <p:tag name="KSO_WM_BEAUTIFY_FLAG" val=""/>
  <p:tag name="KSO_WM_UNIT_BLOCK" val="0"/>
  <p:tag name="KSO_WM_UNIT_DEC_AREA_ID" val="74b9cdbc4d024d1abe191c54e1e59268"/>
  <p:tag name="KSO_WM_UNIT_DEFAULT_FONT" val="118;142;2"/>
  <p:tag name="KSO_WM_UNIT_PRESET_TEXT" val="01"/>
  <p:tag name="KSO_WM_UNIT_NOCLEAR" val="0"/>
  <p:tag name="KSO_WM_UNIT_VALUE" val="2"/>
  <p:tag name="KSO_WM_CHIP_GROUPID" val="617275e954cda7cf43af418d"/>
  <p:tag name="KSO_WM_CHIP_XID" val="617275e954cda7cf43af418b"/>
  <p:tag name="KSO_WM_CHIP_FILLAREA_FILL_RULE" val="{&quot;fill_align&quot;:&quot;cm&quot;,&quot;fill_mode&quot;:&quot;adaptive&quot;,&quot;sacle_strategy&quot;:&quot;smart&quot;}"/>
  <p:tag name="KSO_WM_ASSEMBLE_CHIP_INDEX" val="fc45748d90fe4c90af8e23d583b1e882"/>
  <p:tag name="KSO_WM_UNIT_TEXT_FILL_FORE_SCHEMECOLOR_INDEX_BRIGHTNESS" val="0"/>
  <p:tag name="KSO_WM_UNIT_TEXT_FILL_FORE_SCHEMECOLOR_INDEX" val="5"/>
  <p:tag name="KSO_WM_UNIT_TEXT_FILL_TYPE" val="1"/>
</p:tagLst>
</file>

<file path=ppt/tags/tag4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20976_7*i*1"/>
  <p:tag name="KSO_WM_TEMPLATE_CATEGORY" val="custom"/>
  <p:tag name="KSO_WM_TEMPLATE_INDEX" val="20220976"/>
  <p:tag name="KSO_WM_UNIT_LAYERLEVEL" val="1"/>
  <p:tag name="KSO_WM_TAG_VERSION" val="1.0"/>
  <p:tag name="KSO_WM_BEAUTIFY_FLAG" val=""/>
  <p:tag name="KSO_WM_UNIT_BLOCK" val="0"/>
  <p:tag name="KSO_WM_UNIT_SM_LIMIT_TYPE" val="4"/>
  <p:tag name="KSO_WM_UNIT_DEC_AREA_ID" val="35fe247a8f8b4ba9bce86f1ca7fdb11e"/>
  <p:tag name="KSO_WM_UNIT_DECORATE_INFO" val="{&quot;DecorateInfoH&quot;:{&quot;IsAbs&quot;:false},&quot;DecorateInfoW&quot;:{&quot;IsAbs&quot;:true},&quot;DecorateInfoX&quot;:{&quot;IsAbs&quot;:true,&quot;Pos&quot;:2},&quot;DecorateInfoY&quot;:{&quot;IsAbs&quot;:true,&quot;Pos&quot;:1},&quot;ReferentInfo&quot;:{&quot;Id&quot;:&quot;ad58175166bc4f63b70744db7376c287;cbebdb3316df4acebb25aebf772e514d&quot;,&quot;X&quot;:{&quot;Pos&quot;:0},&quot;Y&quot;:{&quot;Pos&quot;:1}},&quot;whChangeMode&quot;:0}"/>
  <p:tag name="KSO_WM_CHIP_GROUPID" val="617275e954cda7cf43af418d"/>
  <p:tag name="KSO_WM_CHIP_XID" val="617275e954cda7cf43af418b"/>
  <p:tag name="KSO_WM_CHIP_FILLAREA_FILL_RULE" val="{&quot;fill_align&quot;:&quot;cm&quot;,&quot;fill_mode&quot;:&quot;adaptive&quot;,&quot;sacle_strategy&quot;:&quot;smart&quot;}"/>
  <p:tag name="KSO_WM_UNIT_DEC_SUPPORTCHANGEPIC" val="0"/>
  <p:tag name="KSO_WM_UNIT_DEC_CHANGEPICRESERVED" val="0"/>
  <p:tag name="KSO_WM_ASSEMBLE_CHIP_INDEX" val="fc45748d90fe4c90af8e23d583b1e882"/>
  <p:tag name="KSO_WM_UNIT_LINE_FORE_SCHEMECOLOR_INDEX_BRIGHTNESS" val="0"/>
  <p:tag name="KSO_WM_UNIT_LINE_FORE_SCHEMECOLOR_INDEX" val="5"/>
  <p:tag name="KSO_WM_UNIT_LINE_FILL_TYPE" val="2"/>
</p:tagLst>
</file>

<file path=ppt/tags/tag477.xml><?xml version="1.0" encoding="utf-8"?>
<p:tagLst xmlns:p="http://schemas.openxmlformats.org/presentationml/2006/main">
  <p:tag name="KSO_WM_UNIT_SUBTYPE" val="a"/>
  <p:tag name="KSO_WM_UNIT_PRESET_TEXT" val="单击此处添加文本具体内容，简明扼要地阐述你的观点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20976_7*f*1"/>
  <p:tag name="KSO_WM_TEMPLATE_CATEGORY" val="custom"/>
  <p:tag name="KSO_WM_TEMPLATE_INDEX" val="20220976"/>
  <p:tag name="KSO_WM_UNIT_LAYERLEVEL" val="1"/>
  <p:tag name="KSO_WM_TAG_VERSION" val="1.0"/>
  <p:tag name="KSO_WM_BEAUTIFY_FLAG" val=""/>
  <p:tag name="KSO_WM_UNIT_DEFAULT_FONT" val="16;22;2"/>
  <p:tag name="KSO_WM_UNIT_BLOCK" val="0"/>
  <p:tag name="KSO_WM_UNIT_DEC_AREA_ID" val="cbebdb3316df4acebb25aebf772e514d"/>
  <p:tag name="KSO_WM_CHIP_GROUPID" val="617275e954cda7cf43af418d"/>
  <p:tag name="KSO_WM_CHIP_XID" val="617275e954cda7cf43af418b"/>
  <p:tag name="KSO_WM_CHIP_FILLAREA_FILL_RULE" val="{&quot;fill_align&quot;:&quot;cm&quot;,&quot;fill_mode&quot;:&quot;adaptive&quot;,&quot;sacle_strategy&quot;:&quot;smart&quot;}"/>
  <p:tag name="KSO_WM_ASSEMBLE_CHIP_INDEX" val="fc45748d90fe4c90af8e23d583b1e882"/>
  <p:tag name="KSO_WM_UNIT_TEXT_FILL_FORE_SCHEMECOLOR_INDEX_BRIGHTNESS" val="0"/>
  <p:tag name="KSO_WM_UNIT_TEXT_FILL_FORE_SCHEMECOLOR_INDEX" val="14"/>
  <p:tag name="KSO_WM_UNIT_TEXT_FILL_TYPE" val="1"/>
</p:tagLst>
</file>

<file path=ppt/tags/tag478.xml><?xml version="1.0" encoding="utf-8"?>
<p:tagLst xmlns:p="http://schemas.openxmlformats.org/presentationml/2006/main">
  <p:tag name="KSO_WM_BEAUTIFY_FLAG" val=""/>
</p:tagLst>
</file>

<file path=ppt/tags/tag479.xml><?xml version="1.0" encoding="utf-8"?>
<p:tagLst xmlns:p="http://schemas.openxmlformats.org/presentationml/2006/main">
  <p:tag name="KSO_WM_BEAUTIFY_FLAG" val=""/>
</p:tagLst>
</file>

<file path=ppt/tags/tag480.xml><?xml version="1.0" encoding="utf-8"?>
<p:tagLst xmlns:p="http://schemas.openxmlformats.org/presentationml/2006/main">
  <p:tag name="KSO_WM_BEAUTIFY_FLAG" val=""/>
</p:tagLst>
</file>

<file path=ppt/tags/tag481.xml><?xml version="1.0" encoding="utf-8"?>
<p:tagLst xmlns:p="http://schemas.openxmlformats.org/presentationml/2006/main">
  <p:tag name="KSO_WM_BEAUTIFY_FLAG" val=""/>
</p:tagLst>
</file>

<file path=ppt/tags/tag482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483.xml><?xml version="1.0" encoding="utf-8"?>
<p:tagLst xmlns:p="http://schemas.openxmlformats.org/presentationml/2006/main">
  <p:tag name="KSO_WM_BEAUTIFY_FLAG" val=""/>
</p:tagLst>
</file>

<file path=ppt/tags/tag484.xml><?xml version="1.0" encoding="utf-8"?>
<p:tagLst xmlns:p="http://schemas.openxmlformats.org/presentationml/2006/main">
  <p:tag name="KSO_WM_BEAUTIFY_FLAG" val=""/>
</p:tagLst>
</file>

<file path=ppt/tags/tag48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486.xml><?xml version="1.0" encoding="utf-8"?>
<p:tagLst xmlns:p="http://schemas.openxmlformats.org/presentationml/2006/main">
  <p:tag name="KSO_WM_BEAUTIFY_FLAG" val=""/>
</p:tagLst>
</file>

<file path=ppt/tags/tag487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488.xml><?xml version="1.0" encoding="utf-8"?>
<p:tagLst xmlns:p="http://schemas.openxmlformats.org/presentationml/2006/main">
  <p:tag name="COMMONDATA" val="eyJoZGlkIjoiMDNmNjY2MjAxMmUzZWIxNTUzNTRjMmQxOGU5NzI4NTAifQ=="/>
  <p:tag name="RESOURCE_RECORD_KEY" val="{&quot;13&quot;:[4563129],&quot;65&quot;:[20220976]}"/>
  <p:tag name="commondata" val="eyJoZGlkIjoiYmI5MzFmYmRiMWFlNDRmODZmNzZiM2RhYTgwNjQ3NWI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WPS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874CB"/>
    </a:accent1>
    <a:accent2>
      <a:srgbClr val="EE822F"/>
    </a:accent2>
    <a:accent3>
      <a:srgbClr val="F2BA02"/>
    </a:accent3>
    <a:accent4>
      <a:srgbClr val="75BD42"/>
    </a:accent4>
    <a:accent5>
      <a:srgbClr val="30C0B4"/>
    </a:accent5>
    <a:accent6>
      <a:srgbClr val="E54C5E"/>
    </a:accent6>
    <a:hlink>
      <a:srgbClr val="0026E5"/>
    </a:hlink>
    <a:folHlink>
      <a:srgbClr val="7E1FAD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10349</Words>
  <Application>WPS 演示</Application>
  <PresentationFormat>宽屏</PresentationFormat>
  <Paragraphs>1055</Paragraphs>
  <Slides>54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54</vt:i4>
      </vt:variant>
    </vt:vector>
  </HeadingPairs>
  <TitlesOfParts>
    <vt:vector size="69" baseType="lpstr">
      <vt:lpstr>Arial</vt:lpstr>
      <vt:lpstr>宋体</vt:lpstr>
      <vt:lpstr>Wingdings</vt:lpstr>
      <vt:lpstr>Wingdings</vt:lpstr>
      <vt:lpstr>微软雅黑</vt:lpstr>
      <vt:lpstr>WPS灵秀黑</vt:lpstr>
      <vt:lpstr>汉仪粗简黑简</vt:lpstr>
      <vt:lpstr>黑体</vt:lpstr>
      <vt:lpstr>方正兰亭黑简体</vt:lpstr>
      <vt:lpstr>Helvetica Light</vt:lpstr>
      <vt:lpstr>Segoe UI</vt:lpstr>
      <vt:lpstr>Arial Unicode MS</vt:lpstr>
      <vt:lpstr>Calibri</vt:lpstr>
      <vt:lpstr>方正兰亭细黑_GBK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悦动</cp:lastModifiedBy>
  <cp:revision>315</cp:revision>
  <dcterms:created xsi:type="dcterms:W3CDTF">2019-06-19T02:08:00Z</dcterms:created>
  <dcterms:modified xsi:type="dcterms:W3CDTF">2024-06-03T08:05:15Z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2052-11.8.2.10154</vt:lpwstr>
  </property>
  <property fmtid="{D5CDD505-2E9C-101B-9397-08002B2CF9AE}" pid="3" name="ICV">
    <vt:lpwstr>67E8739AFDC3452E8D6BF8C6DCF9B925_13</vt:lpwstr>
  </property>
</Properties>
</file>