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8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9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0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2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comments/comment1.xml" ContentType="application/vnd.openxmlformats-officedocument.presentationml.comment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2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3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  <p:sldMasterId id="2147483682" r:id="rId3"/>
    <p:sldMasterId id="2147483699" r:id="rId4"/>
    <p:sldMasterId id="2147483716" r:id="rId5"/>
    <p:sldMasterId id="2147483733" r:id="rId6"/>
    <p:sldMasterId id="2147483750" r:id="rId7"/>
    <p:sldMasterId id="2147483767" r:id="rId8"/>
    <p:sldMasterId id="2147483801" r:id="rId9"/>
    <p:sldMasterId id="2147483818" r:id="rId10"/>
    <p:sldMasterId id="2147483852" r:id="rId11"/>
    <p:sldMasterId id="2147483869" r:id="rId12"/>
    <p:sldMasterId id="2147483903" r:id="rId13"/>
  </p:sldMasterIdLst>
  <p:notesMasterIdLst>
    <p:notesMasterId r:id="rId42"/>
  </p:notesMasterIdLst>
  <p:sldIdLst>
    <p:sldId id="511" r:id="rId14"/>
    <p:sldId id="513" r:id="rId15"/>
    <p:sldId id="514" r:id="rId16"/>
    <p:sldId id="515" r:id="rId17"/>
    <p:sldId id="528" r:id="rId18"/>
    <p:sldId id="529" r:id="rId19"/>
    <p:sldId id="530" r:id="rId20"/>
    <p:sldId id="652" r:id="rId21"/>
    <p:sldId id="697" r:id="rId22"/>
    <p:sldId id="532" r:id="rId23"/>
    <p:sldId id="653" r:id="rId24"/>
    <p:sldId id="722" r:id="rId25"/>
    <p:sldId id="726" r:id="rId26"/>
    <p:sldId id="725" r:id="rId27"/>
    <p:sldId id="696" r:id="rId28"/>
    <p:sldId id="698" r:id="rId29"/>
    <p:sldId id="673" r:id="rId30"/>
    <p:sldId id="724" r:id="rId31"/>
    <p:sldId id="533" r:id="rId32"/>
    <p:sldId id="723" r:id="rId33"/>
    <p:sldId id="654" r:id="rId34"/>
    <p:sldId id="680" r:id="rId35"/>
    <p:sldId id="657" r:id="rId36"/>
    <p:sldId id="679" r:id="rId37"/>
    <p:sldId id="535" r:id="rId38"/>
    <p:sldId id="658" r:id="rId39"/>
    <p:sldId id="604" r:id="rId40"/>
    <p:sldId id="630" r:id="rId41"/>
  </p:sldIdLst>
  <p:sldSz cx="12192000" cy="6858000"/>
  <p:notesSz cx="6858000" cy="9144000"/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王鹏飞" initials="王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206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291" autoAdjust="0"/>
  </p:normalViewPr>
  <p:slideViewPr>
    <p:cSldViewPr snapToGrid="0" showGuides="1">
      <p:cViewPr varScale="1">
        <p:scale>
          <a:sx n="77" d="100"/>
          <a:sy n="77" d="100"/>
        </p:scale>
        <p:origin x="883" y="168"/>
      </p:cViewPr>
      <p:guideLst>
        <p:guide orient="horz" pos="214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ags" Target="tags/tag1.xml"/><Relationship Id="rId48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6-09T22:12:39.579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32729-EC2D-4A5B-94B9-17EF9D297710}" type="datetimeFigureOut">
              <a:rPr lang="zh-CN" altLang="en-US" smtClean="0"/>
              <a:t>2024/7/17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E068E-57C2-4106-A897-2A8FD09D6E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DEAE63-D6C4-437F-B8DA-DA689F991A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E068E-57C2-4106-A897-2A8FD09D6E0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854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E068E-57C2-4106-A897-2A8FD09D6E0C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E068E-57C2-4106-A897-2A8FD09D6E0C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2" y="181996"/>
            <a:ext cx="1399977" cy="7480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687011" y="832155"/>
            <a:ext cx="4256863" cy="698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7248130" y="839135"/>
            <a:ext cx="435287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0595020" y="6317716"/>
            <a:ext cx="875763" cy="365125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8565"/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687011" y="832155"/>
            <a:ext cx="4256863" cy="698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7248130" y="839135"/>
            <a:ext cx="435287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687011" y="832155"/>
            <a:ext cx="4256863" cy="698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7248130" y="839135"/>
            <a:ext cx="435287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0595020" y="6317716"/>
            <a:ext cx="875763" cy="365125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8565"/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0595020" y="6317716"/>
            <a:ext cx="875763" cy="365125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8565"/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687011" y="832155"/>
            <a:ext cx="4256863" cy="698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7248130" y="839135"/>
            <a:ext cx="435287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0595020" y="6317716"/>
            <a:ext cx="875763" cy="365125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8565"/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687011" y="832155"/>
            <a:ext cx="4256863" cy="698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7248130" y="839135"/>
            <a:ext cx="435287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0595020" y="6317716"/>
            <a:ext cx="875763" cy="365125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8565"/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687011" y="832155"/>
            <a:ext cx="4256863" cy="698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7248130" y="839135"/>
            <a:ext cx="435287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0595020" y="6317716"/>
            <a:ext cx="875763" cy="365125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8565"/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687011" y="832155"/>
            <a:ext cx="4256863" cy="698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7248130" y="839135"/>
            <a:ext cx="435287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0595020" y="6317716"/>
            <a:ext cx="875763" cy="365125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8565"/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687011" y="832155"/>
            <a:ext cx="4256863" cy="698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7248130" y="839135"/>
            <a:ext cx="435287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0595020" y="6317716"/>
            <a:ext cx="875763" cy="365125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8565"/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687011" y="832155"/>
            <a:ext cx="4256863" cy="698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7248130" y="839135"/>
            <a:ext cx="435287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0595020" y="6317716"/>
            <a:ext cx="875763" cy="365125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8565"/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2" y="181996"/>
            <a:ext cx="1399977" cy="7480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687011" y="832155"/>
            <a:ext cx="4256863" cy="698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7248130" y="839135"/>
            <a:ext cx="435287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0595020" y="6317716"/>
            <a:ext cx="875763" cy="365125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8565"/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687011" y="832155"/>
            <a:ext cx="4256863" cy="698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7248130" y="839135"/>
            <a:ext cx="435287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0595020" y="6317716"/>
            <a:ext cx="875763" cy="365125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8565"/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687011" y="832155"/>
            <a:ext cx="4256863" cy="698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7248130" y="839135"/>
            <a:ext cx="435287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0595020" y="6317716"/>
            <a:ext cx="875763" cy="365125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8565"/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2" y="181996"/>
            <a:ext cx="1399977" cy="7480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687011" y="832155"/>
            <a:ext cx="4256863" cy="698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7248130" y="839135"/>
            <a:ext cx="435287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0595020" y="6317716"/>
            <a:ext cx="875763" cy="365125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8565"/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#</a:t>
            </a:r>
            <a:r>
              <a:rPr lang="zh-CN" altLang="en-US">
                <a:solidFill>
                  <a:prstClr val="black">
                    <a:tint val="75000"/>
                  </a:prstClr>
                </a:solidFill>
              </a:rPr>
              <a:t>页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slideLayout" Target="../slideLayouts/slideLayout17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62.xml"/><Relationship Id="rId16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slideLayout" Target="../slideLayouts/slideLayout17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slideLayout" Target="../slideLayouts/slideLayout18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8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78.xml"/><Relationship Id="rId16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slideLayout" Target="../slideLayouts/slideLayout19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slideLayout" Target="../slideLayouts/slideLayout205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94.xml"/><Relationship Id="rId16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Relationship Id="rId14" Type="http://schemas.openxmlformats.org/officeDocument/2006/relationships/slideLayout" Target="../slideLayouts/slideLayout20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hf hdr="0" dt="0"/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</p:sldLayoutIdLst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hf hdr="0" dt="0"/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hf hdr="0" dt="0"/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</p:sldLayoutIdLst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hf hdr="0" dt="0"/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  <p:sldLayoutId id="2147483919" r:id="rId16"/>
  </p:sldLayoutIdLst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hf hdr="0" dt="0"/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hf hdr="0" dt="0"/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hf hdr="0" dt="0"/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hf hdr="0" dt="0"/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hf hdr="0" dt="0"/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</p:sldLayoutIdLst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hf hdr="0" dt="0"/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hf hdr="0" dt="0"/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hf hdr="0" dt="0"/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hf hdr="0" dt="0"/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42.xml"/><Relationship Id="rId7" Type="http://schemas.openxmlformats.org/officeDocument/2006/relationships/slideLayout" Target="../slideLayouts/slideLayout110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image" Target="../media/image18.jp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image" Target="../media/image17.png"/><Relationship Id="rId5" Type="http://schemas.openxmlformats.org/officeDocument/2006/relationships/tags" Target="../tags/tag57.xml"/><Relationship Id="rId10" Type="http://schemas.openxmlformats.org/officeDocument/2006/relationships/image" Target="../media/image16.png"/><Relationship Id="rId4" Type="http://schemas.openxmlformats.org/officeDocument/2006/relationships/tags" Target="../tags/tag56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10" Type="http://schemas.openxmlformats.org/officeDocument/2006/relationships/image" Target="../media/image20.png"/><Relationship Id="rId4" Type="http://schemas.openxmlformats.org/officeDocument/2006/relationships/tags" Target="../tags/tag70.xml"/><Relationship Id="rId9" Type="http://schemas.openxmlformats.org/officeDocument/2006/relationships/slideLayout" Target="../slideLayouts/slideLayout17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image" Target="../media/image23.png"/><Relationship Id="rId5" Type="http://schemas.openxmlformats.org/officeDocument/2006/relationships/tags" Target="../tags/tag79.xml"/><Relationship Id="rId10" Type="http://schemas.openxmlformats.org/officeDocument/2006/relationships/image" Target="../media/image22.png"/><Relationship Id="rId4" Type="http://schemas.openxmlformats.org/officeDocument/2006/relationships/tags" Target="../tags/tag78.xml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10" Type="http://schemas.openxmlformats.org/officeDocument/2006/relationships/image" Target="../media/image25.png"/><Relationship Id="rId4" Type="http://schemas.openxmlformats.org/officeDocument/2006/relationships/tags" Target="../tags/tag85.xml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slideLayout" Target="../slideLayouts/slideLayout46.xml"/><Relationship Id="rId4" Type="http://schemas.openxmlformats.org/officeDocument/2006/relationships/tags" Target="../tags/tag9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10" Type="http://schemas.openxmlformats.org/officeDocument/2006/relationships/image" Target="../media/image29.png"/><Relationship Id="rId4" Type="http://schemas.openxmlformats.org/officeDocument/2006/relationships/tags" Target="../tags/tag117.xml"/><Relationship Id="rId9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12" Type="http://schemas.openxmlformats.org/officeDocument/2006/relationships/image" Target="../media/image33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image" Target="../media/image32.png"/><Relationship Id="rId5" Type="http://schemas.openxmlformats.org/officeDocument/2006/relationships/tags" Target="../tags/tag125.xml"/><Relationship Id="rId10" Type="http://schemas.openxmlformats.org/officeDocument/2006/relationships/image" Target="../media/image31.png"/><Relationship Id="rId4" Type="http://schemas.openxmlformats.org/officeDocument/2006/relationships/tags" Target="../tags/tag124.xml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9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5" Type="http://schemas.openxmlformats.org/officeDocument/2006/relationships/slideLayout" Target="../slideLayouts/slideLayout46.xml"/><Relationship Id="rId4" Type="http://schemas.openxmlformats.org/officeDocument/2006/relationships/tags" Target="../tags/tag13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tags" Target="../tags/tag141.xml"/><Relationship Id="rId7" Type="http://schemas.openxmlformats.org/officeDocument/2006/relationships/tags" Target="../tags/tag145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image" Target="../media/image37.png"/><Relationship Id="rId5" Type="http://schemas.openxmlformats.org/officeDocument/2006/relationships/tags" Target="../tags/tag143.xml"/><Relationship Id="rId10" Type="http://schemas.openxmlformats.org/officeDocument/2006/relationships/image" Target="../media/image36.png"/><Relationship Id="rId4" Type="http://schemas.openxmlformats.org/officeDocument/2006/relationships/tags" Target="../tags/tag142.xml"/><Relationship Id="rId9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tags" Target="../tags/tag148.xml"/><Relationship Id="rId7" Type="http://schemas.openxmlformats.org/officeDocument/2006/relationships/tags" Target="../tags/tag152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9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3" Type="http://schemas.openxmlformats.org/officeDocument/2006/relationships/tags" Target="../tags/tag155.xml"/><Relationship Id="rId7" Type="http://schemas.openxmlformats.org/officeDocument/2006/relationships/tags" Target="../tags/tag159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10" Type="http://schemas.openxmlformats.org/officeDocument/2006/relationships/image" Target="../media/image39.png"/><Relationship Id="rId4" Type="http://schemas.openxmlformats.org/officeDocument/2006/relationships/tags" Target="../tags/tag156.xml"/><Relationship Id="rId9" Type="http://schemas.openxmlformats.org/officeDocument/2006/relationships/notesSlide" Target="../notesSlides/notes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6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slideLayout" Target="../slideLayouts/slideLayout46.xml"/><Relationship Id="rId4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6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9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4.xml"/><Relationship Id="rId7" Type="http://schemas.openxmlformats.org/officeDocument/2006/relationships/slideLayout" Target="../slideLayouts/slideLayout78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9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tags" Target="../tags/tag36.xml"/><Relationship Id="rId7" Type="http://schemas.openxmlformats.org/officeDocument/2006/relationships/slideLayout" Target="../slideLayouts/slideLayout94.xml"/><Relationship Id="rId12" Type="http://schemas.openxmlformats.org/officeDocument/2006/relationships/image" Target="../media/image11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10.png"/><Relationship Id="rId5" Type="http://schemas.openxmlformats.org/officeDocument/2006/relationships/tags" Target="../tags/tag38.xml"/><Relationship Id="rId10" Type="http://schemas.openxmlformats.org/officeDocument/2006/relationships/image" Target="../media/image9.png"/><Relationship Id="rId4" Type="http://schemas.openxmlformats.org/officeDocument/2006/relationships/tags" Target="../tags/tag3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åæ, å, åºè¡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>
            <a:off x="0" y="0"/>
            <a:ext cx="12192000" cy="687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0" y="2281624"/>
            <a:ext cx="12192000" cy="20158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4" tIns="60941" rIns="121884" bIns="60941" rtlCol="0" anchor="ctr"/>
          <a:lstStyle/>
          <a:p>
            <a:pPr algn="ctr" defTabSz="1218565"/>
            <a:endParaRPr lang="zh-CN" altLang="en-US" sz="2400" dirty="0">
              <a:ln>
                <a:solidFill>
                  <a:schemeClr val="dk2"/>
                </a:solidFill>
              </a:ln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4825" y="2644140"/>
            <a:ext cx="11929110" cy="1043940"/>
          </a:xfrm>
          <a:prstGeom prst="rect">
            <a:avLst/>
          </a:prstGeom>
          <a:noFill/>
        </p:spPr>
        <p:txBody>
          <a:bodyPr wrap="square" lIns="121884" tIns="60941" rIns="121884" bIns="60941" rtlCol="0">
            <a:spAutoFit/>
          </a:bodyPr>
          <a:lstStyle/>
          <a:p>
            <a:pPr defTabSz="1218565"/>
            <a:r>
              <a:rPr lang="en-US" altLang="zh-CN" sz="4000" b="1" kern="2500" spc="500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2024 </a:t>
            </a:r>
            <a:r>
              <a:rPr lang="zh-CN" altLang="en-US" sz="4000" b="1" kern="2500" spc="500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全面可视化管理手册-二次供水泵房</a:t>
            </a:r>
            <a:r>
              <a:rPr lang="zh-CN" altLang="en-US" sz="6000" b="1" kern="2500" spc="500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7344229" y="2"/>
            <a:ext cx="484777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7344229" y="6532900"/>
            <a:ext cx="4847771" cy="325101"/>
          </a:xfrm>
          <a:prstGeom prst="rect">
            <a:avLst/>
          </a:prstGeom>
          <a:solidFill>
            <a:schemeClr val="accent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10</a:t>
            </a:fld>
            <a:endParaRPr lang="zh-CN" altLang="en-US" dirty="0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7592784" y="0"/>
            <a:ext cx="881747" cy="1198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7200" b="0" cap="none" spc="0" dirty="0">
                <a:ln w="0"/>
                <a:solidFill>
                  <a:schemeClr val="l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A</a:t>
            </a:r>
          </a:p>
        </p:txBody>
      </p:sp>
      <p:cxnSp>
        <p:nvCxnSpPr>
          <p:cNvPr id="7" name="直接连接符 6"/>
          <p:cNvCxnSpPr/>
          <p:nvPr>
            <p:custDataLst>
              <p:tags r:id="rId5"/>
            </p:custDataLst>
          </p:nvPr>
        </p:nvCxnSpPr>
        <p:spPr>
          <a:xfrm>
            <a:off x="8723086" y="0"/>
            <a:ext cx="14514" cy="986971"/>
          </a:xfrm>
          <a:prstGeom prst="line">
            <a:avLst/>
          </a:prstGeom>
          <a:ln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8753927" y="12415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全面可视化管理手册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420056" y="1117596"/>
          <a:ext cx="4784005" cy="3484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4461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目的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397">
                <a:tc>
                  <a:txBody>
                    <a:bodyPr/>
                    <a:lstStyle/>
                    <a:p>
                      <a:r>
                        <a:rPr lang="zh-CN" altLang="en-US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   </a:t>
                      </a:r>
                      <a:r>
                        <a:rPr lang="zh-CN" altLang="en-US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为了丰富场站信息帮助进出场站人员了解相关信息</a:t>
                      </a:r>
                      <a:endParaRPr lang="zh-CN" altLang="en-US" sz="1800" b="0" cap="none" spc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微软雅黑" panose="020B0503020204020204" pitchFamily="34" charset="-122"/>
                        <a:sym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635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对象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016">
                <a:tc>
                  <a:txBody>
                    <a:bodyPr/>
                    <a:lstStyle/>
                    <a:p>
                      <a:r>
                        <a:rPr lang="zh-CN" altLang="en-US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   所以泵站进出口墙面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78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标准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016">
                <a:tc>
                  <a:txBody>
                    <a:bodyPr/>
                    <a:lstStyle/>
                    <a:p>
                      <a:r>
                        <a:rPr lang="en-US" altLang="zh-CN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</a:t>
                      </a:r>
                      <a:r>
                        <a:rPr lang="en-US" altLang="zh-CN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1</a:t>
                      </a:r>
                      <a:r>
                        <a:rPr lang="zh-CN" altLang="en-US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：采用</a:t>
                      </a:r>
                      <a:r>
                        <a:rPr lang="en-US" altLang="zh-CN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3mm-5mm</a:t>
                      </a:r>
                      <a:r>
                        <a:rPr lang="zh-CN" altLang="en-US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双层亚克力丝印，且通过螺丝打孔进项安装。内容可根据客户自定义进项排版。常规尺寸为</a:t>
                      </a:r>
                      <a:r>
                        <a:rPr lang="en-US" altLang="zh-CN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120*70mm</a:t>
                      </a:r>
                      <a:endParaRPr lang="en-US" altLang="zh-CN" sz="1800" b="0" cap="none" spc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微软雅黑" panose="020B0503020204020204" pitchFamily="34" charset="-122"/>
                        <a:sym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48564" y="322458"/>
            <a:ext cx="223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1.5 </a:t>
            </a:r>
            <a:r>
              <a:rPr lang="zh-CN" altLang="en-US" sz="2400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泵房位置图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93FF414-0AF7-99BC-BE2B-E6D45354E33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t="12006" b="4766"/>
          <a:stretch/>
        </p:blipFill>
        <p:spPr>
          <a:xfrm>
            <a:off x="427383" y="2395330"/>
            <a:ext cx="6435260" cy="3624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7344229" y="2"/>
            <a:ext cx="484777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7344229" y="6532900"/>
            <a:ext cx="4847771" cy="325101"/>
          </a:xfrm>
          <a:prstGeom prst="rect">
            <a:avLst/>
          </a:prstGeom>
          <a:solidFill>
            <a:schemeClr val="accent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11</a:t>
            </a:fld>
            <a:endParaRPr lang="zh-CN" altLang="en-US" dirty="0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7592784" y="0"/>
            <a:ext cx="881747" cy="1198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7200" b="0" cap="none" spc="0" dirty="0">
                <a:ln w="0"/>
                <a:solidFill>
                  <a:schemeClr val="l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A</a:t>
            </a:r>
          </a:p>
        </p:txBody>
      </p:sp>
      <p:cxnSp>
        <p:nvCxnSpPr>
          <p:cNvPr id="7" name="直接连接符 6"/>
          <p:cNvCxnSpPr/>
          <p:nvPr>
            <p:custDataLst>
              <p:tags r:id="rId5"/>
            </p:custDataLst>
          </p:nvPr>
        </p:nvCxnSpPr>
        <p:spPr>
          <a:xfrm>
            <a:off x="8723086" y="0"/>
            <a:ext cx="14514" cy="986971"/>
          </a:xfrm>
          <a:prstGeom prst="line">
            <a:avLst/>
          </a:prstGeom>
          <a:ln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8753927" y="12415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全面可视化管理手册</a:t>
            </a: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9295594" y="49348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基础建设类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420056" y="1117596"/>
          <a:ext cx="4784005" cy="32097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4461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目的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397">
                <a:tc>
                  <a:txBody>
                    <a:bodyPr/>
                    <a:lstStyle/>
                    <a:p>
                      <a:r>
                        <a:rPr lang="zh-CN" altLang="en-US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  清楚的了解管道内部东西方向和流动的媒介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635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对象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016">
                <a:tc>
                  <a:txBody>
                    <a:bodyPr/>
                    <a:lstStyle/>
                    <a:p>
                      <a:r>
                        <a:rPr lang="zh-CN" altLang="en-US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   </a:t>
                      </a:r>
                      <a:r>
                        <a:rPr lang="zh-CN" altLang="en-US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所有管道外壁</a:t>
                      </a:r>
                      <a:endParaRPr lang="zh-CN" altLang="en-US" sz="1800" b="0" cap="none" spc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微软雅黑" panose="020B0503020204020204" pitchFamily="34" charset="-122"/>
                        <a:sym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78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标准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016">
                <a:tc>
                  <a:txBody>
                    <a:bodyPr/>
                    <a:lstStyle/>
                    <a:p>
                      <a:r>
                        <a:rPr lang="en-US" altLang="zh-CN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</a:t>
                      </a:r>
                      <a:r>
                        <a:rPr lang="en-US" altLang="zh-CN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1.</a:t>
                      </a:r>
                      <a:r>
                        <a:rPr lang="zh-CN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采用工业反光膜配合工程热转印工艺</a:t>
                      </a:r>
                      <a:r>
                        <a:rPr lang="en-US" altLang="zh-CN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</a:t>
                      </a:r>
                      <a:r>
                        <a:rPr lang="zh-CN" altLang="en-US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相关尺寸配套。</a:t>
                      </a:r>
                      <a:endParaRPr lang="zh-CN" altLang="en-US" sz="1800" b="0" cap="none" spc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微软雅黑" panose="020B0503020204020204" pitchFamily="34" charset="-122"/>
                        <a:sym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48564" y="322458"/>
            <a:ext cx="25184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1.6 </a:t>
            </a:r>
            <a:r>
              <a:rPr lang="zh-CN" altLang="en-US" sz="2400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介质流向箭头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293" y="1760266"/>
            <a:ext cx="6302993" cy="4203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7344229" y="2"/>
            <a:ext cx="484777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7344229" y="6532900"/>
            <a:ext cx="4847771" cy="325101"/>
          </a:xfrm>
          <a:prstGeom prst="rect">
            <a:avLst/>
          </a:prstGeom>
          <a:solidFill>
            <a:schemeClr val="accent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12</a:t>
            </a:fld>
            <a:endParaRPr lang="zh-CN" altLang="en-US" dirty="0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7592784" y="0"/>
            <a:ext cx="881747" cy="1198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7200" dirty="0">
                <a:ln w="0"/>
                <a:solidFill>
                  <a:schemeClr val="l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c</a:t>
            </a:r>
            <a:endParaRPr lang="en-US" altLang="zh-CN" sz="7200" b="0" cap="none" spc="0" dirty="0">
              <a:ln w="0"/>
              <a:solidFill>
                <a:schemeClr val="l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5"/>
            </p:custDataLst>
          </p:nvPr>
        </p:nvCxnSpPr>
        <p:spPr>
          <a:xfrm>
            <a:off x="8723086" y="0"/>
            <a:ext cx="14514" cy="986971"/>
          </a:xfrm>
          <a:prstGeom prst="line">
            <a:avLst/>
          </a:prstGeom>
          <a:ln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8753927" y="12415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全面可视化管理手册</a:t>
            </a: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9295594" y="493485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设备、电器类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420056" y="1117596"/>
          <a:ext cx="4663087" cy="4541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3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5433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目的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821">
                <a:tc>
                  <a:txBody>
                    <a:bodyPr/>
                    <a:lstStyle/>
                    <a:p>
                      <a:r>
                        <a:rPr lang="zh-CN" altLang="en-US" sz="1800" b="0" cap="none" spc="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   泵站楼道地面台阶处防止踩踏落空</a:t>
                      </a:r>
                      <a:endParaRPr lang="zh-CN" sz="1800" b="0" cap="none" spc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微软雅黑" panose="020B0503020204020204" pitchFamily="34" charset="-122"/>
                        <a:sym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对象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r>
                        <a:rPr lang="zh-CN" altLang="en-US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  各类台阶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695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标准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0204">
                <a:tc>
                  <a:txBody>
                    <a:bodyPr/>
                    <a:lstStyle/>
                    <a:p>
                      <a:r>
                        <a:rPr lang="zh-CN" altLang="en-US" sz="16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采用防滑热转印工艺，提醒人员安全踩踏，尺寸按现场施工自定义。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48565" y="322458"/>
            <a:ext cx="679743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1.7 </a:t>
            </a:r>
            <a:r>
              <a:rPr lang="zh-CN" altLang="en-US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 </a:t>
            </a:r>
            <a:r>
              <a:rPr lang="zh-CN" altLang="en-US" sz="2400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警示标识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979" y="1016705"/>
            <a:ext cx="6497320" cy="10242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1D194C8-A240-4220-8751-30DF7A8BADC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552" y="4409365"/>
            <a:ext cx="3041239" cy="205423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A932135-5F85-6753-A0E3-F660217397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0" y="2137943"/>
            <a:ext cx="3203023" cy="213775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4724E74-93DC-E0AC-3319-E14B83C69B7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7" t="68416" r="9373" b="7222"/>
          <a:stretch/>
        </p:blipFill>
        <p:spPr>
          <a:xfrm>
            <a:off x="213250" y="4372683"/>
            <a:ext cx="1584172" cy="21275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7344229" y="2"/>
            <a:ext cx="484777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7344229" y="6532900"/>
            <a:ext cx="4847771" cy="325101"/>
          </a:xfrm>
          <a:prstGeom prst="rect">
            <a:avLst/>
          </a:prstGeom>
          <a:solidFill>
            <a:schemeClr val="accent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13</a:t>
            </a:fld>
            <a:endParaRPr lang="zh-CN" altLang="en-US" dirty="0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7592784" y="0"/>
            <a:ext cx="881747" cy="1198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7200" dirty="0">
                <a:ln w="0"/>
                <a:solidFill>
                  <a:schemeClr val="l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c</a:t>
            </a:r>
            <a:endParaRPr lang="en-US" altLang="zh-CN" sz="7200" b="0" cap="none" spc="0" dirty="0">
              <a:ln w="0"/>
              <a:solidFill>
                <a:schemeClr val="l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5"/>
            </p:custDataLst>
          </p:nvPr>
        </p:nvCxnSpPr>
        <p:spPr>
          <a:xfrm>
            <a:off x="8723086" y="0"/>
            <a:ext cx="14514" cy="986971"/>
          </a:xfrm>
          <a:prstGeom prst="line">
            <a:avLst/>
          </a:prstGeom>
          <a:ln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8753927" y="12415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全面可视化管理手册</a:t>
            </a: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9295594" y="493485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设备、电器类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420056" y="1117596"/>
          <a:ext cx="4663087" cy="4541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3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5433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目的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821">
                <a:tc>
                  <a:txBody>
                    <a:bodyPr/>
                    <a:lstStyle/>
                    <a:p>
                      <a:r>
                        <a:rPr lang="zh-CN" altLang="en-US" sz="1800" b="0" cap="none" spc="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   泵站楼道地面台阶处防止踩踏落空</a:t>
                      </a:r>
                      <a:endParaRPr lang="zh-CN" sz="1800" b="0" cap="none" spc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微软雅黑" panose="020B0503020204020204" pitchFamily="34" charset="-122"/>
                        <a:sym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对象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r>
                        <a:rPr lang="zh-CN" altLang="en-US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  各类台阶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695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标准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0204">
                <a:tc>
                  <a:txBody>
                    <a:bodyPr/>
                    <a:lstStyle/>
                    <a:p>
                      <a:r>
                        <a:rPr lang="zh-CN" altLang="en-US" sz="16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采用防滑热转印工艺，提醒人员安全踩踏，尺寸按现场施工自定义。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48565" y="322458"/>
            <a:ext cx="679743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1.8  </a:t>
            </a:r>
            <a:r>
              <a:rPr lang="zh-CN" altLang="en-US" sz="2400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有限空间作业安全告知牌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B769A8F0-90D8-91C4-4A8E-9BF6FD112B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0979" y="1284541"/>
            <a:ext cx="3772972" cy="50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4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7344229" y="2"/>
            <a:ext cx="484777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7344229" y="6532900"/>
            <a:ext cx="4847771" cy="325101"/>
          </a:xfrm>
          <a:prstGeom prst="rect">
            <a:avLst/>
          </a:prstGeom>
          <a:solidFill>
            <a:schemeClr val="accent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14</a:t>
            </a:fld>
            <a:endParaRPr lang="zh-CN" altLang="en-US" dirty="0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7592784" y="0"/>
            <a:ext cx="881747" cy="1198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7200" dirty="0">
                <a:ln w="0"/>
                <a:solidFill>
                  <a:schemeClr val="l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c</a:t>
            </a:r>
            <a:endParaRPr lang="en-US" altLang="zh-CN" sz="7200" b="0" cap="none" spc="0" dirty="0">
              <a:ln w="0"/>
              <a:solidFill>
                <a:schemeClr val="l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5"/>
            </p:custDataLst>
          </p:nvPr>
        </p:nvCxnSpPr>
        <p:spPr>
          <a:xfrm>
            <a:off x="8723086" y="0"/>
            <a:ext cx="14514" cy="986971"/>
          </a:xfrm>
          <a:prstGeom prst="line">
            <a:avLst/>
          </a:prstGeom>
          <a:ln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8753927" y="12415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全面可视化管理手册</a:t>
            </a: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9295594" y="493485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设备、电器类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420056" y="1117596"/>
          <a:ext cx="4663087" cy="4541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3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5433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目的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821">
                <a:tc>
                  <a:txBody>
                    <a:bodyPr/>
                    <a:lstStyle/>
                    <a:p>
                      <a:r>
                        <a:rPr lang="zh-CN" altLang="en-US" sz="1800" b="0" cap="none" spc="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   泵站楼道地面台阶处防止踩踏落空</a:t>
                      </a:r>
                      <a:endParaRPr lang="zh-CN" sz="1800" b="0" cap="none" spc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微软雅黑" panose="020B0503020204020204" pitchFamily="34" charset="-122"/>
                        <a:sym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对象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r>
                        <a:rPr lang="zh-CN" altLang="en-US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  各类台阶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695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标准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0204">
                <a:tc>
                  <a:txBody>
                    <a:bodyPr/>
                    <a:lstStyle/>
                    <a:p>
                      <a:r>
                        <a:rPr lang="zh-CN" altLang="en-US" sz="16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采用防滑热转印工艺，提醒人员安全踩踏，尺寸按现场施工自定义。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48565" y="322458"/>
            <a:ext cx="679743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1.9  </a:t>
            </a:r>
            <a:r>
              <a:rPr lang="zh-CN" altLang="en-US" sz="2400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巡检路线标识</a:t>
            </a: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10"/>
          <a:srcRect l="34770"/>
          <a:stretch/>
        </p:blipFill>
        <p:spPr>
          <a:xfrm>
            <a:off x="1222973" y="1010473"/>
            <a:ext cx="5048618" cy="553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9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7344229" y="2"/>
            <a:ext cx="484777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7344229" y="6532900"/>
            <a:ext cx="4847771" cy="325101"/>
          </a:xfrm>
          <a:prstGeom prst="rect">
            <a:avLst/>
          </a:prstGeom>
          <a:solidFill>
            <a:schemeClr val="accent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15</a:t>
            </a:fld>
            <a:endParaRPr lang="zh-CN" altLang="en-US" dirty="0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7592784" y="0"/>
            <a:ext cx="881747" cy="1198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7200" dirty="0">
                <a:ln w="0"/>
                <a:solidFill>
                  <a:schemeClr val="l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A</a:t>
            </a:r>
            <a:endParaRPr lang="en-US" altLang="zh-CN" sz="7200" b="0" cap="none" spc="0" dirty="0">
              <a:ln w="0"/>
              <a:solidFill>
                <a:schemeClr val="l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5"/>
            </p:custDataLst>
          </p:nvPr>
        </p:nvCxnSpPr>
        <p:spPr>
          <a:xfrm>
            <a:off x="8723086" y="0"/>
            <a:ext cx="14514" cy="986971"/>
          </a:xfrm>
          <a:prstGeom prst="line">
            <a:avLst/>
          </a:prstGeom>
          <a:ln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8753927" y="12415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全面可视化管理手册</a:t>
            </a: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9295594" y="493485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设备、电器类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420056" y="1117596"/>
          <a:ext cx="4663087" cy="4541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3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5433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目的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821">
                <a:tc>
                  <a:txBody>
                    <a:bodyPr/>
                    <a:lstStyle/>
                    <a:p>
                      <a:r>
                        <a:rPr lang="zh-CN" altLang="en-US" sz="1800" b="0" cap="none" spc="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</a:t>
                      </a:r>
                      <a:r>
                        <a:rPr sz="1800" b="0" cap="none" spc="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</a:t>
                      </a:r>
                      <a:r>
                        <a:rPr lang="zh-CN" sz="1800" b="0" cap="none" spc="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增加整体形象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对象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r>
                        <a:rPr lang="zh-CN" altLang="en-US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  所在</a:t>
                      </a:r>
                      <a:r>
                        <a:rPr lang="zh-CN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泵站的墙面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695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标准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0204">
                <a:tc>
                  <a:txBody>
                    <a:bodyPr/>
                    <a:lstStyle/>
                    <a:p>
                      <a:r>
                        <a:rPr lang="en-US" altLang="zh-CN" sz="16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 1.</a:t>
                      </a:r>
                      <a:r>
                        <a:rPr lang="zh-CN" sz="16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尺寸常规</a:t>
                      </a:r>
                      <a:r>
                        <a:rPr lang="en-US" altLang="zh-CN" sz="16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logo650*650mm </a:t>
                      </a:r>
                      <a:r>
                        <a:rPr lang="zh-CN" altLang="en-US" sz="16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水晶亚克力</a:t>
                      </a:r>
                    </a:p>
                    <a:p>
                      <a:endParaRPr lang="zh-CN" altLang="en-US" sz="1600" b="0" cap="none" spc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微软雅黑" panose="020B0503020204020204" pitchFamily="34" charset="-122"/>
                        <a:sym typeface="Century Gothic" panose="020B0502020202020204" pitchFamily="34" charset="0"/>
                      </a:endParaRPr>
                    </a:p>
                    <a:p>
                      <a:r>
                        <a:rPr lang="en-US" altLang="zh-CN" sz="16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 2</a:t>
                      </a:r>
                      <a:r>
                        <a:rPr lang="zh-CN" altLang="en-US" sz="16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：文字大小常规建议</a:t>
                      </a:r>
                      <a:r>
                        <a:rPr lang="en-US" altLang="zh-CN" sz="16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500*300mm </a:t>
                      </a:r>
                      <a:r>
                        <a:rPr lang="zh-CN" altLang="en-US" sz="16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水晶亚克力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48565" y="322458"/>
            <a:ext cx="679743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1.10   </a:t>
            </a:r>
            <a:r>
              <a:rPr lang="zh-CN" altLang="en-US" sz="2400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墙体水晶字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8565" y="5316130"/>
            <a:ext cx="2758440" cy="11734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F172B13-2D90-6157-EBE5-F4DCFF33C28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809" y="3311637"/>
            <a:ext cx="6559350" cy="166142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1BF60AD-EDDD-1AD8-F5F0-1265C5170B6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808" y="1755749"/>
            <a:ext cx="6559353" cy="9290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7344229" y="2"/>
            <a:ext cx="484777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7344229" y="6532900"/>
            <a:ext cx="4847771" cy="325101"/>
          </a:xfrm>
          <a:prstGeom prst="rect">
            <a:avLst/>
          </a:prstGeom>
          <a:solidFill>
            <a:schemeClr val="accent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16</a:t>
            </a:fld>
            <a:endParaRPr lang="zh-CN" altLang="en-US" dirty="0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7592784" y="0"/>
            <a:ext cx="881747" cy="1198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7200" dirty="0">
                <a:ln w="0"/>
                <a:solidFill>
                  <a:schemeClr val="l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A</a:t>
            </a:r>
            <a:endParaRPr lang="en-US" altLang="zh-CN" sz="7200" b="0" cap="none" spc="0" dirty="0">
              <a:ln w="0"/>
              <a:solidFill>
                <a:schemeClr val="l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5"/>
            </p:custDataLst>
          </p:nvPr>
        </p:nvCxnSpPr>
        <p:spPr>
          <a:xfrm>
            <a:off x="8723086" y="0"/>
            <a:ext cx="14514" cy="986971"/>
          </a:xfrm>
          <a:prstGeom prst="line">
            <a:avLst/>
          </a:prstGeom>
          <a:ln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8753927" y="12415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全面可视化管理手册</a:t>
            </a: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9295594" y="493485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设备、电器类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420056" y="1117596"/>
          <a:ext cx="4663087" cy="4541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3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5433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目的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821">
                <a:tc>
                  <a:txBody>
                    <a:bodyPr/>
                    <a:lstStyle/>
                    <a:p>
                      <a:r>
                        <a:rPr lang="zh-CN" altLang="en-US" sz="1800" b="0" cap="none" spc="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</a:t>
                      </a:r>
                      <a:r>
                        <a:rPr sz="1800" b="0" cap="none" spc="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</a:t>
                      </a:r>
                      <a:r>
                        <a:rPr lang="zh-CN" sz="1800" b="0" cap="none" spc="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增加泵房安全，防止小动物进出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对象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r>
                        <a:rPr lang="zh-CN" altLang="en-US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  进门</a:t>
                      </a:r>
                      <a:endParaRPr lang="zh-CN" sz="1800" b="0" cap="none" spc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微软雅黑" panose="020B0503020204020204" pitchFamily="34" charset="-122"/>
                        <a:sym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695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标准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0204">
                <a:tc>
                  <a:txBody>
                    <a:bodyPr/>
                    <a:lstStyle/>
                    <a:p>
                      <a:r>
                        <a:rPr lang="en-US" altLang="zh-CN" sz="16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 1.</a:t>
                      </a:r>
                      <a:r>
                        <a:rPr lang="zh-CN" sz="16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采用</a:t>
                      </a:r>
                      <a:r>
                        <a:rPr lang="en-US" altLang="zh-CN" sz="16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304</a:t>
                      </a:r>
                      <a:r>
                        <a:rPr lang="zh-CN" altLang="en-US" sz="16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不锈钢或铝合金配工程反光膜。整体宽度根据现场测量，高度统一为</a:t>
                      </a:r>
                      <a:r>
                        <a:rPr lang="en-US" altLang="zh-CN" sz="16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50cm</a:t>
                      </a:r>
                      <a:r>
                        <a:rPr lang="zh-CN" altLang="en-US" sz="16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。警示带采用黄黑双色斜斑马线。</a:t>
                      </a:r>
                      <a:r>
                        <a:rPr lang="en-US" altLang="zh-CN" sz="16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                          </a:t>
                      </a:r>
                      <a:endParaRPr lang="zh-CN" altLang="en-US" sz="1600" b="0" cap="none" spc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微软雅黑" panose="020B0503020204020204" pitchFamily="34" charset="-122"/>
                        <a:sym typeface="Century Gothic" panose="020B0502020202020204" pitchFamily="34" charset="0"/>
                      </a:endParaRPr>
                    </a:p>
                    <a:p>
                      <a:endParaRPr lang="zh-CN" altLang="en-US" sz="1600" b="0" cap="none" spc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微软雅黑" panose="020B0503020204020204" pitchFamily="34" charset="-122"/>
                        <a:sym typeface="Century Gothic" panose="020B0502020202020204" pitchFamily="34" charset="0"/>
                      </a:endParaRPr>
                    </a:p>
                    <a:p>
                      <a:r>
                        <a:rPr lang="en-US" altLang="zh-CN" sz="16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 </a:t>
                      </a:r>
                      <a:endParaRPr lang="zh-CN" altLang="en-US" sz="1600" b="0" cap="none" spc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微软雅黑" panose="020B0503020204020204" pitchFamily="34" charset="-122"/>
                        <a:sym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48565" y="322458"/>
            <a:ext cx="6797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1.11   </a:t>
            </a:r>
            <a:r>
              <a:rPr lang="zh-CN" altLang="en-US" sz="2400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挡鼠板警示带和警示标识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170" y="1672590"/>
            <a:ext cx="6553200" cy="368935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A6E87A-1E43-A53D-B361-ACE7A7BD5B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13" y="3978700"/>
            <a:ext cx="1977528" cy="2704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7344229" y="0"/>
            <a:ext cx="484777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7344229" y="6386286"/>
            <a:ext cx="4847771" cy="471715"/>
          </a:xfrm>
          <a:prstGeom prst="rect">
            <a:avLst/>
          </a:prstGeom>
          <a:solidFill>
            <a:schemeClr val="accent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17</a:t>
            </a:fld>
            <a:endParaRPr lang="zh-CN" altLang="en-US" dirty="0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8630" y="1836420"/>
            <a:ext cx="6577330" cy="110680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2</a:t>
            </a:r>
            <a:r>
              <a:rPr lang="zh-CN" altLang="en-US" sz="6600" b="1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：加压设备区域</a:t>
            </a: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7390686" y="3075056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全面可视化管理手册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7344229" y="2"/>
            <a:ext cx="484777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7344229" y="6532900"/>
            <a:ext cx="4847771" cy="325101"/>
          </a:xfrm>
          <a:prstGeom prst="rect">
            <a:avLst/>
          </a:prstGeom>
          <a:solidFill>
            <a:schemeClr val="accent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18</a:t>
            </a:fld>
            <a:endParaRPr lang="zh-CN" altLang="en-US" dirty="0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7592784" y="0"/>
            <a:ext cx="881747" cy="23069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7200" b="0" cap="none" spc="0" dirty="0">
                <a:ln w="0"/>
                <a:solidFill>
                  <a:schemeClr val="l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B</a:t>
            </a:r>
          </a:p>
          <a:p>
            <a:pPr algn="ctr"/>
            <a:endParaRPr lang="en-US" altLang="zh-CN" sz="7200" b="0" cap="none" spc="0" dirty="0">
              <a:ln w="0"/>
              <a:solidFill>
                <a:schemeClr val="l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5"/>
            </p:custDataLst>
          </p:nvPr>
        </p:nvCxnSpPr>
        <p:spPr>
          <a:xfrm>
            <a:off x="8723086" y="0"/>
            <a:ext cx="14514" cy="986971"/>
          </a:xfrm>
          <a:prstGeom prst="line">
            <a:avLst/>
          </a:prstGeom>
          <a:ln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8753927" y="12415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全面可视化管理手册</a:t>
            </a: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9295594" y="49348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基础建设类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210617"/>
              </p:ext>
            </p:extLst>
          </p:nvPr>
        </p:nvGraphicFramePr>
        <p:xfrm>
          <a:off x="7420056" y="1117596"/>
          <a:ext cx="4784005" cy="3484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4461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目的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397">
                <a:tc>
                  <a:txBody>
                    <a:bodyPr/>
                    <a:lstStyle/>
                    <a:p>
                      <a:r>
                        <a:rPr lang="zh-CN" altLang="en-US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   为了给厂区检查人员、参观人员提供相关泵站信息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635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对象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016">
                <a:tc>
                  <a:txBody>
                    <a:bodyPr/>
                    <a:lstStyle/>
                    <a:p>
                      <a:r>
                        <a:rPr lang="zh-CN" altLang="en-US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   泵房内墙面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78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标准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016">
                <a:tc>
                  <a:txBody>
                    <a:bodyPr/>
                    <a:lstStyle/>
                    <a:p>
                      <a:r>
                        <a:rPr lang="en-US" altLang="zh-CN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</a:t>
                      </a:r>
                      <a:r>
                        <a:rPr lang="en-US" altLang="zh-CN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1</a:t>
                      </a:r>
                      <a:r>
                        <a:rPr lang="zh-CN" altLang="en-US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：采用</a:t>
                      </a:r>
                      <a:r>
                        <a:rPr lang="en-US" altLang="zh-CN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3mm-5mm</a:t>
                      </a:r>
                      <a:r>
                        <a:rPr lang="zh-CN" altLang="en-US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双层亚克力丝印，且通过螺丝打孔进项安装。内容可根据客户自定义进项排版。常规尺寸为</a:t>
                      </a:r>
                      <a:r>
                        <a:rPr lang="en-US" altLang="zh-CN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120*70mm</a:t>
                      </a:r>
                      <a:endParaRPr lang="en-US" altLang="zh-CN" sz="1800" b="0" cap="none" spc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微软雅黑" panose="020B0503020204020204" pitchFamily="34" charset="-122"/>
                        <a:sym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48564" y="322458"/>
            <a:ext cx="2848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2.1 </a:t>
            </a:r>
            <a:r>
              <a:rPr lang="zh-CN" altLang="en-US" sz="2400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分区供压示意图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BFAE71C-188E-AD18-3061-C9500636B53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 t="13996" b="5671"/>
          <a:stretch/>
        </p:blipFill>
        <p:spPr>
          <a:xfrm>
            <a:off x="-12683" y="1649896"/>
            <a:ext cx="7420678" cy="4131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7344229" y="2"/>
            <a:ext cx="484777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7344229" y="6532900"/>
            <a:ext cx="4847771" cy="325101"/>
          </a:xfrm>
          <a:prstGeom prst="rect">
            <a:avLst/>
          </a:prstGeom>
          <a:solidFill>
            <a:schemeClr val="accent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19</a:t>
            </a:fld>
            <a:endParaRPr lang="zh-CN" altLang="en-US" dirty="0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7592784" y="0"/>
            <a:ext cx="881747" cy="23069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7200" b="0" cap="none" spc="0" dirty="0">
                <a:ln w="0"/>
                <a:solidFill>
                  <a:schemeClr val="l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B</a:t>
            </a:r>
          </a:p>
          <a:p>
            <a:pPr algn="ctr"/>
            <a:endParaRPr lang="en-US" altLang="zh-CN" sz="7200" b="0" cap="none" spc="0" dirty="0">
              <a:ln w="0"/>
              <a:solidFill>
                <a:schemeClr val="l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5"/>
            </p:custDataLst>
          </p:nvPr>
        </p:nvCxnSpPr>
        <p:spPr>
          <a:xfrm>
            <a:off x="8723086" y="0"/>
            <a:ext cx="14514" cy="986971"/>
          </a:xfrm>
          <a:prstGeom prst="line">
            <a:avLst/>
          </a:prstGeom>
          <a:ln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8753927" y="12415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全面可视化管理手册</a:t>
            </a: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9295594" y="49348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基础建设类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563066"/>
              </p:ext>
            </p:extLst>
          </p:nvPr>
        </p:nvGraphicFramePr>
        <p:xfrm>
          <a:off x="7420056" y="1117596"/>
          <a:ext cx="4784005" cy="3484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4461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目的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397">
                <a:tc>
                  <a:txBody>
                    <a:bodyPr/>
                    <a:lstStyle/>
                    <a:p>
                      <a:r>
                        <a:rPr lang="zh-CN" altLang="en-US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   为了给厂区检查人员、参观人员提供相关泵站信息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635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对象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016">
                <a:tc>
                  <a:txBody>
                    <a:bodyPr/>
                    <a:lstStyle/>
                    <a:p>
                      <a:r>
                        <a:rPr lang="zh-CN" altLang="en-US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   泵房内墙面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78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标准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016">
                <a:tc>
                  <a:txBody>
                    <a:bodyPr/>
                    <a:lstStyle/>
                    <a:p>
                      <a:r>
                        <a:rPr lang="en-US" altLang="zh-CN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</a:t>
                      </a:r>
                      <a:r>
                        <a:rPr lang="en-US" altLang="zh-CN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1</a:t>
                      </a:r>
                      <a:r>
                        <a:rPr lang="zh-CN" altLang="en-US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：采用</a:t>
                      </a:r>
                      <a:r>
                        <a:rPr lang="en-US" altLang="zh-CN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3mm-5mm</a:t>
                      </a:r>
                      <a:r>
                        <a:rPr lang="zh-CN" altLang="en-US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双层亚克力丝印，且通过螺丝打孔进项安装。内容可根据客户自定义进项排版。常规尺寸为</a:t>
                      </a:r>
                      <a:r>
                        <a:rPr lang="en-US" altLang="zh-CN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120*70mm</a:t>
                      </a:r>
                      <a:endParaRPr lang="en-US" altLang="zh-CN" sz="1800" b="0" cap="none" spc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微软雅黑" panose="020B0503020204020204" pitchFamily="34" charset="-122"/>
                        <a:sym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48564" y="322458"/>
            <a:ext cx="161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2.2 </a:t>
            </a:r>
            <a:r>
              <a:rPr lang="zh-CN" altLang="en-US" sz="2400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工艺图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C293B58-8CD5-FDAA-3EA6-0C4948CB764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966" y="1977887"/>
            <a:ext cx="5816972" cy="3428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2</a:t>
            </a:fld>
            <a:endParaRPr lang="zh-CN" altLang="en-US">
              <a:solidFill>
                <a:srgbClr val="000000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201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47404" y="968431"/>
            <a:ext cx="9616965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      可视化管理以企业内一切看得见摸得着的物品对象，进行统一管理，使现场规范化、标准化。通过对工具和物品等，运用定位、画线、挂标识牌等方法实现管理的可视化，使员工能及时发现现场存在的问题。另外对现场各种生产管理信息也进行可视化管理，如对仪表的允许范围、管理流程、计划指标等执行情况进行看板管理，方便员工正确、迅速掌握正常与异常情况及执行情况，进行事先预防且及时迅速采取相应措施。全面可视化管理正在成为企业的重要管理模式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定义</a:t>
            </a:r>
          </a:p>
          <a:p>
            <a:pPr marL="284480"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       可视化管理是指整理、整顿、清扫、安全活动结束后，通过人的五感（视觉、触觉、听觉、嗅觉、味觉）能够感知现场现物的正常和异常状态的方法。可视化管理是用眼睛观察的管理，体现了主动性和有意识性。可视化管理也称为一目了然的管理。</a:t>
            </a:r>
          </a:p>
        </p:txBody>
      </p:sp>
      <p:sp>
        <p:nvSpPr>
          <p:cNvPr id="8" name="矩形 7"/>
          <p:cNvSpPr/>
          <p:nvPr/>
        </p:nvSpPr>
        <p:spPr>
          <a:xfrm>
            <a:off x="2147404" y="99554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概要</a:t>
            </a:r>
          </a:p>
        </p:txBody>
      </p:sp>
      <p:cxnSp>
        <p:nvCxnSpPr>
          <p:cNvPr id="9" name="直接连接符 8"/>
          <p:cNvCxnSpPr/>
          <p:nvPr>
            <p:custDataLst>
              <p:tags r:id="rId2"/>
            </p:custDataLst>
          </p:nvPr>
        </p:nvCxnSpPr>
        <p:spPr>
          <a:xfrm>
            <a:off x="2147405" y="852252"/>
            <a:ext cx="140965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Box 1"/>
          <p:cNvSpPr txBox="1"/>
          <p:nvPr/>
        </p:nvSpPr>
        <p:spPr>
          <a:xfrm>
            <a:off x="603978" y="758948"/>
            <a:ext cx="808044" cy="5109053"/>
          </a:xfrm>
          <a:prstGeom prst="rect">
            <a:avLst/>
          </a:prstGeom>
          <a:noFill/>
        </p:spPr>
        <p:txBody>
          <a:bodyPr wrap="square" lIns="121884" tIns="60941" rIns="121884" bIns="60941" rtlCol="0">
            <a:spAutoFit/>
          </a:bodyPr>
          <a:lstStyle/>
          <a:p>
            <a:pPr defTabSz="1218565"/>
            <a:r>
              <a:rPr lang="zh-CN" altLang="en-US" sz="3600" b="1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全面可视化管理手册</a:t>
            </a: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0" y="6492241"/>
            <a:ext cx="2016000" cy="365760"/>
          </a:xfrm>
          <a:prstGeom prst="rect">
            <a:avLst/>
          </a:prstGeom>
          <a:solidFill>
            <a:schemeClr val="accent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7344229" y="2"/>
            <a:ext cx="484777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7344229" y="6532900"/>
            <a:ext cx="4847771" cy="325101"/>
          </a:xfrm>
          <a:prstGeom prst="rect">
            <a:avLst/>
          </a:prstGeom>
          <a:solidFill>
            <a:schemeClr val="accent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20</a:t>
            </a:fld>
            <a:endParaRPr lang="zh-CN" altLang="en-US" dirty="0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7592784" y="0"/>
            <a:ext cx="881747" cy="23069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7200" b="0" cap="none" spc="0" dirty="0">
                <a:ln w="0"/>
                <a:solidFill>
                  <a:schemeClr val="l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B</a:t>
            </a:r>
          </a:p>
          <a:p>
            <a:pPr algn="ctr"/>
            <a:endParaRPr lang="en-US" altLang="zh-CN" sz="7200" b="0" cap="none" spc="0" dirty="0">
              <a:ln w="0"/>
              <a:solidFill>
                <a:schemeClr val="l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5"/>
            </p:custDataLst>
          </p:nvPr>
        </p:nvCxnSpPr>
        <p:spPr>
          <a:xfrm>
            <a:off x="8723086" y="0"/>
            <a:ext cx="14514" cy="986971"/>
          </a:xfrm>
          <a:prstGeom prst="line">
            <a:avLst/>
          </a:prstGeom>
          <a:ln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8753927" y="12415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全面可视化管理手册</a:t>
            </a: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9295594" y="49348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基础建设类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397410"/>
              </p:ext>
            </p:extLst>
          </p:nvPr>
        </p:nvGraphicFramePr>
        <p:xfrm>
          <a:off x="7420056" y="1117596"/>
          <a:ext cx="4784005" cy="3484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4461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目的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397">
                <a:tc>
                  <a:txBody>
                    <a:bodyPr/>
                    <a:lstStyle/>
                    <a:p>
                      <a:r>
                        <a:rPr lang="zh-CN" altLang="en-US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   为了给厂区检查人员、参观人员提供相关泵站信息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635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对象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016">
                <a:tc>
                  <a:txBody>
                    <a:bodyPr/>
                    <a:lstStyle/>
                    <a:p>
                      <a:r>
                        <a:rPr lang="zh-CN" altLang="en-US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   泵房内墙面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78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标准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016">
                <a:tc>
                  <a:txBody>
                    <a:bodyPr/>
                    <a:lstStyle/>
                    <a:p>
                      <a:r>
                        <a:rPr lang="en-US" altLang="zh-CN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</a:t>
                      </a:r>
                      <a:r>
                        <a:rPr lang="en-US" altLang="zh-CN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1</a:t>
                      </a:r>
                      <a:r>
                        <a:rPr lang="zh-CN" altLang="en-US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：采用</a:t>
                      </a:r>
                      <a:r>
                        <a:rPr lang="en-US" altLang="zh-CN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3mm-5mm</a:t>
                      </a:r>
                      <a:r>
                        <a:rPr lang="zh-CN" altLang="en-US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双层亚克力丝印，且通过螺丝打孔进项安装。内容可根据客户自定义进项排版。常规尺寸为</a:t>
                      </a:r>
                      <a:r>
                        <a:rPr lang="en-US" altLang="zh-CN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120*70mm</a:t>
                      </a:r>
                      <a:endParaRPr lang="en-US" altLang="zh-CN" sz="1800" b="0" cap="none" spc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微软雅黑" panose="020B0503020204020204" pitchFamily="34" charset="-122"/>
                        <a:sym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48564" y="322458"/>
            <a:ext cx="4079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2.3 </a:t>
            </a:r>
            <a:r>
              <a:rPr lang="zh-CN" altLang="en-US" sz="2400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二次设备（水箱）工艺图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9ECB770-3271-F64E-87D1-8D2D58D9E6B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216" y="1976087"/>
            <a:ext cx="5820027" cy="34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1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7344229" y="2"/>
            <a:ext cx="484777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7344229" y="6532900"/>
            <a:ext cx="4847771" cy="325101"/>
          </a:xfrm>
          <a:prstGeom prst="rect">
            <a:avLst/>
          </a:prstGeom>
          <a:solidFill>
            <a:schemeClr val="accent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21</a:t>
            </a:fld>
            <a:endParaRPr lang="zh-CN" altLang="en-US" dirty="0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7592784" y="0"/>
            <a:ext cx="881747" cy="23069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7200" b="0" cap="none" spc="0" dirty="0">
                <a:ln w="0"/>
                <a:solidFill>
                  <a:schemeClr val="l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B</a:t>
            </a:r>
          </a:p>
          <a:p>
            <a:pPr algn="ctr"/>
            <a:endParaRPr lang="en-US" altLang="zh-CN" sz="7200" b="0" cap="none" spc="0" dirty="0">
              <a:ln w="0"/>
              <a:solidFill>
                <a:schemeClr val="l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5"/>
            </p:custDataLst>
          </p:nvPr>
        </p:nvCxnSpPr>
        <p:spPr>
          <a:xfrm>
            <a:off x="8723086" y="0"/>
            <a:ext cx="14514" cy="986971"/>
          </a:xfrm>
          <a:prstGeom prst="line">
            <a:avLst/>
          </a:prstGeom>
          <a:ln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8753927" y="12415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全面可视化管理手册</a:t>
            </a: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9295594" y="49348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基础建设类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420056" y="1117596"/>
          <a:ext cx="4784005" cy="32097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4461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目的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397">
                <a:tc>
                  <a:txBody>
                    <a:bodyPr/>
                    <a:lstStyle/>
                    <a:p>
                      <a:r>
                        <a:rPr lang="zh-CN" altLang="en-US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  清楚的了解设备的型号、投用日期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635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对象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016">
                <a:tc>
                  <a:txBody>
                    <a:bodyPr/>
                    <a:lstStyle/>
                    <a:p>
                      <a:r>
                        <a:rPr lang="zh-CN" altLang="en-US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   </a:t>
                      </a:r>
                      <a:r>
                        <a:rPr lang="zh-CN" altLang="en-US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所有设备箱体外面</a:t>
                      </a:r>
                      <a:endParaRPr lang="zh-CN" altLang="en-US" sz="1800" b="0" cap="none" spc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微软雅黑" panose="020B0503020204020204" pitchFamily="34" charset="-122"/>
                        <a:sym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78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标准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016">
                <a:tc>
                  <a:txBody>
                    <a:bodyPr/>
                    <a:lstStyle/>
                    <a:p>
                      <a:r>
                        <a:rPr lang="en-US" altLang="zh-CN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</a:t>
                      </a:r>
                      <a:r>
                        <a:rPr lang="en-US" altLang="zh-CN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1.</a:t>
                      </a:r>
                      <a:r>
                        <a:rPr lang="zh-CN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采用工业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pvc</a:t>
                      </a:r>
                      <a:r>
                        <a:rPr lang="zh-CN" altLang="en-US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配合丝网印刷工艺，背胶安装，尺寸常规建议：</a:t>
                      </a:r>
                      <a:r>
                        <a:rPr lang="en-US" altLang="zh-CN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27*20cm</a:t>
                      </a:r>
                      <a:endParaRPr lang="en-US" altLang="zh-CN" sz="1800" b="0" cap="none" spc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微软雅黑" panose="020B0503020204020204" pitchFamily="34" charset="-122"/>
                        <a:sym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48564" y="322458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2.4 </a:t>
            </a:r>
            <a:r>
              <a:rPr lang="zh-CN" altLang="en-US" sz="2400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设备标识卡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AA3FDF9-2D92-43C8-4706-615C52F7156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5" b="5059"/>
          <a:stretch/>
        </p:blipFill>
        <p:spPr>
          <a:xfrm>
            <a:off x="496684" y="1967947"/>
            <a:ext cx="6056300" cy="41741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7344229" y="2"/>
            <a:ext cx="484777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7344229" y="6532900"/>
            <a:ext cx="4847771" cy="325101"/>
          </a:xfrm>
          <a:prstGeom prst="rect">
            <a:avLst/>
          </a:prstGeom>
          <a:solidFill>
            <a:schemeClr val="accent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22</a:t>
            </a:fld>
            <a:endParaRPr lang="zh-CN" altLang="en-US" dirty="0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7592784" y="0"/>
            <a:ext cx="88174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7200" b="0" cap="none" spc="0" dirty="0">
                <a:ln w="0"/>
                <a:solidFill>
                  <a:schemeClr val="l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B</a:t>
            </a:r>
          </a:p>
        </p:txBody>
      </p:sp>
      <p:cxnSp>
        <p:nvCxnSpPr>
          <p:cNvPr id="7" name="直接连接符 6"/>
          <p:cNvCxnSpPr/>
          <p:nvPr>
            <p:custDataLst>
              <p:tags r:id="rId5"/>
            </p:custDataLst>
          </p:nvPr>
        </p:nvCxnSpPr>
        <p:spPr>
          <a:xfrm>
            <a:off x="8723086" y="0"/>
            <a:ext cx="14514" cy="986971"/>
          </a:xfrm>
          <a:prstGeom prst="line">
            <a:avLst/>
          </a:prstGeom>
          <a:ln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8753927" y="12415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全面可视化管理手册</a:t>
            </a: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9295594" y="49348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基础建设类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066745"/>
              </p:ext>
            </p:extLst>
          </p:nvPr>
        </p:nvGraphicFramePr>
        <p:xfrm>
          <a:off x="7420056" y="1117596"/>
          <a:ext cx="4784005" cy="32097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4461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目的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397">
                <a:tc>
                  <a:txBody>
                    <a:bodyPr/>
                    <a:lstStyle/>
                    <a:p>
                      <a:r>
                        <a:rPr lang="zh-CN" altLang="en-US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   </a:t>
                      </a:r>
                      <a:r>
                        <a:rPr lang="zh-CN" altLang="en-US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区域标识牌，划分各个区域的标识，给管理者提供相关的划分空间。</a:t>
                      </a:r>
                      <a:endParaRPr lang="zh-CN" altLang="en-US" sz="1800" b="0" cap="none" spc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微软雅黑" panose="020B0503020204020204" pitchFamily="34" charset="-122"/>
                        <a:sym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635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对象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016">
                <a:tc>
                  <a:txBody>
                    <a:bodyPr/>
                    <a:lstStyle/>
                    <a:p>
                      <a:r>
                        <a:rPr lang="zh-CN" altLang="en-US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   </a:t>
                      </a:r>
                      <a:r>
                        <a:rPr lang="zh-CN" altLang="en-US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划分各区域的标识</a:t>
                      </a:r>
                      <a:endParaRPr lang="zh-CN" altLang="en-US" sz="1800" b="0" cap="none" spc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微软雅黑" panose="020B0503020204020204" pitchFamily="34" charset="-122"/>
                        <a:sym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78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标准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016">
                <a:tc>
                  <a:txBody>
                    <a:bodyPr/>
                    <a:lstStyle/>
                    <a:p>
                      <a:r>
                        <a:rPr lang="en-US" altLang="zh-CN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</a:t>
                      </a:r>
                      <a:r>
                        <a:rPr lang="en-US" altLang="zh-CN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1.</a:t>
                      </a:r>
                      <a:r>
                        <a:rPr lang="zh-CN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采用</a:t>
                      </a:r>
                      <a:r>
                        <a:rPr lang="zh-CN" altLang="en-US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单面不干胶材质标识，安装采用背胶方式，常规尺寸</a:t>
                      </a:r>
                      <a:r>
                        <a:rPr lang="en-US" altLang="zh-CN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350*200mm</a:t>
                      </a:r>
                      <a:endParaRPr lang="zh-CN" altLang="en-US" sz="1800" b="0" cap="none" spc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微软雅黑" panose="020B0503020204020204" pitchFamily="34" charset="-122"/>
                        <a:sym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48564" y="322458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2.5 </a:t>
            </a:r>
            <a:r>
              <a:rPr lang="zh-CN" altLang="en-US" sz="2400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设备加压分区牌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175115" y="391795"/>
            <a:ext cx="1801495" cy="270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900" dirty="0"/>
              <a:t>微信公众号【HSE安全资料库】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9765" y="1566766"/>
            <a:ext cx="2857500" cy="42976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9906EFE-24D1-9A4C-74D4-6FED9635ABB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6" b="4856"/>
          <a:stretch/>
        </p:blipFill>
        <p:spPr>
          <a:xfrm>
            <a:off x="407166" y="1200329"/>
            <a:ext cx="2943059" cy="17607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3060CEA-21E8-38AF-C452-9537285861E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" b="3030"/>
          <a:stretch/>
        </p:blipFill>
        <p:spPr>
          <a:xfrm>
            <a:off x="407166" y="3061898"/>
            <a:ext cx="2943059" cy="17593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D729FD7-B3B1-1C6B-56E4-E587503AF3F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1" b="4841"/>
          <a:stretch/>
        </p:blipFill>
        <p:spPr>
          <a:xfrm>
            <a:off x="407166" y="4922043"/>
            <a:ext cx="2942077" cy="17607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7344229" y="2"/>
            <a:ext cx="484777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7344229" y="6532900"/>
            <a:ext cx="4847771" cy="325101"/>
          </a:xfrm>
          <a:prstGeom prst="rect">
            <a:avLst/>
          </a:prstGeom>
          <a:solidFill>
            <a:schemeClr val="accent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23</a:t>
            </a:fld>
            <a:endParaRPr lang="zh-CN" altLang="en-US" dirty="0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7592784" y="0"/>
            <a:ext cx="881747" cy="23069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7200" b="0" cap="none" spc="0" dirty="0">
                <a:ln w="0"/>
                <a:solidFill>
                  <a:schemeClr val="l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B</a:t>
            </a:r>
          </a:p>
          <a:p>
            <a:pPr algn="ctr"/>
            <a:endParaRPr lang="en-US" altLang="zh-CN" sz="7200" b="0" cap="none" spc="0" dirty="0">
              <a:ln w="0"/>
              <a:solidFill>
                <a:schemeClr val="l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5"/>
            </p:custDataLst>
          </p:nvPr>
        </p:nvCxnSpPr>
        <p:spPr>
          <a:xfrm>
            <a:off x="8723086" y="0"/>
            <a:ext cx="14514" cy="986971"/>
          </a:xfrm>
          <a:prstGeom prst="line">
            <a:avLst/>
          </a:prstGeom>
          <a:ln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8753927" y="12415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全面可视化管理手册</a:t>
            </a: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9295594" y="49348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基础建设类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420056" y="1117596"/>
          <a:ext cx="4784005" cy="36911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4461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目的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395">
                <a:tc>
                  <a:txBody>
                    <a:bodyPr/>
                    <a:lstStyle/>
                    <a:p>
                      <a:r>
                        <a:rPr lang="zh-CN" altLang="en-US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 </a:t>
                      </a:r>
                      <a:r>
                        <a:rPr lang="zh-CN" altLang="en-US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明确设备运行或处于备用状态，预防安全事故及提高设备切换质量。</a:t>
                      </a:r>
                      <a:endParaRPr lang="zh-CN" altLang="en-US" sz="1800" b="0" cap="none" spc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微软雅黑" panose="020B0503020204020204" pitchFamily="34" charset="-122"/>
                        <a:sym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635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对象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016">
                <a:tc>
                  <a:txBody>
                    <a:bodyPr/>
                    <a:lstStyle/>
                    <a:p>
                      <a:r>
                        <a:rPr lang="zh-CN" altLang="en-US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   配套泵站内部区域、</a:t>
                      </a:r>
                      <a:r>
                        <a:rPr lang="zh-CN" altLang="en-US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重要的机械、电气设备。</a:t>
                      </a:r>
                      <a:endParaRPr lang="zh-CN" altLang="en-US" sz="1800" b="0" cap="none" spc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微软雅黑" panose="020B0503020204020204" pitchFamily="34" charset="-122"/>
                        <a:sym typeface="Century Gothic" panose="020B0502020202020204" pitchFamily="34" charset="0"/>
                      </a:endParaRPr>
                    </a:p>
                    <a:p>
                      <a:endParaRPr lang="zh-CN" altLang="en-US" sz="1800" b="0" cap="none" spc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微软雅黑" panose="020B0503020204020204" pitchFamily="34" charset="-122"/>
                        <a:sym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78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标准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016">
                <a:tc>
                  <a:txBody>
                    <a:bodyPr/>
                    <a:lstStyle/>
                    <a:p>
                      <a:r>
                        <a:rPr lang="en-US" altLang="zh-CN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</a:t>
                      </a:r>
                      <a:r>
                        <a:rPr lang="en-US" altLang="zh-CN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1.</a:t>
                      </a:r>
                      <a:r>
                        <a:rPr lang="zh-CN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采用聚氯乙烯材质，有专门的悬挂工具，常规配套尺寸</a:t>
                      </a:r>
                      <a:r>
                        <a:rPr lang="en-US" altLang="zh-CN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12*7cm</a:t>
                      </a:r>
                      <a:endParaRPr lang="en-US" altLang="zh-CN" sz="1800" b="0" cap="none" spc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微软雅黑" panose="020B0503020204020204" pitchFamily="34" charset="-122"/>
                        <a:sym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48564" y="322458"/>
            <a:ext cx="22136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2.6 </a:t>
            </a:r>
            <a:r>
              <a:rPr lang="zh-CN" altLang="en-US" sz="2400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设备开关牌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7483" y="2217601"/>
            <a:ext cx="4218553" cy="32964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7344229" y="0"/>
            <a:ext cx="484777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7344229" y="6386286"/>
            <a:ext cx="4847771" cy="471715"/>
          </a:xfrm>
          <a:prstGeom prst="rect">
            <a:avLst/>
          </a:prstGeom>
          <a:solidFill>
            <a:schemeClr val="accent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24</a:t>
            </a:fld>
            <a:endParaRPr lang="zh-CN" altLang="en-US" dirty="0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8630" y="1836420"/>
            <a:ext cx="6577330" cy="110680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3</a:t>
            </a:r>
            <a:r>
              <a:rPr lang="zh-CN" altLang="en-US" sz="6600" b="1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：附属设备区域</a:t>
            </a: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7390686" y="3075056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全面可视化管理手册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7344229" y="2"/>
            <a:ext cx="484777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7344229" y="6532900"/>
            <a:ext cx="4847771" cy="325101"/>
          </a:xfrm>
          <a:prstGeom prst="rect">
            <a:avLst/>
          </a:prstGeom>
          <a:solidFill>
            <a:schemeClr val="accent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25</a:t>
            </a:fld>
            <a:endParaRPr lang="zh-CN" altLang="en-US" dirty="0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7592784" y="0"/>
            <a:ext cx="881747" cy="1198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7200" b="0" cap="none" spc="0" dirty="0">
                <a:ln w="0"/>
                <a:solidFill>
                  <a:schemeClr val="l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D</a:t>
            </a:r>
          </a:p>
        </p:txBody>
      </p:sp>
      <p:cxnSp>
        <p:nvCxnSpPr>
          <p:cNvPr id="7" name="直接连接符 6"/>
          <p:cNvCxnSpPr/>
          <p:nvPr>
            <p:custDataLst>
              <p:tags r:id="rId5"/>
            </p:custDataLst>
          </p:nvPr>
        </p:nvCxnSpPr>
        <p:spPr>
          <a:xfrm>
            <a:off x="8723086" y="0"/>
            <a:ext cx="14514" cy="986971"/>
          </a:xfrm>
          <a:prstGeom prst="line">
            <a:avLst/>
          </a:prstGeom>
          <a:ln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8753927" y="12415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全面可视化管理手册</a:t>
            </a: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9295594" y="49348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基础建设类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441764"/>
              </p:ext>
            </p:extLst>
          </p:nvPr>
        </p:nvGraphicFramePr>
        <p:xfrm>
          <a:off x="7420056" y="1117596"/>
          <a:ext cx="4784005" cy="32097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4461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目的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397">
                <a:tc>
                  <a:txBody>
                    <a:bodyPr/>
                    <a:lstStyle/>
                    <a:p>
                      <a:r>
                        <a:rPr lang="zh-CN" altLang="en-US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  区域标识牌，划分各个区域的标识，给管理者提供相关的划分空间。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635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对象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016">
                <a:tc>
                  <a:txBody>
                    <a:bodyPr/>
                    <a:lstStyle/>
                    <a:p>
                      <a:r>
                        <a:rPr lang="zh-CN" altLang="en-US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 划分各区域的标识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78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标准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016">
                <a:tc>
                  <a:txBody>
                    <a:bodyPr/>
                    <a:lstStyle/>
                    <a:p>
                      <a:r>
                        <a:rPr lang="en-US" altLang="zh-CN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1.</a:t>
                      </a:r>
                      <a:r>
                        <a:rPr lang="zh-CN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采用</a:t>
                      </a:r>
                      <a:r>
                        <a:rPr lang="zh-CN" altLang="en-US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单面不干胶材质标识，安装采用背胶方式，常规尺寸</a:t>
                      </a:r>
                      <a:r>
                        <a:rPr lang="en-US" altLang="zh-CN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300*150mm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48564" y="322458"/>
            <a:ext cx="3241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3.1  </a:t>
            </a:r>
            <a:r>
              <a:rPr lang="zh-CN" altLang="en-US" sz="2400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其他区域标示方法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3390" y="928652"/>
            <a:ext cx="1959610" cy="197739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9A017B7-C25E-6FBE-A53D-901626BE5A4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4" b="4254"/>
          <a:stretch/>
        </p:blipFill>
        <p:spPr>
          <a:xfrm>
            <a:off x="718376" y="3271777"/>
            <a:ext cx="4997607" cy="30299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9A017B7-C25E-6FBE-A53D-901626BE5A4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3" b="4323"/>
          <a:stretch/>
        </p:blipFill>
        <p:spPr>
          <a:xfrm>
            <a:off x="591265" y="1004726"/>
            <a:ext cx="3241593" cy="19623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7344229" y="2"/>
            <a:ext cx="484777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7344229" y="6532900"/>
            <a:ext cx="4847771" cy="325101"/>
          </a:xfrm>
          <a:prstGeom prst="rect">
            <a:avLst/>
          </a:prstGeom>
          <a:solidFill>
            <a:schemeClr val="accent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26</a:t>
            </a:fld>
            <a:endParaRPr lang="zh-CN" altLang="en-US" dirty="0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7592784" y="0"/>
            <a:ext cx="881747" cy="1198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7200" b="0" cap="none" spc="0" dirty="0">
                <a:ln w="0"/>
                <a:solidFill>
                  <a:schemeClr val="l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D</a:t>
            </a:r>
          </a:p>
        </p:txBody>
      </p:sp>
      <p:cxnSp>
        <p:nvCxnSpPr>
          <p:cNvPr id="7" name="直接连接符 6"/>
          <p:cNvCxnSpPr/>
          <p:nvPr>
            <p:custDataLst>
              <p:tags r:id="rId5"/>
            </p:custDataLst>
          </p:nvPr>
        </p:nvCxnSpPr>
        <p:spPr>
          <a:xfrm>
            <a:off x="8723086" y="0"/>
            <a:ext cx="14514" cy="986971"/>
          </a:xfrm>
          <a:prstGeom prst="line">
            <a:avLst/>
          </a:prstGeom>
          <a:ln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8753927" y="12415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全面可视化管理手册</a:t>
            </a: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9295594" y="49348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基础建设类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791564"/>
              </p:ext>
            </p:extLst>
          </p:nvPr>
        </p:nvGraphicFramePr>
        <p:xfrm>
          <a:off x="7420056" y="1117596"/>
          <a:ext cx="4784005" cy="32097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4461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目的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397">
                <a:tc>
                  <a:txBody>
                    <a:bodyPr/>
                    <a:lstStyle/>
                    <a:p>
                      <a:r>
                        <a:rPr lang="zh-CN" altLang="en-US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  区域标识牌相关节约提示标语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635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对象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016">
                <a:tc>
                  <a:txBody>
                    <a:bodyPr/>
                    <a:lstStyle/>
                    <a:p>
                      <a:r>
                        <a:rPr lang="zh-CN" altLang="en-US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 划分各区域的标识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78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标准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016">
                <a:tc>
                  <a:txBody>
                    <a:bodyPr/>
                    <a:lstStyle/>
                    <a:p>
                      <a:r>
                        <a:rPr lang="en-US" altLang="zh-CN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1.</a:t>
                      </a:r>
                      <a:r>
                        <a:rPr lang="zh-CN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采用</a:t>
                      </a:r>
                      <a:r>
                        <a:rPr lang="zh-CN" altLang="en-US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单面不干胶材质标识，安装采用背胶方式，常规尺寸</a:t>
                      </a:r>
                      <a:r>
                        <a:rPr lang="en-US" altLang="zh-CN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300*150mm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48564" y="322458"/>
            <a:ext cx="260286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3.2  </a:t>
            </a:r>
            <a:r>
              <a:rPr lang="zh-CN" altLang="en-US" sz="2400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相关节约标语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A9A531E-F8BE-B5D0-DDE8-809503A250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" b="1520"/>
          <a:stretch/>
        </p:blipFill>
        <p:spPr>
          <a:xfrm>
            <a:off x="392138" y="2246243"/>
            <a:ext cx="6518776" cy="3331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7344229" y="2"/>
            <a:ext cx="484777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7344229" y="6532900"/>
            <a:ext cx="4847771" cy="325101"/>
          </a:xfrm>
          <a:prstGeom prst="rect">
            <a:avLst/>
          </a:prstGeom>
          <a:solidFill>
            <a:schemeClr val="accent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27</a:t>
            </a:fld>
            <a:endParaRPr lang="zh-CN" altLang="en-US" dirty="0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7592784" y="0"/>
            <a:ext cx="881747" cy="1198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7200" b="0" cap="none" spc="0" dirty="0">
                <a:ln w="0"/>
                <a:solidFill>
                  <a:schemeClr val="l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D</a:t>
            </a:r>
          </a:p>
        </p:txBody>
      </p:sp>
      <p:cxnSp>
        <p:nvCxnSpPr>
          <p:cNvPr id="7" name="直接连接符 6"/>
          <p:cNvCxnSpPr/>
          <p:nvPr>
            <p:custDataLst>
              <p:tags r:id="rId5"/>
            </p:custDataLst>
          </p:nvPr>
        </p:nvCxnSpPr>
        <p:spPr>
          <a:xfrm>
            <a:off x="8723086" y="0"/>
            <a:ext cx="14514" cy="986971"/>
          </a:xfrm>
          <a:prstGeom prst="line">
            <a:avLst/>
          </a:prstGeom>
          <a:ln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8753927" y="12415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全面可视化管理手册</a:t>
            </a: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9295594" y="49348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安全警示类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420056" y="1117596"/>
          <a:ext cx="4663087" cy="4836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3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5433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目的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821">
                <a:tc>
                  <a:txBody>
                    <a:bodyPr/>
                    <a:lstStyle/>
                    <a:p>
                      <a:r>
                        <a:rPr lang="zh-CN" altLang="en-US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   介绍消防器材简单的使用方法，避免紧急状况时误操作或不会操作而造成较大损失。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对象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546">
                <a:tc>
                  <a:txBody>
                    <a:bodyPr/>
                    <a:lstStyle/>
                    <a:p>
                      <a:r>
                        <a:rPr lang="zh-CN" altLang="en-US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  所有灭火器，消防栓，其它消防设施。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695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标准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0204">
                <a:tc>
                  <a:txBody>
                    <a:bodyPr/>
                    <a:lstStyle/>
                    <a:p>
                      <a:r>
                        <a:rPr lang="en-US" altLang="zh-CN" sz="16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1.</a:t>
                      </a:r>
                      <a:r>
                        <a:rPr lang="zh-CN" altLang="en-US" sz="16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在灭火器箱上端张贴消防器材的使用方法。</a:t>
                      </a:r>
                    </a:p>
                    <a:p>
                      <a:r>
                        <a:rPr lang="en-US" altLang="zh-CN" sz="16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2.</a:t>
                      </a:r>
                      <a:r>
                        <a:rPr lang="zh-CN" altLang="en-US" sz="16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材质：单面不干胶单。</a:t>
                      </a:r>
                    </a:p>
                    <a:p>
                      <a:r>
                        <a:rPr lang="en-US" altLang="zh-CN" sz="16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3.</a:t>
                      </a:r>
                      <a:r>
                        <a:rPr lang="zh-CN" altLang="en-US" sz="16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灭火器箱上标明灭火器种类、编号、责任人。</a:t>
                      </a:r>
                    </a:p>
                    <a:p>
                      <a:r>
                        <a:rPr lang="en-US" altLang="zh-CN" sz="16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48565" y="322458"/>
            <a:ext cx="679743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3.3  </a:t>
            </a:r>
            <a:r>
              <a:rPr lang="zh-CN" altLang="en-US" sz="2400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灭火器、消火栓使用方法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175115" y="391795"/>
            <a:ext cx="1801495" cy="270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900" dirty="0"/>
              <a:t>微信公众号【HSE安全资料库】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8635" y="1255395"/>
            <a:ext cx="6263640" cy="4561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åæ, å, åºè¡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>
            <a:off x="0" y="0"/>
            <a:ext cx="12192000" cy="687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7"/>
          <p:cNvSpPr/>
          <p:nvPr>
            <p:custDataLst>
              <p:tags r:id="rId1"/>
            </p:custDataLst>
          </p:nvPr>
        </p:nvSpPr>
        <p:spPr bwMode="auto">
          <a:xfrm>
            <a:off x="6131719" y="1482291"/>
            <a:ext cx="4374511" cy="5375709"/>
          </a:xfrm>
          <a:custGeom>
            <a:avLst/>
            <a:gdLst>
              <a:gd name="T0" fmla="*/ 1488 w 2009"/>
              <a:gd name="T1" fmla="*/ 0 h 2474"/>
              <a:gd name="T2" fmla="*/ 2009 w 2009"/>
              <a:gd name="T3" fmla="*/ 892 h 2474"/>
              <a:gd name="T4" fmla="*/ 1060 w 2009"/>
              <a:gd name="T5" fmla="*/ 2474 h 2474"/>
              <a:gd name="T6" fmla="*/ 0 w 2009"/>
              <a:gd name="T7" fmla="*/ 2474 h 2474"/>
              <a:gd name="T8" fmla="*/ 1488 w 2009"/>
              <a:gd name="T9" fmla="*/ 0 h 2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9" h="2474">
                <a:moveTo>
                  <a:pt x="1488" y="0"/>
                </a:moveTo>
                <a:lnTo>
                  <a:pt x="2009" y="892"/>
                </a:lnTo>
                <a:lnTo>
                  <a:pt x="1060" y="2474"/>
                </a:lnTo>
                <a:lnTo>
                  <a:pt x="0" y="2474"/>
                </a:lnTo>
                <a:lnTo>
                  <a:pt x="1488" y="0"/>
                </a:lnTo>
                <a:close/>
              </a:path>
            </a:pathLst>
          </a:custGeom>
          <a:solidFill>
            <a:srgbClr val="BFBFBF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10" name="Freeform 8"/>
          <p:cNvSpPr/>
          <p:nvPr>
            <p:custDataLst>
              <p:tags r:id="rId2"/>
            </p:custDataLst>
          </p:nvPr>
        </p:nvSpPr>
        <p:spPr bwMode="auto">
          <a:xfrm>
            <a:off x="6360056" y="-9625"/>
            <a:ext cx="4165424" cy="5329990"/>
          </a:xfrm>
          <a:custGeom>
            <a:avLst/>
            <a:gdLst>
              <a:gd name="T0" fmla="*/ 0 w 2009"/>
              <a:gd name="T1" fmla="*/ 0 h 2519"/>
              <a:gd name="T2" fmla="*/ 1060 w 2009"/>
              <a:gd name="T3" fmla="*/ 0 h 2519"/>
              <a:gd name="T4" fmla="*/ 2009 w 2009"/>
              <a:gd name="T5" fmla="*/ 1625 h 2519"/>
              <a:gd name="T6" fmla="*/ 1473 w 2009"/>
              <a:gd name="T7" fmla="*/ 2519 h 2519"/>
              <a:gd name="T8" fmla="*/ 0 w 2009"/>
              <a:gd name="T9" fmla="*/ 0 h 2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9" h="2519">
                <a:moveTo>
                  <a:pt x="0" y="0"/>
                </a:moveTo>
                <a:lnTo>
                  <a:pt x="1060" y="0"/>
                </a:lnTo>
                <a:lnTo>
                  <a:pt x="2009" y="1625"/>
                </a:lnTo>
                <a:lnTo>
                  <a:pt x="1473" y="25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81600" y="1938945"/>
            <a:ext cx="52592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THANKS</a:t>
            </a:r>
          </a:p>
        </p:txBody>
      </p:sp>
      <p:sp>
        <p:nvSpPr>
          <p:cNvPr id="11" name="矩形 10"/>
          <p:cNvSpPr/>
          <p:nvPr/>
        </p:nvSpPr>
        <p:spPr>
          <a:xfrm>
            <a:off x="1104421" y="3877890"/>
            <a:ext cx="5259206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9600" b="1" dirty="0">
                <a:solidFill>
                  <a:srgbClr val="FFFFFF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2024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3</a:t>
            </a:fld>
            <a:endParaRPr lang="zh-CN" altLang="en-US">
              <a:solidFill>
                <a:srgbClr val="000000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201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47404" y="941135"/>
            <a:ext cx="9616965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目的</a:t>
            </a:r>
          </a:p>
          <a:p>
            <a:pPr marL="285750" indent="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明确告知应该做什么，做到早期发现异常情况，使检查有效；</a:t>
            </a:r>
          </a:p>
          <a:p>
            <a:pPr marL="285750" indent="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防止人为失误或遗漏，并始终维持正常状态；</a:t>
            </a:r>
          </a:p>
          <a:p>
            <a:pPr marL="285750" indent="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通过视觉，使问题点和浪费现象容易暴露，事先预防和消除各类隐患和浪费。</a:t>
            </a:r>
            <a:endParaRPr lang="en-US" altLang="zh-CN" dirty="0">
              <a:solidFill>
                <a:srgbClr val="000000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  <a:p>
            <a:pPr marL="285750" indent="285750">
              <a:lnSpc>
                <a:spcPct val="150000"/>
              </a:lnSpc>
            </a:pPr>
            <a:endParaRPr lang="zh-CN" altLang="en-US" dirty="0">
              <a:solidFill>
                <a:srgbClr val="000000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原则</a:t>
            </a:r>
          </a:p>
          <a:p>
            <a:pPr marL="285750" indent="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视觉化：彻底标示、标识、进行色彩管理；</a:t>
            </a:r>
          </a:p>
          <a:p>
            <a:pPr marL="285750" indent="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透明化：将需要看到的被遮隐的地方显露出来，情报也如此；</a:t>
            </a:r>
          </a:p>
          <a:p>
            <a:pPr marL="285750" indent="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界限化：即标示管理界限，标示正常与异常的定量界限，使之一目了然。</a:t>
            </a:r>
          </a:p>
        </p:txBody>
      </p:sp>
      <p:sp>
        <p:nvSpPr>
          <p:cNvPr id="8" name="矩形 7"/>
          <p:cNvSpPr/>
          <p:nvPr/>
        </p:nvSpPr>
        <p:spPr>
          <a:xfrm>
            <a:off x="2147404" y="99554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概要</a:t>
            </a:r>
          </a:p>
        </p:txBody>
      </p:sp>
      <p:cxnSp>
        <p:nvCxnSpPr>
          <p:cNvPr id="9" name="直接连接符 8"/>
          <p:cNvCxnSpPr/>
          <p:nvPr>
            <p:custDataLst>
              <p:tags r:id="rId2"/>
            </p:custDataLst>
          </p:nvPr>
        </p:nvCxnSpPr>
        <p:spPr>
          <a:xfrm>
            <a:off x="2147405" y="852252"/>
            <a:ext cx="140965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Box 1"/>
          <p:cNvSpPr txBox="1"/>
          <p:nvPr/>
        </p:nvSpPr>
        <p:spPr>
          <a:xfrm>
            <a:off x="603978" y="758948"/>
            <a:ext cx="808044" cy="5109053"/>
          </a:xfrm>
          <a:prstGeom prst="rect">
            <a:avLst/>
          </a:prstGeom>
          <a:noFill/>
        </p:spPr>
        <p:txBody>
          <a:bodyPr wrap="square" lIns="121884" tIns="60941" rIns="121884" bIns="60941" rtlCol="0">
            <a:spAutoFit/>
          </a:bodyPr>
          <a:lstStyle/>
          <a:p>
            <a:pPr defTabSz="1218565"/>
            <a:r>
              <a:rPr lang="zh-CN" altLang="en-US" sz="3600" b="1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全面可视化管理手册</a:t>
            </a: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0" y="6492241"/>
            <a:ext cx="2016000" cy="365760"/>
          </a:xfrm>
          <a:prstGeom prst="rect">
            <a:avLst/>
          </a:prstGeom>
          <a:solidFill>
            <a:schemeClr val="accent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4</a:t>
            </a:fld>
            <a:endParaRPr lang="zh-CN" altLang="en-US">
              <a:solidFill>
                <a:srgbClr val="000000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201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47404" y="99554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概要</a:t>
            </a:r>
          </a:p>
        </p:txBody>
      </p:sp>
      <p:cxnSp>
        <p:nvCxnSpPr>
          <p:cNvPr id="9" name="直接连接符 8"/>
          <p:cNvCxnSpPr/>
          <p:nvPr>
            <p:custDataLst>
              <p:tags r:id="rId2"/>
            </p:custDataLst>
          </p:nvPr>
        </p:nvCxnSpPr>
        <p:spPr>
          <a:xfrm>
            <a:off x="2147405" y="852252"/>
            <a:ext cx="140965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Box 1"/>
          <p:cNvSpPr txBox="1"/>
          <p:nvPr/>
        </p:nvSpPr>
        <p:spPr>
          <a:xfrm>
            <a:off x="603978" y="758948"/>
            <a:ext cx="808044" cy="5109053"/>
          </a:xfrm>
          <a:prstGeom prst="rect">
            <a:avLst/>
          </a:prstGeom>
          <a:noFill/>
        </p:spPr>
        <p:txBody>
          <a:bodyPr wrap="square" lIns="121884" tIns="60941" rIns="121884" bIns="60941" rtlCol="0">
            <a:spAutoFit/>
          </a:bodyPr>
          <a:lstStyle/>
          <a:p>
            <a:pPr defTabSz="1218565"/>
            <a:r>
              <a:rPr lang="zh-CN" altLang="en-US" sz="3600" b="1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全面可视化管理手册</a:t>
            </a:r>
          </a:p>
        </p:txBody>
      </p:sp>
      <p:sp>
        <p:nvSpPr>
          <p:cNvPr id="11" name="矩形 10"/>
          <p:cNvSpPr/>
          <p:nvPr/>
        </p:nvSpPr>
        <p:spPr>
          <a:xfrm>
            <a:off x="2153771" y="1187355"/>
            <a:ext cx="6040346" cy="2830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作用</a:t>
            </a:r>
          </a:p>
          <a:p>
            <a:pPr marL="63500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想要管理的地方一目了然；</a:t>
            </a:r>
          </a:p>
          <a:p>
            <a:pPr marL="63500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易知正常与否，且谁都能指出；</a:t>
            </a:r>
          </a:p>
          <a:p>
            <a:pPr marL="63500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从远处就能辨认出正常与异常；</a:t>
            </a:r>
          </a:p>
          <a:p>
            <a:pPr marL="63500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任何人使用都容易遵守，容易更改；</a:t>
            </a:r>
          </a:p>
          <a:p>
            <a:pPr marL="63500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有助于把作业场所变得明亮、整洁；</a:t>
            </a:r>
          </a:p>
          <a:p>
            <a:pPr marL="63500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有助于维持安全、愉快的环境；</a:t>
            </a: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0" y="6492241"/>
            <a:ext cx="2016000" cy="365760"/>
          </a:xfrm>
          <a:prstGeom prst="rect">
            <a:avLst/>
          </a:prstGeom>
          <a:solidFill>
            <a:schemeClr val="accent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175115" y="391795"/>
            <a:ext cx="1801495" cy="270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900" dirty="0"/>
              <a:t>微信公众号【HSE安全资料库】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7344229" y="0"/>
            <a:ext cx="484777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7344229" y="6386286"/>
            <a:ext cx="4847771" cy="471715"/>
          </a:xfrm>
          <a:prstGeom prst="rect">
            <a:avLst/>
          </a:prstGeom>
          <a:solidFill>
            <a:schemeClr val="accent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5</a:t>
            </a:fld>
            <a:endParaRPr lang="zh-CN" altLang="en-US" dirty="0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8630" y="1836420"/>
            <a:ext cx="6577330" cy="110680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1</a:t>
            </a:r>
            <a:r>
              <a:rPr lang="zh-CN" altLang="en-US" sz="6600" b="1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：出、入门区域</a:t>
            </a: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7390686" y="3075056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全面可视化管理手册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7344229" y="2"/>
            <a:ext cx="484777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7344229" y="6532900"/>
            <a:ext cx="4847771" cy="325101"/>
          </a:xfrm>
          <a:prstGeom prst="rect">
            <a:avLst/>
          </a:prstGeom>
          <a:solidFill>
            <a:schemeClr val="accent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6</a:t>
            </a:fld>
            <a:endParaRPr lang="zh-CN" altLang="en-US" dirty="0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7592784" y="0"/>
            <a:ext cx="881747" cy="1198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7200" b="0" cap="none" spc="0" dirty="0">
                <a:ln w="0"/>
                <a:solidFill>
                  <a:schemeClr val="l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A</a:t>
            </a:r>
          </a:p>
        </p:txBody>
      </p:sp>
      <p:cxnSp>
        <p:nvCxnSpPr>
          <p:cNvPr id="7" name="直接连接符 6"/>
          <p:cNvCxnSpPr/>
          <p:nvPr>
            <p:custDataLst>
              <p:tags r:id="rId5"/>
            </p:custDataLst>
          </p:nvPr>
        </p:nvCxnSpPr>
        <p:spPr>
          <a:xfrm>
            <a:off x="8723086" y="0"/>
            <a:ext cx="14514" cy="986971"/>
          </a:xfrm>
          <a:prstGeom prst="line">
            <a:avLst/>
          </a:prstGeom>
          <a:ln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8753927" y="32227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全面可视化管理手册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420056" y="1117596"/>
          <a:ext cx="4784005" cy="32097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4461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目的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397">
                <a:tc>
                  <a:txBody>
                    <a:bodyPr/>
                    <a:lstStyle/>
                    <a:p>
                      <a:r>
                        <a:rPr lang="zh-CN" altLang="en-US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 统一规划各主体建筑的名称，便于全员查找，指定地点。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635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对象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016">
                <a:tc>
                  <a:txBody>
                    <a:bodyPr/>
                    <a:lstStyle/>
                    <a:p>
                      <a:r>
                        <a:rPr lang="zh-CN" altLang="en-US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 适用于所有水泵房大门。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78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标准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016">
                <a:tc>
                  <a:txBody>
                    <a:bodyPr/>
                    <a:lstStyle/>
                    <a:p>
                      <a:r>
                        <a:rPr lang="en-US" altLang="zh-CN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1.</a:t>
                      </a:r>
                      <a:r>
                        <a:rPr lang="zh-CN" altLang="en-US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采用不锈钢腐蚀工艺，上墙悬挂。常规尺寸为</a:t>
                      </a:r>
                      <a:r>
                        <a:rPr lang="en-US" altLang="zh-CN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60*40cm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48564" y="322458"/>
            <a:ext cx="192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1.1 </a:t>
            </a:r>
            <a:r>
              <a:rPr lang="zh-CN" altLang="en-US" sz="2400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门牌标识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21A149F-0A75-7265-09E6-A8419B7C52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669" y="1510699"/>
            <a:ext cx="4640480" cy="4807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7344229" y="2"/>
            <a:ext cx="484777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7344229" y="6532900"/>
            <a:ext cx="4847771" cy="325101"/>
          </a:xfrm>
          <a:prstGeom prst="rect">
            <a:avLst/>
          </a:prstGeom>
          <a:solidFill>
            <a:schemeClr val="accent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7</a:t>
            </a:fld>
            <a:endParaRPr lang="zh-CN" altLang="en-US" dirty="0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7592784" y="0"/>
            <a:ext cx="881747" cy="1198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7200" b="0" cap="none" spc="0" dirty="0">
                <a:ln w="0"/>
                <a:solidFill>
                  <a:schemeClr val="l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A</a:t>
            </a:r>
          </a:p>
        </p:txBody>
      </p:sp>
      <p:cxnSp>
        <p:nvCxnSpPr>
          <p:cNvPr id="7" name="直接连接符 6"/>
          <p:cNvCxnSpPr/>
          <p:nvPr>
            <p:custDataLst>
              <p:tags r:id="rId5"/>
            </p:custDataLst>
          </p:nvPr>
        </p:nvCxnSpPr>
        <p:spPr>
          <a:xfrm>
            <a:off x="8723086" y="0"/>
            <a:ext cx="14514" cy="986971"/>
          </a:xfrm>
          <a:prstGeom prst="line">
            <a:avLst/>
          </a:prstGeom>
          <a:ln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8753927" y="12415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全面可视化管理手册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420056" y="1117596"/>
          <a:ext cx="4784005" cy="3484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4461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目的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397">
                <a:tc>
                  <a:txBody>
                    <a:bodyPr/>
                    <a:lstStyle/>
                    <a:p>
                      <a:r>
                        <a:rPr lang="zh-CN" altLang="en-US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 给予进站的一些提示、警告和操作规范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635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对象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016">
                <a:tc>
                  <a:txBody>
                    <a:bodyPr/>
                    <a:lstStyle/>
                    <a:p>
                      <a:r>
                        <a:rPr lang="zh-CN" altLang="en-US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  所有进站人员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78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标准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016">
                <a:tc>
                  <a:txBody>
                    <a:bodyPr/>
                    <a:lstStyle/>
                    <a:p>
                      <a:r>
                        <a:rPr lang="en-US" altLang="zh-CN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1.</a:t>
                      </a:r>
                      <a:r>
                        <a:rPr lang="zh-CN" altLang="en-US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采用</a:t>
                      </a:r>
                      <a:r>
                        <a:rPr lang="en-US" altLang="zh-CN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3-5mm</a:t>
                      </a:r>
                      <a:r>
                        <a:rPr lang="zh-CN" altLang="en-US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亚克力背板含螺丝安装，内容根据现场情况自定义，尺寸亦可通过现场自定义。常规尺寸为</a:t>
                      </a:r>
                      <a:r>
                        <a:rPr lang="en-US" altLang="zh-CN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60*40cm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48564" y="322458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1.2 </a:t>
            </a:r>
            <a:r>
              <a:rPr lang="zh-CN" altLang="en-US" sz="2400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进泵房须知牌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517EB9D-B66E-41BB-83FA-13F989DDE2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230" y="2120937"/>
            <a:ext cx="4849802" cy="3869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7344229" y="2"/>
            <a:ext cx="484777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7344229" y="6532900"/>
            <a:ext cx="4847771" cy="325101"/>
          </a:xfrm>
          <a:prstGeom prst="rect">
            <a:avLst/>
          </a:prstGeom>
          <a:solidFill>
            <a:schemeClr val="accent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8</a:t>
            </a:fld>
            <a:endParaRPr lang="zh-CN" altLang="en-US" dirty="0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7592784" y="0"/>
            <a:ext cx="881747" cy="1198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7200" b="0" cap="none" spc="0" dirty="0">
                <a:ln w="0"/>
                <a:solidFill>
                  <a:schemeClr val="l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A</a:t>
            </a:r>
          </a:p>
        </p:txBody>
      </p:sp>
      <p:cxnSp>
        <p:nvCxnSpPr>
          <p:cNvPr id="7" name="直接连接符 6"/>
          <p:cNvCxnSpPr/>
          <p:nvPr>
            <p:custDataLst>
              <p:tags r:id="rId5"/>
            </p:custDataLst>
          </p:nvPr>
        </p:nvCxnSpPr>
        <p:spPr>
          <a:xfrm>
            <a:off x="8723086" y="0"/>
            <a:ext cx="14514" cy="986971"/>
          </a:xfrm>
          <a:prstGeom prst="line">
            <a:avLst/>
          </a:prstGeom>
          <a:ln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8753927" y="12415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全面可视化管理手册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420056" y="1117596"/>
          <a:ext cx="4784005" cy="34231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4461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目的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397">
                <a:tc>
                  <a:txBody>
                    <a:bodyPr/>
                    <a:lstStyle/>
                    <a:p>
                      <a:r>
                        <a:rPr lang="zh-CN" altLang="en-US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 为了丰富场站信息帮助进出场站人员了解相关信息。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635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对象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016">
                <a:tc>
                  <a:txBody>
                    <a:bodyPr/>
                    <a:lstStyle/>
                    <a:p>
                      <a:r>
                        <a:rPr lang="zh-CN" altLang="en-US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 进出口墙面。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78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标准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016">
                <a:tc>
                  <a:txBody>
                    <a:bodyPr/>
                    <a:lstStyle/>
                    <a:p>
                      <a:r>
                        <a:rPr lang="en-US" altLang="zh-CN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</a:t>
                      </a:r>
                      <a:r>
                        <a:rPr lang="en-US" altLang="zh-CN" sz="16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1</a:t>
                      </a:r>
                      <a:r>
                        <a:rPr lang="zh-CN" altLang="en-US" sz="16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：采用</a:t>
                      </a:r>
                      <a:r>
                        <a:rPr lang="en-US" altLang="zh-CN" sz="16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3mm-5mm</a:t>
                      </a:r>
                      <a:r>
                        <a:rPr lang="zh-CN" altLang="en-US" sz="16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双层亚克力丝印，且通过螺丝打孔进项安装。内容可根据客户自定义进项排版。常规尺寸为</a:t>
                      </a:r>
                      <a:r>
                        <a:rPr lang="en-US" altLang="zh-CN" sz="16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70*50cm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48564" y="322458"/>
            <a:ext cx="19088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1.3 </a:t>
            </a:r>
            <a:r>
              <a:rPr lang="zh-CN" altLang="en-US" sz="2400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泵站展板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BB36D99-DA77-2C28-8D7E-FE46085515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" b="845"/>
          <a:stretch/>
        </p:blipFill>
        <p:spPr>
          <a:xfrm>
            <a:off x="1831509" y="1381780"/>
            <a:ext cx="4264491" cy="5151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7344229" y="2"/>
            <a:ext cx="484777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7344229" y="6532900"/>
            <a:ext cx="4847771" cy="325101"/>
          </a:xfrm>
          <a:prstGeom prst="rect">
            <a:avLst/>
          </a:prstGeom>
          <a:solidFill>
            <a:schemeClr val="accent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defTabSz="1218565"/>
            <a:fld id="{E1BEBC7A-FD02-486B-81B5-A845787C689C}" type="slidenum">
              <a:rPr lang="zh-CN" altLang="en-US" smtClean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9</a:t>
            </a:fld>
            <a:endParaRPr lang="zh-CN" altLang="en-US" dirty="0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7592784" y="0"/>
            <a:ext cx="881747" cy="1198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7200" b="0" cap="none" spc="0" dirty="0">
                <a:ln w="0"/>
                <a:solidFill>
                  <a:schemeClr val="l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A</a:t>
            </a:r>
          </a:p>
        </p:txBody>
      </p:sp>
      <p:cxnSp>
        <p:nvCxnSpPr>
          <p:cNvPr id="7" name="直接连接符 6"/>
          <p:cNvCxnSpPr/>
          <p:nvPr>
            <p:custDataLst>
              <p:tags r:id="rId5"/>
            </p:custDataLst>
          </p:nvPr>
        </p:nvCxnSpPr>
        <p:spPr>
          <a:xfrm>
            <a:off x="8723086" y="0"/>
            <a:ext cx="14514" cy="986971"/>
          </a:xfrm>
          <a:prstGeom prst="line">
            <a:avLst/>
          </a:prstGeom>
          <a:ln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8753927" y="12415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l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全面可视化管理手册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420056" y="1117596"/>
          <a:ext cx="4784005" cy="34231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4461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目的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397">
                <a:tc>
                  <a:txBody>
                    <a:bodyPr/>
                    <a:lstStyle/>
                    <a:p>
                      <a:r>
                        <a:rPr lang="zh-CN" altLang="en-US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 为了丰富场站信息帮助进出场站人员了解相关信息。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635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对象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016">
                <a:tc>
                  <a:txBody>
                    <a:bodyPr/>
                    <a:lstStyle/>
                    <a:p>
                      <a:r>
                        <a:rPr lang="zh-CN" altLang="en-US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  进出口墙面。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78">
                <a:tc>
                  <a:txBody>
                    <a:bodyPr/>
                    <a:lstStyle/>
                    <a:p>
                      <a:r>
                        <a:rPr lang="zh-CN" altLang="en-US" b="1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标准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016">
                <a:tc>
                  <a:txBody>
                    <a:bodyPr/>
                    <a:lstStyle/>
                    <a:p>
                      <a:r>
                        <a:rPr lang="en-US" altLang="zh-CN" sz="18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   </a:t>
                      </a:r>
                      <a:r>
                        <a:rPr lang="en-US" altLang="zh-CN" sz="16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1</a:t>
                      </a:r>
                      <a:r>
                        <a:rPr lang="zh-CN" altLang="en-US" sz="16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：采用</a:t>
                      </a:r>
                      <a:r>
                        <a:rPr lang="en-US" altLang="zh-CN" sz="16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3mm-5mm</a:t>
                      </a:r>
                      <a:r>
                        <a:rPr lang="zh-CN" altLang="en-US" sz="16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双层亚克力丝印，且通过螺丝打孔进项安装。内容可根据客户自定义进项排版。常规尺寸为</a:t>
                      </a:r>
                      <a:r>
                        <a:rPr lang="en-US" altLang="zh-CN" sz="1600" b="0" cap="none" spc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软雅黑" panose="020B0503020204020204" pitchFamily="34" charset="-122"/>
                          <a:sym typeface="Century Gothic" panose="020B0502020202020204" pitchFamily="34" charset="0"/>
                        </a:rPr>
                        <a:t>70*50cm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48564" y="322458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1.4 </a:t>
            </a:r>
            <a:r>
              <a:rPr lang="zh-CN" altLang="en-US" sz="2400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泵房上墙制度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E781058-987F-5D0D-E121-A9156C4736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268" y="986971"/>
            <a:ext cx="1945135" cy="272305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77422C2-7B0B-D45D-969D-49ACE57EE3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5287" y="986971"/>
            <a:ext cx="1945135" cy="272305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ED0D35F-D661-CE24-6C26-D2A3526F82B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9045" y="986971"/>
            <a:ext cx="1945135" cy="272305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3E7E44F-AF79-4364-B207-00DD0128501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5288" y="3792366"/>
            <a:ext cx="1945135" cy="272305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E865FB7-9183-76E4-0031-9793DB63D37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802" y="3809842"/>
            <a:ext cx="1945135" cy="272305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24634D1-4074-2526-72F3-4827C9C6D6F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5775" y="3792366"/>
            <a:ext cx="1957618" cy="27405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06edd44d-03d7-44dc-8b44-309dae668c29"/>
  <p:tag name="COMMONDATA" val="eyJoZGlkIjoiNjJjYTE4MGRlMDBiOTBkZWY3YWQ4YzA5MDgwNmFiZW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0"/>
  <p:tag name="KSO_WM_UNIT_LINE_FILL_TYPE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3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4"/>
  <p:tag name="KSO_WM_UNIT_LINE_FILL_TYPE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3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3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4"/>
  <p:tag name="KSO_WM_UNIT_LINE_FILL_TYPE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3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4"/>
  <p:tag name="KSO_WM_UNIT_LINE_FILL_TYPE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3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4"/>
  <p:tag name="KSO_WM_UNIT_LINE_FILL_TYPE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3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3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4"/>
  <p:tag name="KSO_WM_UNIT_LINE_FILL_TYPE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3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3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4"/>
  <p:tag name="KSO_WM_UNIT_LINE_FILL_TYPE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3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4"/>
  <p:tag name="KSO_WM_UNIT_LINE_FILL_TYPE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3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4"/>
  <p:tag name="KSO_WM_UNIT_LINE_FILL_TYPE" val="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3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ORE_SCHEMECOLOR_INDEX_BRIGHTNESS" val="0"/>
  <p:tag name="KSO_WM_UNIT_TEXT_FORE_SCHEMECOLOR_INDEX" val="15"/>
  <p:tag name="KSO_WM_UNIT_TEXT_LINE_FILL_TYPE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4"/>
  <p:tag name="KSO_WM_UNIT_LINE_FILL_TYP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3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4"/>
  <p:tag name="KSO_WM_UNIT_LINE_FILL_TYPE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3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4"/>
  <p:tag name="KSO_WM_UNIT_LINE_FILL_TYPE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3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4"/>
  <p:tag name="KSO_WM_UNIT_LINE_FILL_TYPE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0"/>
  <p:tag name="KSO_WM_UNIT_LINE_FILL_TYP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3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4"/>
  <p:tag name="KSO_WM_UNIT_LINE_FILL_TYPE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3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3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4"/>
  <p:tag name="KSO_WM_UNIT_LINE_FILL_TYPE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3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4"/>
  <p:tag name="KSO_WM_UNIT_LINE_FILL_TYPE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3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4"/>
  <p:tag name="KSO_WM_UNIT_LINE_FILL_TYPE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3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0"/>
  <p:tag name="KSO_WM_UNIT_LINE_FILL_TYPE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4"/>
  <p:tag name="KSO_WM_UNIT_LINE_FILL_TYPE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3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4"/>
  <p:tag name="KSO_WM_UNIT_LINE_FILL_TYP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3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3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4"/>
  <p:tag name="KSO_WM_UNIT_LINE_FILL_TYPE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3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3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4"/>
  <p:tag name="KSO_WM_UNIT_LINE_FILL_TYPE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0">
  <a:themeElements>
    <a:clrScheme name="">
      <a:dk1>
        <a:srgbClr val="000000"/>
      </a:dk1>
      <a:lt1>
        <a:srgbClr val="FFFFFF"/>
      </a:lt1>
      <a:dk2>
        <a:srgbClr val="F9F9F9"/>
      </a:dk2>
      <a:lt2>
        <a:srgbClr val="FFFFFF"/>
      </a:lt2>
      <a:accent1>
        <a:srgbClr val="137E89"/>
      </a:accent1>
      <a:accent2>
        <a:srgbClr val="084C61"/>
      </a:accent2>
      <a:accent3>
        <a:srgbClr val="DB3A33"/>
      </a:accent3>
      <a:accent4>
        <a:srgbClr val="F7B62F"/>
      </a:accent4>
      <a:accent5>
        <a:srgbClr val="66595F"/>
      </a:accent5>
      <a:accent6>
        <a:srgbClr val="57AEC9"/>
      </a:accent6>
      <a:hlink>
        <a:srgbClr val="304FFE"/>
      </a:hlink>
      <a:folHlink>
        <a:srgbClr val="492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56589">
  <a:themeElements>
    <a:clrScheme name="">
      <a:dk1>
        <a:srgbClr val="000000"/>
      </a:dk1>
      <a:lt1>
        <a:srgbClr val="FFFFFF"/>
      </a:lt1>
      <a:dk2>
        <a:srgbClr val="F9F9F9"/>
      </a:dk2>
      <a:lt2>
        <a:srgbClr val="FFFFFF"/>
      </a:lt2>
      <a:accent1>
        <a:srgbClr val="137E89"/>
      </a:accent1>
      <a:accent2>
        <a:srgbClr val="084C61"/>
      </a:accent2>
      <a:accent3>
        <a:srgbClr val="DB3A33"/>
      </a:accent3>
      <a:accent4>
        <a:srgbClr val="F7B62F"/>
      </a:accent4>
      <a:accent5>
        <a:srgbClr val="66595F"/>
      </a:accent5>
      <a:accent6>
        <a:srgbClr val="57AEC9"/>
      </a:accent6>
      <a:hlink>
        <a:srgbClr val="304FFE"/>
      </a:hlink>
      <a:folHlink>
        <a:srgbClr val="492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878878">
  <a:themeElements>
    <a:clrScheme name="">
      <a:dk1>
        <a:srgbClr val="000000"/>
      </a:dk1>
      <a:lt1>
        <a:srgbClr val="FFFFFF"/>
      </a:lt1>
      <a:dk2>
        <a:srgbClr val="F9F9F9"/>
      </a:dk2>
      <a:lt2>
        <a:srgbClr val="FFFFFF"/>
      </a:lt2>
      <a:accent1>
        <a:srgbClr val="137E89"/>
      </a:accent1>
      <a:accent2>
        <a:srgbClr val="084C61"/>
      </a:accent2>
      <a:accent3>
        <a:srgbClr val="DB3A33"/>
      </a:accent3>
      <a:accent4>
        <a:srgbClr val="F7B62F"/>
      </a:accent4>
      <a:accent5>
        <a:srgbClr val="66595F"/>
      </a:accent5>
      <a:accent6>
        <a:srgbClr val="57AEC9"/>
      </a:accent6>
      <a:hlink>
        <a:srgbClr val="304FFE"/>
      </a:hlink>
      <a:folHlink>
        <a:srgbClr val="492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36565565">
  <a:themeElements>
    <a:clrScheme name="">
      <a:dk1>
        <a:srgbClr val="000000"/>
      </a:dk1>
      <a:lt1>
        <a:srgbClr val="FFFFFF"/>
      </a:lt1>
      <a:dk2>
        <a:srgbClr val="F9F9F9"/>
      </a:dk2>
      <a:lt2>
        <a:srgbClr val="FFFFFF"/>
      </a:lt2>
      <a:accent1>
        <a:srgbClr val="137E89"/>
      </a:accent1>
      <a:accent2>
        <a:srgbClr val="084C61"/>
      </a:accent2>
      <a:accent3>
        <a:srgbClr val="DB3A33"/>
      </a:accent3>
      <a:accent4>
        <a:srgbClr val="F7B62F"/>
      </a:accent4>
      <a:accent5>
        <a:srgbClr val="66595F"/>
      </a:accent5>
      <a:accent6>
        <a:srgbClr val="57AEC9"/>
      </a:accent6>
      <a:hlink>
        <a:srgbClr val="304FFE"/>
      </a:hlink>
      <a:folHlink>
        <a:srgbClr val="492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636369896">
  <a:themeElements>
    <a:clrScheme name="">
      <a:dk1>
        <a:srgbClr val="000000"/>
      </a:dk1>
      <a:lt1>
        <a:srgbClr val="FFFFFF"/>
      </a:lt1>
      <a:dk2>
        <a:srgbClr val="F9F9F9"/>
      </a:dk2>
      <a:lt2>
        <a:srgbClr val="FFFFFF"/>
      </a:lt2>
      <a:accent1>
        <a:srgbClr val="137E89"/>
      </a:accent1>
      <a:accent2>
        <a:srgbClr val="084C61"/>
      </a:accent2>
      <a:accent3>
        <a:srgbClr val="DB3A33"/>
      </a:accent3>
      <a:accent4>
        <a:srgbClr val="F7B62F"/>
      </a:accent4>
      <a:accent5>
        <a:srgbClr val="66595F"/>
      </a:accent5>
      <a:accent6>
        <a:srgbClr val="57AEC9"/>
      </a:accent6>
      <a:hlink>
        <a:srgbClr val="304FFE"/>
      </a:hlink>
      <a:folHlink>
        <a:srgbClr val="492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微信公众号【HSE安全资料库】&#10;">
  <a:themeElements>
    <a:clrScheme name="">
      <a:dk1>
        <a:srgbClr val="000000"/>
      </a:dk1>
      <a:lt1>
        <a:srgbClr val="FFFFFF"/>
      </a:lt1>
      <a:dk2>
        <a:srgbClr val="F9F9F9"/>
      </a:dk2>
      <a:lt2>
        <a:srgbClr val="FFFFFF"/>
      </a:lt2>
      <a:accent1>
        <a:srgbClr val="137E89"/>
      </a:accent1>
      <a:accent2>
        <a:srgbClr val="084C61"/>
      </a:accent2>
      <a:accent3>
        <a:srgbClr val="DB3A33"/>
      </a:accent3>
      <a:accent4>
        <a:srgbClr val="F7B62F"/>
      </a:accent4>
      <a:accent5>
        <a:srgbClr val="66595F"/>
      </a:accent5>
      <a:accent6>
        <a:srgbClr val="57AEC9"/>
      </a:accent6>
      <a:hlink>
        <a:srgbClr val="304FFE"/>
      </a:hlink>
      <a:folHlink>
        <a:srgbClr val="492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5962">
  <a:themeElements>
    <a:clrScheme name="">
      <a:dk1>
        <a:srgbClr val="000000"/>
      </a:dk1>
      <a:lt1>
        <a:srgbClr val="FFFFFF"/>
      </a:lt1>
      <a:dk2>
        <a:srgbClr val="F9F9F9"/>
      </a:dk2>
      <a:lt2>
        <a:srgbClr val="FFFFFF"/>
      </a:lt2>
      <a:accent1>
        <a:srgbClr val="137E89"/>
      </a:accent1>
      <a:accent2>
        <a:srgbClr val="084C61"/>
      </a:accent2>
      <a:accent3>
        <a:srgbClr val="DB3A33"/>
      </a:accent3>
      <a:accent4>
        <a:srgbClr val="F7B62F"/>
      </a:accent4>
      <a:accent5>
        <a:srgbClr val="66595F"/>
      </a:accent5>
      <a:accent6>
        <a:srgbClr val="57AEC9"/>
      </a:accent6>
      <a:hlink>
        <a:srgbClr val="304FFE"/>
      </a:hlink>
      <a:folHlink>
        <a:srgbClr val="492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7585652">
  <a:themeElements>
    <a:clrScheme name="">
      <a:dk1>
        <a:srgbClr val="000000"/>
      </a:dk1>
      <a:lt1>
        <a:srgbClr val="FFFFFF"/>
      </a:lt1>
      <a:dk2>
        <a:srgbClr val="F9F9F9"/>
      </a:dk2>
      <a:lt2>
        <a:srgbClr val="FFFFFF"/>
      </a:lt2>
      <a:accent1>
        <a:srgbClr val="137E89"/>
      </a:accent1>
      <a:accent2>
        <a:srgbClr val="084C61"/>
      </a:accent2>
      <a:accent3>
        <a:srgbClr val="DB3A33"/>
      </a:accent3>
      <a:accent4>
        <a:srgbClr val="F7B62F"/>
      </a:accent4>
      <a:accent5>
        <a:srgbClr val="66595F"/>
      </a:accent5>
      <a:accent6>
        <a:srgbClr val="57AEC9"/>
      </a:accent6>
      <a:hlink>
        <a:srgbClr val="304FFE"/>
      </a:hlink>
      <a:folHlink>
        <a:srgbClr val="492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85566">
  <a:themeElements>
    <a:clrScheme name="">
      <a:dk1>
        <a:srgbClr val="000000"/>
      </a:dk1>
      <a:lt1>
        <a:srgbClr val="FFFFFF"/>
      </a:lt1>
      <a:dk2>
        <a:srgbClr val="F9F9F9"/>
      </a:dk2>
      <a:lt2>
        <a:srgbClr val="FFFFFF"/>
      </a:lt2>
      <a:accent1>
        <a:srgbClr val="137E89"/>
      </a:accent1>
      <a:accent2>
        <a:srgbClr val="084C61"/>
      </a:accent2>
      <a:accent3>
        <a:srgbClr val="DB3A33"/>
      </a:accent3>
      <a:accent4>
        <a:srgbClr val="F7B62F"/>
      </a:accent4>
      <a:accent5>
        <a:srgbClr val="66595F"/>
      </a:accent5>
      <a:accent6>
        <a:srgbClr val="57AEC9"/>
      </a:accent6>
      <a:hlink>
        <a:srgbClr val="304FFE"/>
      </a:hlink>
      <a:folHlink>
        <a:srgbClr val="492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23366">
  <a:themeElements>
    <a:clrScheme name="">
      <a:dk1>
        <a:srgbClr val="000000"/>
      </a:dk1>
      <a:lt1>
        <a:srgbClr val="FFFFFF"/>
      </a:lt1>
      <a:dk2>
        <a:srgbClr val="F9F9F9"/>
      </a:dk2>
      <a:lt2>
        <a:srgbClr val="FFFFFF"/>
      </a:lt2>
      <a:accent1>
        <a:srgbClr val="137E89"/>
      </a:accent1>
      <a:accent2>
        <a:srgbClr val="084C61"/>
      </a:accent2>
      <a:accent3>
        <a:srgbClr val="DB3A33"/>
      </a:accent3>
      <a:accent4>
        <a:srgbClr val="F7B62F"/>
      </a:accent4>
      <a:accent5>
        <a:srgbClr val="66595F"/>
      </a:accent5>
      <a:accent6>
        <a:srgbClr val="57AEC9"/>
      </a:accent6>
      <a:hlink>
        <a:srgbClr val="304FFE"/>
      </a:hlink>
      <a:folHlink>
        <a:srgbClr val="492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2114455">
  <a:themeElements>
    <a:clrScheme name="">
      <a:dk1>
        <a:srgbClr val="000000"/>
      </a:dk1>
      <a:lt1>
        <a:srgbClr val="FFFFFF"/>
      </a:lt1>
      <a:dk2>
        <a:srgbClr val="F9F9F9"/>
      </a:dk2>
      <a:lt2>
        <a:srgbClr val="FFFFFF"/>
      </a:lt2>
      <a:accent1>
        <a:srgbClr val="137E89"/>
      </a:accent1>
      <a:accent2>
        <a:srgbClr val="084C61"/>
      </a:accent2>
      <a:accent3>
        <a:srgbClr val="DB3A33"/>
      </a:accent3>
      <a:accent4>
        <a:srgbClr val="F7B62F"/>
      </a:accent4>
      <a:accent5>
        <a:srgbClr val="66595F"/>
      </a:accent5>
      <a:accent6>
        <a:srgbClr val="57AEC9"/>
      </a:accent6>
      <a:hlink>
        <a:srgbClr val="304FFE"/>
      </a:hlink>
      <a:folHlink>
        <a:srgbClr val="492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9886633">
  <a:themeElements>
    <a:clrScheme name="">
      <a:dk1>
        <a:srgbClr val="000000"/>
      </a:dk1>
      <a:lt1>
        <a:srgbClr val="FFFFFF"/>
      </a:lt1>
      <a:dk2>
        <a:srgbClr val="F9F9F9"/>
      </a:dk2>
      <a:lt2>
        <a:srgbClr val="FFFFFF"/>
      </a:lt2>
      <a:accent1>
        <a:srgbClr val="137E89"/>
      </a:accent1>
      <a:accent2>
        <a:srgbClr val="084C61"/>
      </a:accent2>
      <a:accent3>
        <a:srgbClr val="DB3A33"/>
      </a:accent3>
      <a:accent4>
        <a:srgbClr val="F7B62F"/>
      </a:accent4>
      <a:accent5>
        <a:srgbClr val="66595F"/>
      </a:accent5>
      <a:accent6>
        <a:srgbClr val="57AEC9"/>
      </a:accent6>
      <a:hlink>
        <a:srgbClr val="304FFE"/>
      </a:hlink>
      <a:folHlink>
        <a:srgbClr val="492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5986">
  <a:themeElements>
    <a:clrScheme name="">
      <a:dk1>
        <a:srgbClr val="000000"/>
      </a:dk1>
      <a:lt1>
        <a:srgbClr val="FFFFFF"/>
      </a:lt1>
      <a:dk2>
        <a:srgbClr val="F9F9F9"/>
      </a:dk2>
      <a:lt2>
        <a:srgbClr val="FFFFFF"/>
      </a:lt2>
      <a:accent1>
        <a:srgbClr val="137E89"/>
      </a:accent1>
      <a:accent2>
        <a:srgbClr val="084C61"/>
      </a:accent2>
      <a:accent3>
        <a:srgbClr val="DB3A33"/>
      </a:accent3>
      <a:accent4>
        <a:srgbClr val="F7B62F"/>
      </a:accent4>
      <a:accent5>
        <a:srgbClr val="66595F"/>
      </a:accent5>
      <a:accent6>
        <a:srgbClr val="57AEC9"/>
      </a:accent6>
      <a:hlink>
        <a:srgbClr val="304FFE"/>
      </a:hlink>
      <a:folHlink>
        <a:srgbClr val="492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1579</Words>
  <Application>Microsoft Office PowerPoint</Application>
  <PresentationFormat>宽屏</PresentationFormat>
  <Paragraphs>269</Paragraphs>
  <Slides>28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13</vt:i4>
      </vt:variant>
      <vt:variant>
        <vt:lpstr>幻灯片标题</vt:lpstr>
      </vt:variant>
      <vt:variant>
        <vt:i4>28</vt:i4>
      </vt:variant>
    </vt:vector>
  </HeadingPairs>
  <TitlesOfParts>
    <vt:vector size="47" baseType="lpstr">
      <vt:lpstr>等线</vt:lpstr>
      <vt:lpstr>微软雅黑</vt:lpstr>
      <vt:lpstr>Arial</vt:lpstr>
      <vt:lpstr>Calibri</vt:lpstr>
      <vt:lpstr>Century Gothic</vt:lpstr>
      <vt:lpstr>Wingdings</vt:lpstr>
      <vt:lpstr>0</vt:lpstr>
      <vt:lpstr>微信公众号【HSE安全资料库】
</vt:lpstr>
      <vt:lpstr>85962</vt:lpstr>
      <vt:lpstr>47585652</vt:lpstr>
      <vt:lpstr>585566</vt:lpstr>
      <vt:lpstr>223366</vt:lpstr>
      <vt:lpstr>22114455</vt:lpstr>
      <vt:lpstr>99886633</vt:lpstr>
      <vt:lpstr>65986</vt:lpstr>
      <vt:lpstr>656589</vt:lpstr>
      <vt:lpstr>8878878</vt:lpstr>
      <vt:lpstr>236565565</vt:lpstr>
      <vt:lpstr>636369896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奎林 蒲</cp:lastModifiedBy>
  <cp:revision>46</cp:revision>
  <dcterms:created xsi:type="dcterms:W3CDTF">2022-11-04T13:21:00Z</dcterms:created>
  <dcterms:modified xsi:type="dcterms:W3CDTF">2024-07-17T06:27:02Z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908EF22138DD492292B6A5D4F960817B_12</vt:lpwstr>
  </property>
</Properties>
</file>