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5.xml" ContentType="application/vnd.openxmlformats-officedocument.theme+xml"/>
  <Override PartName="/ppt/theme/theme6.xml" ContentType="application/vnd.openxmlformats-officedocument.theme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4" r:id="rId2"/>
    <p:sldMasterId id="2147483656" r:id="rId3"/>
    <p:sldMasterId id="2147483660" r:id="rId4"/>
  </p:sldMasterIdLst>
  <p:notesMasterIdLst>
    <p:notesMasterId r:id="rId13"/>
  </p:notesMasterIdLst>
  <p:handoutMasterIdLst>
    <p:handoutMasterId r:id="rId14"/>
  </p:handoutMasterIdLst>
  <p:sldIdLst>
    <p:sldId id="15000009" r:id="rId5"/>
    <p:sldId id="14999760" r:id="rId6"/>
    <p:sldId id="15000032" r:id="rId7"/>
    <p:sldId id="15000033" r:id="rId8"/>
    <p:sldId id="15000034" r:id="rId9"/>
    <p:sldId id="15000035" r:id="rId10"/>
    <p:sldId id="15000036" r:id="rId11"/>
    <p:sldId id="14999983" r:id="rId12"/>
  </p:sldIdLst>
  <p:sldSz cx="12192000" cy="6858000"/>
  <p:notesSz cx="7102475" cy="10233025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0C581E3A-597E-4240-970B-A2E4745546EA}">
          <p14:sldIdLst/>
        </p14:section>
        <p14:section name="评审意见记录" id="{471B8A60-0A1E-4C2D-AA97-57A934C059B1}">
          <p14:sldIdLst/>
        </p14:section>
        <p14:section name="体验区表达-营建策略" id="{1D33308E-EFA5-4FA8-9E42-E43C2320461D}">
          <p14:sldIdLst/>
        </p14:section>
        <p14:section name="体验区表达-动线效果" id="{14F57B94-5C59-4C5A-8B97-B8C0E2D5BE4F}">
          <p14:sldIdLst/>
        </p14:section>
        <p14:section name="样板间及公区" id="{67D41872-3FCE-4766-942D-D81DEDB00EEC}">
          <p14:sldIdLst>
            <p14:sldId id="15000009"/>
            <p14:sldId id="14999760"/>
            <p14:sldId id="15000032"/>
            <p14:sldId id="15000033"/>
            <p14:sldId id="15000034"/>
            <p14:sldId id="15000035"/>
            <p14:sldId id="15000036"/>
            <p14:sldId id="14999983"/>
          </p14:sldIdLst>
        </p14:section>
        <p14:section name="其他" id="{820F8596-5EEB-49F1-BBBE-62C38432546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西蒙_集团" initials="李西蒙_集团" lastIdx="1" clrIdx="0"/>
  <p:cmAuthor id="2" name="迟 博辰" initials="迟" lastIdx="1" clrIdx="1"/>
  <p:cmAuthor id="3" name="迟博辰" initials="迟博辰" lastIdx="1" clrIdx="2"/>
  <p:cmAuthor id="4" name="蔡文舒" initials="蔡文舒" lastIdx="3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8D1"/>
    <a:srgbClr val="EAB48A"/>
    <a:srgbClr val="305496"/>
    <a:srgbClr val="2E75B6"/>
    <a:srgbClr val="FFFFFF"/>
    <a:srgbClr val="003399"/>
    <a:srgbClr val="04378F"/>
    <a:srgbClr val="F0F0EE"/>
    <a:srgbClr val="333333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45" autoAdjust="0"/>
    <p:restoredTop sz="94719" autoAdjust="0"/>
  </p:normalViewPr>
  <p:slideViewPr>
    <p:cSldViewPr snapToGrid="0" showGuides="1">
      <p:cViewPr varScale="1">
        <p:scale>
          <a:sx n="91" d="100"/>
          <a:sy n="91" d="100"/>
        </p:scale>
        <p:origin x="82" y="317"/>
      </p:cViewPr>
      <p:guideLst>
        <p:guide orient="horz" pos="2180"/>
        <p:guide pos="381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28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3078353" cy="512063"/>
          </a:xfrm>
          <a:prstGeom prst="rect">
            <a:avLst/>
          </a:prstGeom>
        </p:spPr>
        <p:txBody>
          <a:bodyPr vert="horz" lIns="95441" tIns="47720" rIns="95441" bIns="47720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2448" y="3"/>
            <a:ext cx="3078352" cy="512063"/>
          </a:xfrm>
          <a:prstGeom prst="rect">
            <a:avLst/>
          </a:prstGeom>
        </p:spPr>
        <p:txBody>
          <a:bodyPr vert="horz" lIns="95441" tIns="47720" rIns="95441" bIns="47720" rtlCol="0"/>
          <a:lstStyle>
            <a:lvl1pPr algn="r">
              <a:defRPr sz="1300"/>
            </a:lvl1pPr>
          </a:lstStyle>
          <a:p>
            <a:fld id="{D5CE4610-B871-43F8-A5C8-1D1B7FC121E1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3" y="9719316"/>
            <a:ext cx="3078353" cy="512062"/>
          </a:xfrm>
          <a:prstGeom prst="rect">
            <a:avLst/>
          </a:prstGeom>
        </p:spPr>
        <p:txBody>
          <a:bodyPr vert="horz" lIns="95441" tIns="47720" rIns="95441" bIns="47720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2448" y="9719316"/>
            <a:ext cx="3078352" cy="512062"/>
          </a:xfrm>
          <a:prstGeom prst="rect">
            <a:avLst/>
          </a:prstGeom>
        </p:spPr>
        <p:txBody>
          <a:bodyPr vert="horz" lIns="95441" tIns="47720" rIns="95441" bIns="47720" rtlCol="0" anchor="b"/>
          <a:lstStyle>
            <a:lvl1pPr algn="r">
              <a:defRPr sz="1300"/>
            </a:lvl1pPr>
          </a:lstStyle>
          <a:p>
            <a:fld id="{35CBEF36-61B0-42E1-8C62-A1F437C071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40" cy="511652"/>
          </a:xfrm>
          <a:prstGeom prst="rect">
            <a:avLst/>
          </a:prstGeom>
        </p:spPr>
        <p:txBody>
          <a:bodyPr vert="horz" lIns="95441" tIns="47720" rIns="95441" bIns="47720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094" y="0"/>
            <a:ext cx="3077740" cy="511652"/>
          </a:xfrm>
          <a:prstGeom prst="rect">
            <a:avLst/>
          </a:prstGeom>
        </p:spPr>
        <p:txBody>
          <a:bodyPr vert="horz" lIns="95441" tIns="47720" rIns="95441" bIns="47720" rtlCol="0"/>
          <a:lstStyle>
            <a:lvl1pPr algn="r">
              <a:defRPr sz="1300"/>
            </a:lvl1pPr>
          </a:lstStyle>
          <a:p>
            <a:fld id="{C810AA93-2CA5-4079-A9A0-610753342B23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6763"/>
            <a:ext cx="6823075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41" tIns="47720" rIns="95441" bIns="47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248" y="4860690"/>
            <a:ext cx="5681980" cy="4604861"/>
          </a:xfrm>
          <a:prstGeom prst="rect">
            <a:avLst/>
          </a:prstGeom>
        </p:spPr>
        <p:txBody>
          <a:bodyPr vert="horz" lIns="95441" tIns="47720" rIns="95441" bIns="47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19598"/>
            <a:ext cx="3077740" cy="511652"/>
          </a:xfrm>
          <a:prstGeom prst="rect">
            <a:avLst/>
          </a:prstGeom>
        </p:spPr>
        <p:txBody>
          <a:bodyPr vert="horz" lIns="95441" tIns="47720" rIns="95441" bIns="47720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094" y="9719598"/>
            <a:ext cx="3077740" cy="511652"/>
          </a:xfrm>
          <a:prstGeom prst="rect">
            <a:avLst/>
          </a:prstGeom>
        </p:spPr>
        <p:txBody>
          <a:bodyPr vert="horz" lIns="95441" tIns="47720" rIns="95441" bIns="47720" rtlCol="0" anchor="b"/>
          <a:lstStyle>
            <a:lvl1pPr algn="r">
              <a:defRPr sz="1300"/>
            </a:lvl1pPr>
          </a:lstStyle>
          <a:p>
            <a:fld id="{82E232C0-DF16-4B18-9E68-5B4535A0AA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E232C0-DF16-4B18-9E68-5B4535A0AAC8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E232C0-DF16-4B18-9E68-5B4535A0AAC8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4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E232C0-DF16-4B18-9E68-5B4535A0AAC8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5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E232C0-DF16-4B18-9E68-5B4535A0AAC8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6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E232C0-DF16-4B18-9E68-5B4535A0AAC8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7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2E232C0-DF16-4B18-9E68-5B4535A0AAC8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8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alphaModFix amt="71000"/>
          </a:blip>
          <a:stretch>
            <a:fillRect/>
          </a:stretch>
        </p:blipFill>
        <p:spPr>
          <a:xfrm>
            <a:off x="635" y="0"/>
            <a:ext cx="12197715" cy="685736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-正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30"/>
          <p:cNvCxnSpPr/>
          <p:nvPr userDrawn="1"/>
        </p:nvCxnSpPr>
        <p:spPr>
          <a:xfrm>
            <a:off x="335360" y="757875"/>
            <a:ext cx="11439683" cy="0"/>
          </a:xfrm>
          <a:prstGeom prst="line">
            <a:avLst/>
          </a:prstGeom>
          <a:ln w="9525">
            <a:solidFill>
              <a:srgbClr val="023894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5360" y="6441830"/>
            <a:ext cx="1695271" cy="3372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82106" y="108631"/>
            <a:ext cx="2571210" cy="6011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2501646-E2A5-4232-ABB6-E46DEB405A4C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2025/6/19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9A97C2-D486-446A-B10F-7016C4C7C870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9790981" y="0"/>
            <a:ext cx="2401019" cy="536131"/>
          </a:xfrm>
          <a:prstGeom prst="rect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1" descr="0-0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869673" y="70994"/>
            <a:ext cx="1217612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5088" y="188149"/>
            <a:ext cx="6061272" cy="558829"/>
          </a:xfrm>
          <a:prstGeom prst="rect">
            <a:avLst/>
          </a:prstGeom>
        </p:spPr>
        <p:txBody>
          <a:bodyPr bIns="0" anchor="b">
            <a:noAutofit/>
          </a:bodyPr>
          <a:lstStyle>
            <a:lvl1pPr algn="l">
              <a:defRPr sz="2800" b="1" i="0">
                <a:solidFill>
                  <a:srgbClr val="10398E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 Black" panose="020B0A040201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5" name="Doc Code" descr="casecode"/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7001015" y="6497643"/>
            <a:ext cx="4265364" cy="171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>
            <a:lvl1pPr algn="r">
              <a:defRPr sz="900" b="0" smtClean="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2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项目门户二期 </a:t>
            </a:r>
            <a:r>
              <a:rPr lang="en-US" altLang="zh-CN" sz="112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 </a:t>
            </a:r>
            <a:r>
              <a:rPr lang="zh-CN" altLang="en-US" sz="112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项目收益管理平台 </a:t>
            </a:r>
            <a:r>
              <a:rPr lang="en-US" altLang="zh-CN" sz="112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 </a:t>
            </a:r>
            <a:r>
              <a:rPr lang="zh-CN" altLang="en-US" sz="112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上线汇报</a:t>
            </a:r>
            <a:r>
              <a:rPr lang="en-US" altLang="zh-CN" sz="112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0309V3.pptx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60743"/>
            <a:ext cx="600466" cy="48623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795" b="1" i="0">
                <a:solidFill>
                  <a:schemeClr val="bg1"/>
                </a:solidFill>
                <a:latin typeface="Arial Black" panose="020B0A04020102020204" pitchFamily="34" charset="0"/>
                <a:ea typeface="黑体" panose="02010609060101010101" charset="-122"/>
                <a:cs typeface="Arial Black" panose="020B0A04020102020204" pitchFamily="34" charset="0"/>
              </a:defRPr>
            </a:lvl1pPr>
            <a:lvl2pPr algn="ctr">
              <a:defRPr sz="2015" b="1">
                <a:solidFill>
                  <a:srgbClr val="323255"/>
                </a:solidFill>
                <a:latin typeface="Stencil" panose="040409050D0802020404" charset="0"/>
                <a:ea typeface="黑体" panose="02010609060101010101" charset="-122"/>
              </a:defRPr>
            </a:lvl2pPr>
            <a:lvl3pPr algn="ctr">
              <a:defRPr sz="2015" b="1">
                <a:solidFill>
                  <a:srgbClr val="323255"/>
                </a:solidFill>
                <a:latin typeface="Stencil" panose="040409050D0802020404" charset="0"/>
                <a:ea typeface="黑体" panose="02010609060101010101" charset="-122"/>
              </a:defRPr>
            </a:lvl3pPr>
            <a:lvl4pPr algn="ctr">
              <a:defRPr sz="2015" b="1">
                <a:solidFill>
                  <a:srgbClr val="323255"/>
                </a:solidFill>
                <a:latin typeface="Stencil" panose="040409050D0802020404" charset="0"/>
                <a:ea typeface="黑体" panose="02010609060101010101" charset="-122"/>
              </a:defRPr>
            </a:lvl4pPr>
            <a:lvl5pPr algn="ctr">
              <a:defRPr sz="2015" b="1">
                <a:solidFill>
                  <a:srgbClr val="323255"/>
                </a:solidFill>
                <a:latin typeface="Stencil" panose="040409050D0802020404" charset="0"/>
                <a:ea typeface="黑体" panose="02010609060101010101" charset="-122"/>
              </a:defRPr>
            </a:lvl5pPr>
          </a:lstStyle>
          <a:p>
            <a:pPr lvl="0"/>
            <a:r>
              <a:rPr kumimoji="1" lang="zh-CN" altLang="en-US" dirty="0"/>
              <a:t>编辑母版文本样式</a:t>
            </a:r>
          </a:p>
        </p:txBody>
      </p:sp>
      <p:sp>
        <p:nvSpPr>
          <p:cNvPr id="6" name="矩形 5"/>
          <p:cNvSpPr/>
          <p:nvPr userDrawn="1"/>
        </p:nvSpPr>
        <p:spPr>
          <a:xfrm>
            <a:off x="0" y="260743"/>
            <a:ext cx="600466" cy="486235"/>
          </a:xfrm>
          <a:prstGeom prst="rect">
            <a:avLst/>
          </a:prstGeom>
          <a:solidFill>
            <a:srgbClr val="1039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kumimoji="1" lang="zh-CN" altLang="en-US" sz="2000" b="1" i="0" dirty="0">
              <a:latin typeface="Arial Black" panose="020B0A04020102020204" pitchFamily="34" charset="0"/>
              <a:cs typeface="Arial Black" panose="020B0A04020102020204" pitchFamily="34" charset="0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654773" y="260743"/>
            <a:ext cx="90315" cy="486235"/>
          </a:xfrm>
          <a:prstGeom prst="rect">
            <a:avLst/>
          </a:prstGeom>
          <a:solidFill>
            <a:srgbClr val="3FA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905" b="1" i="0">
              <a:latin typeface="Arial Black" panose="020B0A04020102020204" pitchFamily="34" charset="0"/>
              <a:cs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heme" Target="../theme/theme1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.bin"/><Relationship Id="rId5" Type="http://schemas.openxmlformats.org/officeDocument/2006/relationships/tags" Target="../tags/tag2.xml"/><Relationship Id="rId4" Type="http://schemas.openxmlformats.org/officeDocument/2006/relationships/vmlDrawing" Target="../drawings/vmlDrawing1.v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2.vml"/><Relationship Id="rId7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11.xml"/><Relationship Id="rId10" Type="http://schemas.openxmlformats.org/officeDocument/2006/relationships/oleObject" Target="../embeddings/oleObject3.bin"/><Relationship Id="rId4" Type="http://schemas.openxmlformats.org/officeDocument/2006/relationships/slideLayout" Target="../slideLayouts/slideLayout10.xml"/><Relationship Id="rId9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5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" name="think-cell 幻灯片" r:id="rId6" imgW="8255" imgH="8255" progId="TCLayout.ActiveDocument.1">
                  <p:embed/>
                </p:oleObj>
              </mc:Choice>
              <mc:Fallback>
                <p:oleObj name="think-cell 幻灯片" r:id="rId6" imgW="8255" imgH="8255" progId="TCLayout.ActiveDocument.1">
                  <p:embed/>
                  <p:pic>
                    <p:nvPicPr>
                      <p:cNvPr id="0" name="图片 4917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接连接符 7"/>
          <p:cNvCxnSpPr/>
          <p:nvPr userDrawn="1"/>
        </p:nvCxnSpPr>
        <p:spPr>
          <a:xfrm>
            <a:off x="0" y="577136"/>
            <a:ext cx="12192000" cy="0"/>
          </a:xfrm>
          <a:prstGeom prst="line">
            <a:avLst/>
          </a:prstGeom>
          <a:ln w="28575">
            <a:solidFill>
              <a:srgbClr val="0236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1" descr="0-04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10772712" y="47991"/>
            <a:ext cx="1217612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/>
          <p:cNvGraphicFramePr>
            <a:graphicFrameLocks noChangeAspect="1"/>
          </p:cNvGraphicFramePr>
          <p:nvPr userDrawn="1">
            <p:custDataLst>
              <p:tags r:id="rId4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" name="think-cell 幻灯片" r:id="rId5" imgW="8255" imgH="8255" progId="TCLayout.ActiveDocument.1">
                  <p:embed/>
                </p:oleObj>
              </mc:Choice>
              <mc:Fallback>
                <p:oleObj name="think-cell 幻灯片" r:id="rId5" imgW="8255" imgH="8255" progId="TCLayout.ActiveDocument.1">
                  <p:embed/>
                  <p:pic>
                    <p:nvPicPr>
                      <p:cNvPr id="0" name="图片 5225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7" cstate="hqprint"/>
          <a:srcRect t="-1" b="-1"/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577136"/>
            <a:ext cx="12192000" cy="0"/>
          </a:xfrm>
          <a:prstGeom prst="line">
            <a:avLst/>
          </a:prstGeom>
          <a:ln w="28575">
            <a:solidFill>
              <a:srgbClr val="0236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" descr="0-04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10772712" y="47991"/>
            <a:ext cx="1217612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 hidden="1"/>
          <p:cNvGraphicFramePr>
            <a:graphicFrameLocks noChangeAspect="1"/>
          </p:cNvGraphicFramePr>
          <p:nvPr userDrawn="1">
            <p:custDataLst>
              <p:tags r:id="rId9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" name="think-cell 幻灯片" r:id="rId10" imgW="8255" imgH="8255" progId="TCLayout.ActiveDocument.1">
                  <p:embed/>
                </p:oleObj>
              </mc:Choice>
              <mc:Fallback>
                <p:oleObj name="think-cell 幻灯片" r:id="rId10" imgW="8255" imgH="8255" progId="TCLayout.ActiveDocument.1">
                  <p:embed/>
                  <p:pic>
                    <p:nvPicPr>
                      <p:cNvPr id="0" name="对象 1" hidden="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microsoft.com/office/2007/relationships/hdphoto" Target="../media/hdphoto1.wdp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6.png"/><Relationship Id="rId5" Type="http://schemas.openxmlformats.org/officeDocument/2006/relationships/image" Target="../media/image19.jp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6.png"/><Relationship Id="rId5" Type="http://schemas.openxmlformats.org/officeDocument/2006/relationships/image" Target="../media/image20.jp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6.png"/><Relationship Id="rId5" Type="http://schemas.openxmlformats.org/officeDocument/2006/relationships/image" Target="../media/image21.jp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16.png"/><Relationship Id="rId5" Type="http://schemas.openxmlformats.org/officeDocument/2006/relationships/image" Target="../media/image22.jpe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Rectangle 107"/>
          <p:cNvSpPr>
            <a:spLocks noChangeArrowheads="1"/>
          </p:cNvSpPr>
          <p:nvPr/>
        </p:nvSpPr>
        <p:spPr bwMode="auto">
          <a:xfrm>
            <a:off x="93673" y="621793"/>
            <a:ext cx="12024479" cy="6152964"/>
          </a:xfrm>
          <a:prstGeom prst="rect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</p:spPr>
        <p:txBody>
          <a:bodyPr lIns="90000" tIns="46800" rIns="90000" bIns="46800"/>
          <a:lstStyle/>
          <a:p>
            <a:pPr eaLnBrk="1" fontAlgn="auto" hangingPunct="1">
              <a:lnSpc>
                <a:spcPct val="150000"/>
              </a:lnSpc>
              <a:spcBef>
                <a:spcPts val="25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zh-CN" sz="1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93673" y="84727"/>
            <a:ext cx="408749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1. </a:t>
            </a:r>
            <a:r>
              <a:rPr lang="zh-CN" altLang="en-US" sz="2400" b="1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楷体" panose="02010600040101010101" pitchFamily="2" charset="-122"/>
              </a:rPr>
              <a:t>体验区表达</a:t>
            </a:r>
            <a:r>
              <a:rPr lang="en-US" altLang="zh-CN" sz="2000" b="1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楷体" panose="02010600040101010101" pitchFamily="2" charset="-122"/>
              </a:rPr>
              <a:t>—125</a:t>
            </a:r>
            <a:r>
              <a:rPr lang="zh-CN" altLang="en-US" sz="2000" b="1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楷体" panose="02010600040101010101" pitchFamily="2" charset="-122"/>
              </a:rPr>
              <a:t>样板房硬装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楷体" panose="02010600040101010101" pitchFamily="2" charset="-122"/>
            </a:endParaRPr>
          </a:p>
        </p:txBody>
      </p:sp>
      <p:sp>
        <p:nvSpPr>
          <p:cNvPr id="57" name="矩形 56"/>
          <p:cNvSpPr/>
          <p:nvPr>
            <p:custDataLst>
              <p:tags r:id="rId1"/>
            </p:custDataLst>
          </p:nvPr>
        </p:nvSpPr>
        <p:spPr>
          <a:xfrm>
            <a:off x="340995" y="815340"/>
            <a:ext cx="11419840" cy="5709920"/>
          </a:xfrm>
          <a:prstGeom prst="rect">
            <a:avLst/>
          </a:prstGeom>
          <a:noFill/>
          <a:ln w="9525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eaLnBrk="1" hangingPunct="1"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户型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平面布置图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368" y="906944"/>
            <a:ext cx="6096950" cy="561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637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4513" y="636216"/>
            <a:ext cx="11930114" cy="6065920"/>
          </a:xfrm>
          <a:prstGeom prst="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6870" y="648341"/>
            <a:ext cx="1107996" cy="369332"/>
          </a:xfrm>
          <a:prstGeom prst="rect">
            <a:avLst/>
          </a:prstGeom>
          <a:solidFill>
            <a:srgbClr val="04378F"/>
          </a:solidFill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参照项目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87223" y="648341"/>
            <a:ext cx="238706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济南</a:t>
            </a:r>
            <a:r>
              <a:rPr lang="en-US" altLang="zh-CN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149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grpSp>
        <p:nvGrpSpPr>
          <p:cNvPr id="15" name="object 3"/>
          <p:cNvGrpSpPr/>
          <p:nvPr/>
        </p:nvGrpSpPr>
        <p:grpSpPr>
          <a:xfrm>
            <a:off x="166870" y="1176793"/>
            <a:ext cx="11917757" cy="2765966"/>
            <a:chOff x="0" y="1508760"/>
            <a:chExt cx="14399260" cy="1999614"/>
          </a:xfrm>
        </p:grpSpPr>
        <p:pic>
          <p:nvPicPr>
            <p:cNvPr id="16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11768" y="1508760"/>
              <a:ext cx="5586983" cy="1999488"/>
            </a:xfrm>
            <a:prstGeom prst="rect">
              <a:avLst/>
            </a:prstGeom>
          </p:spPr>
        </p:pic>
        <p:pic>
          <p:nvPicPr>
            <p:cNvPr id="2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3635" y="1508760"/>
              <a:ext cx="5586984" cy="1999488"/>
            </a:xfrm>
            <a:prstGeom prst="rect">
              <a:avLst/>
            </a:prstGeom>
          </p:spPr>
        </p:pic>
        <p:pic>
          <p:nvPicPr>
            <p:cNvPr id="2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1508760"/>
              <a:ext cx="3140964" cy="1999488"/>
            </a:xfrm>
            <a:prstGeom prst="rect">
              <a:avLst/>
            </a:prstGeom>
          </p:spPr>
        </p:pic>
      </p:grpSp>
      <p:grpSp>
        <p:nvGrpSpPr>
          <p:cNvPr id="27" name="object 7"/>
          <p:cNvGrpSpPr/>
          <p:nvPr/>
        </p:nvGrpSpPr>
        <p:grpSpPr>
          <a:xfrm>
            <a:off x="166870" y="3967652"/>
            <a:ext cx="11917757" cy="2178706"/>
            <a:chOff x="0" y="3749040"/>
            <a:chExt cx="14399260" cy="1941830"/>
          </a:xfrm>
        </p:grpSpPr>
        <p:pic>
          <p:nvPicPr>
            <p:cNvPr id="2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379964" y="3749040"/>
              <a:ext cx="4018787" cy="1941576"/>
            </a:xfrm>
            <a:prstGeom prst="rect">
              <a:avLst/>
            </a:prstGeom>
          </p:spPr>
        </p:pic>
        <p:pic>
          <p:nvPicPr>
            <p:cNvPr id="2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97011" y="3749040"/>
              <a:ext cx="2255520" cy="1937003"/>
            </a:xfrm>
            <a:prstGeom prst="rect">
              <a:avLst/>
            </a:prstGeom>
          </p:spPr>
        </p:pic>
        <p:pic>
          <p:nvPicPr>
            <p:cNvPr id="3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049267" y="3749040"/>
              <a:ext cx="4018788" cy="1941576"/>
            </a:xfrm>
            <a:prstGeom prst="rect">
              <a:avLst/>
            </a:prstGeom>
          </p:spPr>
        </p:pic>
        <p:pic>
          <p:nvPicPr>
            <p:cNvPr id="3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3749040"/>
              <a:ext cx="4017264" cy="1941576"/>
            </a:xfrm>
            <a:prstGeom prst="rect">
              <a:avLst/>
            </a:prstGeom>
          </p:spPr>
        </p:pic>
      </p:grpSp>
      <p:sp>
        <p:nvSpPr>
          <p:cNvPr id="63" name="矩形 62"/>
          <p:cNvSpPr/>
          <p:nvPr/>
        </p:nvSpPr>
        <p:spPr>
          <a:xfrm>
            <a:off x="93673" y="84727"/>
            <a:ext cx="408749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1. </a:t>
            </a:r>
            <a:r>
              <a:rPr lang="zh-CN" altLang="en-US" sz="2400" b="1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楷体" panose="02010600040101010101" pitchFamily="2" charset="-122"/>
              </a:rPr>
              <a:t>体验区表达</a:t>
            </a:r>
            <a:r>
              <a:rPr lang="en-US" altLang="zh-CN" sz="2000" b="1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楷体" panose="02010600040101010101" pitchFamily="2" charset="-122"/>
              </a:rPr>
              <a:t>—125</a:t>
            </a:r>
            <a:r>
              <a:rPr lang="zh-CN" altLang="en-US" sz="2000" b="1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楷体" panose="02010600040101010101" pitchFamily="2" charset="-122"/>
              </a:rPr>
              <a:t>样板房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楷体" panose="02010600040101010101" pitchFamily="2" charset="-122"/>
              </a:rPr>
              <a:t>精装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D29FCBA-6CAC-422E-871E-2B287FF941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326491" y="1271501"/>
            <a:ext cx="8919474" cy="4245347"/>
          </a:xfrm>
          <a:prstGeom prst="rect">
            <a:avLst/>
          </a:prstGeom>
        </p:spPr>
      </p:pic>
      <p:sp>
        <p:nvSpPr>
          <p:cNvPr id="246" name="Rectangle 107"/>
          <p:cNvSpPr>
            <a:spLocks noChangeArrowheads="1"/>
          </p:cNvSpPr>
          <p:nvPr/>
        </p:nvSpPr>
        <p:spPr bwMode="auto">
          <a:xfrm>
            <a:off x="162993" y="698500"/>
            <a:ext cx="9090394" cy="6045200"/>
          </a:xfrm>
          <a:prstGeom prst="rect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</p:spPr>
        <p:txBody>
          <a:bodyPr lIns="90000" tIns="46800" rIns="90000" bIns="46800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93673" y="84727"/>
            <a:ext cx="408749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1.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体验区表达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—125</a:t>
            </a:r>
            <a:r>
              <a:rPr lang="zh-CN" altLang="en-US" sz="2000" b="1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楷体" panose="02010600040101010101" pitchFamily="2" charset="-122"/>
              </a:rPr>
              <a:t>样板房硬装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华文楷体" panose="02010600040101010101" pitchFamily="2" charset="-122"/>
            </a:endParaRPr>
          </a:p>
        </p:txBody>
      </p:sp>
      <p:graphicFrame>
        <p:nvGraphicFramePr>
          <p:cNvPr id="386" name="表格 385"/>
          <p:cNvGraphicFramePr>
            <a:graphicFrameLocks noGrp="1"/>
          </p:cNvGraphicFramePr>
          <p:nvPr/>
        </p:nvGraphicFramePr>
        <p:xfrm>
          <a:off x="330201" y="769217"/>
          <a:ext cx="2267628" cy="502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22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样板间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</a:t>
                      </a:r>
                      <a:r>
                        <a:rPr kumimoji="0" lang="zh-CN" alt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客餐厅</a:t>
                      </a:r>
                    </a:p>
                  </a:txBody>
                  <a:tcPr marL="182567" marR="182567" marT="91283" marB="9128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7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9398588" y="4436431"/>
            <a:ext cx="2589945" cy="2307269"/>
          </a:xfrm>
          <a:prstGeom prst="rect">
            <a:avLst/>
          </a:prstGeom>
          <a:noFill/>
          <a:ln w="9525">
            <a:solidFill>
              <a:srgbClr val="04378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409936" y="4154517"/>
            <a:ext cx="2589945" cy="279157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效果图视角</a:t>
            </a:r>
          </a:p>
        </p:txBody>
      </p:sp>
      <p:grpSp>
        <p:nvGrpSpPr>
          <p:cNvPr id="4" name="组合 3"/>
          <p:cNvGrpSpPr/>
          <p:nvPr/>
        </p:nvGrpSpPr>
        <p:grpSpPr>
          <a:xfrm flipH="1">
            <a:off x="9509125" y="4433570"/>
            <a:ext cx="2265680" cy="2161540"/>
            <a:chOff x="14975" y="6982"/>
            <a:chExt cx="3568" cy="3404"/>
          </a:xfrm>
        </p:grpSpPr>
        <p:pic>
          <p:nvPicPr>
            <p:cNvPr id="2" name="图片 1" descr="125"/>
            <p:cNvPicPr>
              <a:picLocks noChangeAspect="1"/>
            </p:cNvPicPr>
            <p:nvPr/>
          </p:nvPicPr>
          <p:blipFill>
            <a:blip r:embed="rId7"/>
            <a:srcRect t="5784" b="6384"/>
            <a:stretch>
              <a:fillRect/>
            </a:stretch>
          </p:blipFill>
          <p:spPr>
            <a:xfrm>
              <a:off x="14975" y="6982"/>
              <a:ext cx="3568" cy="3404"/>
            </a:xfrm>
            <a:prstGeom prst="rect">
              <a:avLst/>
            </a:prstGeom>
          </p:spPr>
        </p:pic>
        <p:pic>
          <p:nvPicPr>
            <p:cNvPr id="13" name="object 7"/>
            <p:cNvPicPr/>
            <p:nvPr>
              <p:custDataLst>
                <p:tags r:id="rId2"/>
              </p:custDataLst>
            </p:nvPr>
          </p:nvPicPr>
          <p:blipFill>
            <a:blip r:embed="rId8" cstate="hqprint">
              <a:lum bright="24000" contrast="12000"/>
            </a:blip>
            <a:stretch>
              <a:fillRect/>
            </a:stretch>
          </p:blipFill>
          <p:spPr>
            <a:xfrm rot="16200000">
              <a:off x="16825" y="8967"/>
              <a:ext cx="857" cy="407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1754858" y="1437383"/>
            <a:ext cx="731520" cy="254809"/>
            <a:chOff x="4880284" y="2008371"/>
            <a:chExt cx="647999" cy="216066"/>
          </a:xfrm>
        </p:grpSpPr>
        <p:sp>
          <p:nvSpPr>
            <p:cNvPr id="54" name="等腰三角形 53"/>
            <p:cNvSpPr/>
            <p:nvPr/>
          </p:nvSpPr>
          <p:spPr>
            <a:xfrm flipV="1">
              <a:off x="4943999" y="2165656"/>
              <a:ext cx="92571" cy="58781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4944000" y="2222019"/>
              <a:ext cx="109631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55"/>
            <p:cNvSpPr/>
            <p:nvPr/>
          </p:nvSpPr>
          <p:spPr bwMode="auto">
            <a:xfrm>
              <a:off x="4880284" y="2008371"/>
              <a:ext cx="647999" cy="194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9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2450mm</a:t>
              </a: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4952709" y="2165655"/>
              <a:ext cx="423291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4023713" y="1516123"/>
            <a:ext cx="731520" cy="254809"/>
            <a:chOff x="4880284" y="2008371"/>
            <a:chExt cx="647999" cy="216066"/>
          </a:xfrm>
        </p:grpSpPr>
        <p:sp>
          <p:nvSpPr>
            <p:cNvPr id="32" name="等腰三角形 31"/>
            <p:cNvSpPr/>
            <p:nvPr/>
          </p:nvSpPr>
          <p:spPr>
            <a:xfrm flipV="1">
              <a:off x="4943999" y="2165656"/>
              <a:ext cx="92571" cy="58781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4944000" y="2222019"/>
              <a:ext cx="109631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 bwMode="auto">
            <a:xfrm>
              <a:off x="4880284" y="2008371"/>
              <a:ext cx="647999" cy="194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9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2670mm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4952709" y="2165655"/>
              <a:ext cx="423291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398635" y="2595245"/>
          <a:ext cx="2590165" cy="149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7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2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序号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大区交付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样板房展示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壁布隔墙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皮革造型墙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岩板背景</a:t>
                      </a:r>
                      <a:endParaRPr lang="zh-CN" altLang="en-US" sz="8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石材背景墙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28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9405620" y="2315845"/>
            <a:ext cx="2582545" cy="279400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非交标项</a:t>
            </a:r>
          </a:p>
        </p:txBody>
      </p:sp>
      <p:sp>
        <p:nvSpPr>
          <p:cNvPr id="21" name="矩形 20"/>
          <p:cNvSpPr/>
          <p:nvPr/>
        </p:nvSpPr>
        <p:spPr>
          <a:xfrm>
            <a:off x="9398635" y="698500"/>
            <a:ext cx="2582545" cy="279400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设计说明</a:t>
            </a:r>
          </a:p>
        </p:txBody>
      </p:sp>
      <p:sp>
        <p:nvSpPr>
          <p:cNvPr id="30" name="矩形 29"/>
          <p:cNvSpPr/>
          <p:nvPr/>
        </p:nvSpPr>
        <p:spPr>
          <a:xfrm>
            <a:off x="9405620" y="1030605"/>
            <a:ext cx="2576195" cy="1233170"/>
          </a:xfrm>
          <a:prstGeom prst="rect">
            <a:avLst/>
          </a:prstGeom>
          <a:noFill/>
          <a:ln w="9525">
            <a:solidFill>
              <a:srgbClr val="04378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63405" y="1171575"/>
            <a:ext cx="239649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地面：</a:t>
            </a:r>
            <a:r>
              <a:rPr lang="en-US" altLang="zh-CN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600X1200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地砖通铺，石材纹理显著，品质感极佳 </a:t>
            </a:r>
          </a:p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墙面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：艺术造型石材背景墙，风格舒适品质彰显</a:t>
            </a:r>
          </a:p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顶面：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薄边弧形极窄灯槽吊顶，极致提升空间层高与细节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668645" y="3648075"/>
            <a:ext cx="3498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>
                <a:solidFill>
                  <a:srgbClr val="FFC000"/>
                </a:solidFill>
              </a:rPr>
              <a:t>②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159246" y="3402965"/>
            <a:ext cx="3498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>
                <a:solidFill>
                  <a:srgbClr val="FFC000"/>
                </a:solidFill>
              </a:rPr>
              <a:t>①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94"/>
          <a:stretch/>
        </p:blipFill>
        <p:spPr>
          <a:xfrm flipH="1">
            <a:off x="318626" y="1271503"/>
            <a:ext cx="8919703" cy="4357529"/>
          </a:xfrm>
          <a:prstGeom prst="rect">
            <a:avLst/>
          </a:prstGeom>
        </p:spPr>
      </p:pic>
      <p:sp>
        <p:nvSpPr>
          <p:cNvPr id="246" name="Rectangle 107"/>
          <p:cNvSpPr>
            <a:spLocks noChangeArrowheads="1"/>
          </p:cNvSpPr>
          <p:nvPr/>
        </p:nvSpPr>
        <p:spPr bwMode="auto">
          <a:xfrm>
            <a:off x="162993" y="698500"/>
            <a:ext cx="9090394" cy="6045200"/>
          </a:xfrm>
          <a:prstGeom prst="rect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</p:spPr>
        <p:txBody>
          <a:bodyPr lIns="90000" tIns="46800" rIns="90000" bIns="46800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93673" y="84727"/>
            <a:ext cx="408749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1.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体验区表达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—125</a:t>
            </a:r>
            <a:r>
              <a:rPr lang="zh-CN" altLang="en-US" sz="2000" b="1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楷体" panose="02010600040101010101" pitchFamily="2" charset="-122"/>
              </a:rPr>
              <a:t>样板房硬装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华文楷体" panose="02010600040101010101" pitchFamily="2" charset="-122"/>
            </a:endParaRPr>
          </a:p>
        </p:txBody>
      </p:sp>
      <p:graphicFrame>
        <p:nvGraphicFramePr>
          <p:cNvPr id="386" name="表格 385"/>
          <p:cNvGraphicFramePr>
            <a:graphicFrameLocks noGrp="1"/>
          </p:cNvGraphicFramePr>
          <p:nvPr/>
        </p:nvGraphicFramePr>
        <p:xfrm>
          <a:off x="330201" y="769217"/>
          <a:ext cx="2267628" cy="502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22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样板间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</a:t>
                      </a:r>
                      <a:r>
                        <a:rPr kumimoji="0" lang="zh-CN" alt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客餐厅</a:t>
                      </a:r>
                    </a:p>
                  </a:txBody>
                  <a:tcPr marL="182567" marR="182567" marT="91283" marB="9128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7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9398588" y="4436431"/>
            <a:ext cx="2589945" cy="2307269"/>
          </a:xfrm>
          <a:prstGeom prst="rect">
            <a:avLst/>
          </a:prstGeom>
          <a:noFill/>
          <a:ln w="9525">
            <a:solidFill>
              <a:srgbClr val="04378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409936" y="4154517"/>
            <a:ext cx="2589945" cy="279157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效果图视角</a:t>
            </a:r>
          </a:p>
        </p:txBody>
      </p:sp>
      <p:grpSp>
        <p:nvGrpSpPr>
          <p:cNvPr id="2" name="组合 1"/>
          <p:cNvGrpSpPr/>
          <p:nvPr/>
        </p:nvGrpSpPr>
        <p:grpSpPr>
          <a:xfrm flipH="1">
            <a:off x="9509125" y="4433570"/>
            <a:ext cx="2265680" cy="2161540"/>
            <a:chOff x="14975" y="6982"/>
            <a:chExt cx="3568" cy="3404"/>
          </a:xfrm>
        </p:grpSpPr>
        <p:pic>
          <p:nvPicPr>
            <p:cNvPr id="4" name="图片 3" descr="125"/>
            <p:cNvPicPr>
              <a:picLocks noChangeAspect="1"/>
            </p:cNvPicPr>
            <p:nvPr/>
          </p:nvPicPr>
          <p:blipFill>
            <a:blip r:embed="rId7"/>
            <a:srcRect t="5784" b="6384"/>
            <a:stretch>
              <a:fillRect/>
            </a:stretch>
          </p:blipFill>
          <p:spPr>
            <a:xfrm>
              <a:off x="14975" y="6982"/>
              <a:ext cx="3568" cy="3404"/>
            </a:xfrm>
            <a:prstGeom prst="rect">
              <a:avLst/>
            </a:prstGeom>
          </p:spPr>
        </p:pic>
        <p:pic>
          <p:nvPicPr>
            <p:cNvPr id="13" name="object 7"/>
            <p:cNvPicPr/>
            <p:nvPr>
              <p:custDataLst>
                <p:tags r:id="rId2"/>
              </p:custDataLst>
            </p:nvPr>
          </p:nvPicPr>
          <p:blipFill>
            <a:blip r:embed="rId8" cstate="hqprint">
              <a:lum bright="24000" contrast="12000"/>
            </a:blip>
            <a:stretch>
              <a:fillRect/>
            </a:stretch>
          </p:blipFill>
          <p:spPr>
            <a:xfrm rot="5220000">
              <a:off x="16372" y="8973"/>
              <a:ext cx="857" cy="407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299019" y="1680744"/>
            <a:ext cx="3585273" cy="262977"/>
            <a:chOff x="5047" y="2632"/>
            <a:chExt cx="5467" cy="401"/>
          </a:xfrm>
        </p:grpSpPr>
        <p:grpSp>
          <p:nvGrpSpPr>
            <p:cNvPr id="53" name="组合 52"/>
            <p:cNvGrpSpPr/>
            <p:nvPr/>
          </p:nvGrpSpPr>
          <p:grpSpPr>
            <a:xfrm>
              <a:off x="9362" y="2632"/>
              <a:ext cx="1152" cy="401"/>
              <a:chOff x="4880284" y="2008371"/>
              <a:chExt cx="647999" cy="216066"/>
            </a:xfrm>
          </p:grpSpPr>
          <p:sp>
            <p:nvSpPr>
              <p:cNvPr id="54" name="等腰三角形 53"/>
              <p:cNvSpPr/>
              <p:nvPr/>
            </p:nvSpPr>
            <p:spPr>
              <a:xfrm flipV="1">
                <a:off x="4943999" y="2165656"/>
                <a:ext cx="92571" cy="58781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4944000" y="2222019"/>
                <a:ext cx="109631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矩形 55"/>
              <p:cNvSpPr/>
              <p:nvPr/>
            </p:nvSpPr>
            <p:spPr bwMode="auto">
              <a:xfrm>
                <a:off x="4880284" y="2008371"/>
                <a:ext cx="647999" cy="1887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9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2450mm</a:t>
                </a:r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>
                <a:off x="4952709" y="2165655"/>
                <a:ext cx="423291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30"/>
            <p:cNvGrpSpPr/>
            <p:nvPr/>
          </p:nvGrpSpPr>
          <p:grpSpPr>
            <a:xfrm>
              <a:off x="5047" y="2632"/>
              <a:ext cx="1152" cy="401"/>
              <a:chOff x="4880284" y="2008371"/>
              <a:chExt cx="647999" cy="216066"/>
            </a:xfrm>
          </p:grpSpPr>
          <p:sp>
            <p:nvSpPr>
              <p:cNvPr id="32" name="等腰三角形 31"/>
              <p:cNvSpPr/>
              <p:nvPr/>
            </p:nvSpPr>
            <p:spPr>
              <a:xfrm flipV="1">
                <a:off x="4943999" y="2165656"/>
                <a:ext cx="92571" cy="58781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4944000" y="2222019"/>
                <a:ext cx="109631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矩形 33"/>
              <p:cNvSpPr/>
              <p:nvPr/>
            </p:nvSpPr>
            <p:spPr bwMode="auto">
              <a:xfrm>
                <a:off x="4880284" y="2008371"/>
                <a:ext cx="647999" cy="1887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9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2670mm</a:t>
                </a: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4952709" y="2165655"/>
                <a:ext cx="423291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398635" y="2595245"/>
          <a:ext cx="2590165" cy="149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7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2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序号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大区交付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样板房展示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壁布隔墙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木饰面造型墙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壁布隔墙</a:t>
                      </a:r>
                      <a:endParaRPr lang="zh-CN" altLang="en-US" sz="8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壁布造型墙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28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9405620" y="2315845"/>
            <a:ext cx="2582545" cy="279400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非交标项</a:t>
            </a:r>
          </a:p>
        </p:txBody>
      </p:sp>
      <p:sp>
        <p:nvSpPr>
          <p:cNvPr id="21" name="矩形 20"/>
          <p:cNvSpPr/>
          <p:nvPr/>
        </p:nvSpPr>
        <p:spPr>
          <a:xfrm>
            <a:off x="9398635" y="698500"/>
            <a:ext cx="2582545" cy="279400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设计说明</a:t>
            </a:r>
          </a:p>
        </p:txBody>
      </p:sp>
      <p:sp>
        <p:nvSpPr>
          <p:cNvPr id="30" name="矩形 29"/>
          <p:cNvSpPr/>
          <p:nvPr/>
        </p:nvSpPr>
        <p:spPr>
          <a:xfrm>
            <a:off x="9405620" y="1030605"/>
            <a:ext cx="2576195" cy="1233170"/>
          </a:xfrm>
          <a:prstGeom prst="rect">
            <a:avLst/>
          </a:prstGeom>
          <a:noFill/>
          <a:ln w="9525">
            <a:solidFill>
              <a:srgbClr val="04378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63405" y="1171575"/>
            <a:ext cx="239649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地面：</a:t>
            </a:r>
            <a:r>
              <a:rPr lang="en-US" altLang="zh-CN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600X1200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地砖通铺，石材纹理显著，品质感极佳 </a:t>
            </a:r>
          </a:p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墙面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：艺术造型背景墙，风格舒适品质彰显</a:t>
            </a:r>
          </a:p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顶面：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薄边弧形极窄灯槽吊顶，极致提升空间层高与细节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504180" y="3122930"/>
            <a:ext cx="3498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>
                <a:solidFill>
                  <a:srgbClr val="FFC000"/>
                </a:solidFill>
              </a:rPr>
              <a:t>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948940" y="3306445"/>
            <a:ext cx="3498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>
                <a:solidFill>
                  <a:srgbClr val="FFC000"/>
                </a:solidFill>
              </a:rPr>
              <a:t>②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BD47F7E7-7495-4AA0-960F-A718922D98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36955" y="1342219"/>
            <a:ext cx="8912722" cy="4456361"/>
          </a:xfrm>
          <a:prstGeom prst="rect">
            <a:avLst/>
          </a:prstGeom>
        </p:spPr>
      </p:pic>
      <p:sp>
        <p:nvSpPr>
          <p:cNvPr id="246" name="Rectangle 107"/>
          <p:cNvSpPr>
            <a:spLocks noChangeArrowheads="1"/>
          </p:cNvSpPr>
          <p:nvPr/>
        </p:nvSpPr>
        <p:spPr bwMode="auto">
          <a:xfrm>
            <a:off x="162993" y="698500"/>
            <a:ext cx="9090394" cy="6045200"/>
          </a:xfrm>
          <a:prstGeom prst="rect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</p:spPr>
        <p:txBody>
          <a:bodyPr lIns="90000" tIns="46800" rIns="90000" bIns="46800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93673" y="84727"/>
            <a:ext cx="408749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1.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体验区表达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—125</a:t>
            </a:r>
            <a:r>
              <a:rPr lang="zh-CN" altLang="en-US" sz="2000" b="1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楷体" panose="02010600040101010101" pitchFamily="2" charset="-122"/>
              </a:rPr>
              <a:t>样板房硬装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华文楷体" panose="02010600040101010101" pitchFamily="2" charset="-122"/>
            </a:endParaRPr>
          </a:p>
        </p:txBody>
      </p:sp>
      <p:graphicFrame>
        <p:nvGraphicFramePr>
          <p:cNvPr id="386" name="表格 385"/>
          <p:cNvGraphicFramePr>
            <a:graphicFrameLocks noGrp="1"/>
          </p:cNvGraphicFramePr>
          <p:nvPr/>
        </p:nvGraphicFramePr>
        <p:xfrm>
          <a:off x="330201" y="769217"/>
          <a:ext cx="2267628" cy="502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22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样板间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</a:t>
                      </a:r>
                      <a:r>
                        <a:rPr kumimoji="0" lang="zh-CN" alt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主卧</a:t>
                      </a:r>
                    </a:p>
                  </a:txBody>
                  <a:tcPr marL="182567" marR="182567" marT="91283" marB="9128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7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9398588" y="4436431"/>
            <a:ext cx="2589945" cy="2307269"/>
          </a:xfrm>
          <a:prstGeom prst="rect">
            <a:avLst/>
          </a:prstGeom>
          <a:noFill/>
          <a:ln w="9525">
            <a:solidFill>
              <a:srgbClr val="04378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409936" y="4154517"/>
            <a:ext cx="2589945" cy="279157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效果图视角</a:t>
            </a:r>
          </a:p>
        </p:txBody>
      </p:sp>
      <p:grpSp>
        <p:nvGrpSpPr>
          <p:cNvPr id="3" name="组合 2"/>
          <p:cNvGrpSpPr/>
          <p:nvPr/>
        </p:nvGrpSpPr>
        <p:grpSpPr>
          <a:xfrm flipH="1">
            <a:off x="9509125" y="4433570"/>
            <a:ext cx="2265680" cy="2161540"/>
            <a:chOff x="14975" y="6982"/>
            <a:chExt cx="3568" cy="3404"/>
          </a:xfrm>
        </p:grpSpPr>
        <p:pic>
          <p:nvPicPr>
            <p:cNvPr id="2" name="图片 1" descr="125"/>
            <p:cNvPicPr>
              <a:picLocks noChangeAspect="1"/>
            </p:cNvPicPr>
            <p:nvPr/>
          </p:nvPicPr>
          <p:blipFill>
            <a:blip r:embed="rId6"/>
            <a:srcRect t="5784" b="6384"/>
            <a:stretch>
              <a:fillRect/>
            </a:stretch>
          </p:blipFill>
          <p:spPr>
            <a:xfrm>
              <a:off x="14975" y="6982"/>
              <a:ext cx="3568" cy="3404"/>
            </a:xfrm>
            <a:prstGeom prst="rect">
              <a:avLst/>
            </a:prstGeom>
          </p:spPr>
        </p:pic>
        <p:pic>
          <p:nvPicPr>
            <p:cNvPr id="13" name="object 7"/>
            <p:cNvPicPr/>
            <p:nvPr>
              <p:custDataLst>
                <p:tags r:id="rId2"/>
              </p:custDataLst>
            </p:nvPr>
          </p:nvPicPr>
          <p:blipFill>
            <a:blip r:embed="rId7" cstate="hqprint">
              <a:lum bright="24000" contrast="12000"/>
            </a:blip>
            <a:stretch>
              <a:fillRect/>
            </a:stretch>
          </p:blipFill>
          <p:spPr>
            <a:xfrm rot="15960000">
              <a:off x="15399" y="9077"/>
              <a:ext cx="857" cy="407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2670175" y="1465810"/>
            <a:ext cx="731520" cy="254809"/>
            <a:chOff x="4880284" y="2008371"/>
            <a:chExt cx="647999" cy="216066"/>
          </a:xfrm>
        </p:grpSpPr>
        <p:sp>
          <p:nvSpPr>
            <p:cNvPr id="54" name="等腰三角形 53"/>
            <p:cNvSpPr/>
            <p:nvPr/>
          </p:nvSpPr>
          <p:spPr>
            <a:xfrm flipV="1">
              <a:off x="4943999" y="2165656"/>
              <a:ext cx="92571" cy="58781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4944000" y="2222019"/>
              <a:ext cx="109631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55"/>
            <p:cNvSpPr/>
            <p:nvPr/>
          </p:nvSpPr>
          <p:spPr bwMode="auto">
            <a:xfrm>
              <a:off x="4880284" y="2008371"/>
              <a:ext cx="647999" cy="194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9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2450mm</a:t>
              </a: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4952709" y="2165655"/>
              <a:ext cx="423291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4510405" y="1627735"/>
            <a:ext cx="731520" cy="254809"/>
            <a:chOff x="4880284" y="2008371"/>
            <a:chExt cx="647999" cy="216066"/>
          </a:xfrm>
        </p:grpSpPr>
        <p:sp>
          <p:nvSpPr>
            <p:cNvPr id="32" name="等腰三角形 31"/>
            <p:cNvSpPr/>
            <p:nvPr/>
          </p:nvSpPr>
          <p:spPr>
            <a:xfrm flipV="1">
              <a:off x="4943999" y="2165656"/>
              <a:ext cx="92571" cy="58781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4944000" y="2222019"/>
              <a:ext cx="109631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 bwMode="auto">
            <a:xfrm>
              <a:off x="4880284" y="2008371"/>
              <a:ext cx="647999" cy="194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9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2670mm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4952709" y="2165655"/>
              <a:ext cx="423291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9398635" y="2595245"/>
          <a:ext cx="2590165" cy="149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7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2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序号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大区交付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样板房展示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壁布隔墙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硬包饰面背景墙</a:t>
                      </a:r>
                      <a:endParaRPr lang="zh-CN" altLang="en-US" sz="800" b="1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瓷砖</a:t>
                      </a:r>
                      <a:endParaRPr lang="zh-CN" altLang="en-US" sz="8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皮革、灰镜造型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28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9405620" y="2315845"/>
            <a:ext cx="2582545" cy="279400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非交标项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63720" y="3306445"/>
            <a:ext cx="3498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>
                <a:solidFill>
                  <a:srgbClr val="FFC000"/>
                </a:solidFill>
              </a:rPr>
              <a:t>①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313815" y="3402965"/>
            <a:ext cx="3498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>
                <a:solidFill>
                  <a:srgbClr val="FFC000"/>
                </a:solidFill>
              </a:rPr>
              <a:t>②</a:t>
            </a:r>
          </a:p>
        </p:txBody>
      </p:sp>
      <p:sp>
        <p:nvSpPr>
          <p:cNvPr id="4" name="矩形 3"/>
          <p:cNvSpPr/>
          <p:nvPr/>
        </p:nvSpPr>
        <p:spPr>
          <a:xfrm>
            <a:off x="9398635" y="698500"/>
            <a:ext cx="2582545" cy="279400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设计说明</a:t>
            </a:r>
          </a:p>
        </p:txBody>
      </p:sp>
      <p:sp>
        <p:nvSpPr>
          <p:cNvPr id="5" name="矩形 4"/>
          <p:cNvSpPr/>
          <p:nvPr/>
        </p:nvSpPr>
        <p:spPr>
          <a:xfrm>
            <a:off x="9405620" y="1030605"/>
            <a:ext cx="2576195" cy="1233170"/>
          </a:xfrm>
          <a:prstGeom prst="rect">
            <a:avLst/>
          </a:prstGeom>
          <a:noFill/>
          <a:ln w="9525">
            <a:solidFill>
              <a:srgbClr val="04378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63405" y="1171575"/>
            <a:ext cx="23964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地面：</a:t>
            </a:r>
            <a:r>
              <a:rPr lang="zh-CN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木地板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，色系统一 </a:t>
            </a:r>
          </a:p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墙面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：艺术装饰背景墙，风格舒适品质彰显</a:t>
            </a:r>
          </a:p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顶面：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薄边弧形极窄灯槽吊顶，极致提升空间层高与细节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93" y="1287335"/>
            <a:ext cx="7664758" cy="5486210"/>
          </a:xfrm>
          <a:prstGeom prst="rect">
            <a:avLst/>
          </a:prstGeom>
        </p:spPr>
      </p:pic>
      <p:sp>
        <p:nvSpPr>
          <p:cNvPr id="246" name="Rectangle 107"/>
          <p:cNvSpPr>
            <a:spLocks noChangeArrowheads="1"/>
          </p:cNvSpPr>
          <p:nvPr/>
        </p:nvSpPr>
        <p:spPr bwMode="auto">
          <a:xfrm>
            <a:off x="162993" y="698500"/>
            <a:ext cx="9090394" cy="6045200"/>
          </a:xfrm>
          <a:prstGeom prst="rect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</p:spPr>
        <p:txBody>
          <a:bodyPr lIns="90000" tIns="46800" rIns="90000" bIns="46800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93673" y="84727"/>
            <a:ext cx="408749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1.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体验区表达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—125</a:t>
            </a:r>
            <a:r>
              <a:rPr lang="zh-CN" altLang="en-US" sz="2000" b="1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楷体" panose="02010600040101010101" pitchFamily="2" charset="-122"/>
              </a:rPr>
              <a:t>样板房硬装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华文楷体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98588" y="4436431"/>
            <a:ext cx="2589945" cy="2307269"/>
          </a:xfrm>
          <a:prstGeom prst="rect">
            <a:avLst/>
          </a:prstGeom>
          <a:noFill/>
          <a:ln w="9525">
            <a:solidFill>
              <a:srgbClr val="04378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409936" y="4154517"/>
            <a:ext cx="2589945" cy="279157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效果图视角</a:t>
            </a:r>
          </a:p>
        </p:txBody>
      </p:sp>
      <p:grpSp>
        <p:nvGrpSpPr>
          <p:cNvPr id="5" name="组合 4"/>
          <p:cNvGrpSpPr/>
          <p:nvPr/>
        </p:nvGrpSpPr>
        <p:grpSpPr>
          <a:xfrm flipH="1">
            <a:off x="9518650" y="4433570"/>
            <a:ext cx="2265680" cy="2161540"/>
            <a:chOff x="14975" y="6982"/>
            <a:chExt cx="3568" cy="3404"/>
          </a:xfrm>
        </p:grpSpPr>
        <p:pic>
          <p:nvPicPr>
            <p:cNvPr id="3" name="图片 2" descr="125"/>
            <p:cNvPicPr>
              <a:picLocks noChangeAspect="1"/>
            </p:cNvPicPr>
            <p:nvPr/>
          </p:nvPicPr>
          <p:blipFill>
            <a:blip r:embed="rId6"/>
            <a:srcRect t="5784" b="6384"/>
            <a:stretch>
              <a:fillRect/>
            </a:stretch>
          </p:blipFill>
          <p:spPr>
            <a:xfrm>
              <a:off x="14975" y="6982"/>
              <a:ext cx="3568" cy="3404"/>
            </a:xfrm>
            <a:prstGeom prst="rect">
              <a:avLst/>
            </a:prstGeom>
          </p:spPr>
        </p:pic>
        <p:pic>
          <p:nvPicPr>
            <p:cNvPr id="13" name="object 7"/>
            <p:cNvPicPr/>
            <p:nvPr>
              <p:custDataLst>
                <p:tags r:id="rId2"/>
              </p:custDataLst>
            </p:nvPr>
          </p:nvPicPr>
          <p:blipFill>
            <a:blip r:embed="rId7" cstate="hqprint">
              <a:lum bright="24000" contrast="12000"/>
            </a:blip>
            <a:stretch>
              <a:fillRect/>
            </a:stretch>
          </p:blipFill>
          <p:spPr>
            <a:xfrm rot="16380000">
              <a:off x="15675" y="8624"/>
              <a:ext cx="760" cy="359"/>
            </a:xfrm>
            <a:prstGeom prst="rect">
              <a:avLst/>
            </a:prstGeom>
          </p:spPr>
        </p:pic>
      </p:grp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30201" y="769217"/>
          <a:ext cx="2267628" cy="502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22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样板间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</a:t>
                      </a:r>
                      <a:r>
                        <a:rPr kumimoji="0" lang="zh-CN" alt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儿童房</a:t>
                      </a:r>
                    </a:p>
                  </a:txBody>
                  <a:tcPr marL="182567" marR="182567" marT="91283" marB="9128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7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398635" y="2595245"/>
          <a:ext cx="2590165" cy="149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7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2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序号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大区交付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样板房展示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壁布隔墙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艺术皮革背景墙</a:t>
                      </a:r>
                      <a:endParaRPr lang="zh-CN" altLang="en-US" sz="800" b="1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壁布隔墙</a:t>
                      </a:r>
                      <a:endParaRPr lang="zh-CN" altLang="en-US" sz="8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木饰面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28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9405620" y="2315845"/>
            <a:ext cx="2582545" cy="279400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非交标项</a:t>
            </a:r>
          </a:p>
        </p:txBody>
      </p:sp>
      <p:sp>
        <p:nvSpPr>
          <p:cNvPr id="21" name="矩形 20"/>
          <p:cNvSpPr/>
          <p:nvPr/>
        </p:nvSpPr>
        <p:spPr>
          <a:xfrm>
            <a:off x="9398635" y="698500"/>
            <a:ext cx="2582545" cy="279400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设计说明</a:t>
            </a:r>
          </a:p>
        </p:txBody>
      </p:sp>
      <p:sp>
        <p:nvSpPr>
          <p:cNvPr id="30" name="矩形 29"/>
          <p:cNvSpPr/>
          <p:nvPr/>
        </p:nvSpPr>
        <p:spPr>
          <a:xfrm>
            <a:off x="9405620" y="1030605"/>
            <a:ext cx="2576195" cy="1233170"/>
          </a:xfrm>
          <a:prstGeom prst="rect">
            <a:avLst/>
          </a:prstGeom>
          <a:noFill/>
          <a:ln w="9525">
            <a:solidFill>
              <a:srgbClr val="04378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63405" y="1171575"/>
            <a:ext cx="239649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地面：</a:t>
            </a:r>
            <a:r>
              <a:rPr lang="zh-CN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木地板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，色系统一 </a:t>
            </a:r>
          </a:p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墙面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：艺术装饰背景墙，风格舒适品质彰显</a:t>
            </a:r>
          </a:p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顶面：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造型吊顶，极致提升空间层高与细节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73650" y="3648075"/>
            <a:ext cx="3498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>
                <a:solidFill>
                  <a:srgbClr val="FFC000"/>
                </a:solidFill>
              </a:rPr>
              <a:t>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285355" y="4244975"/>
            <a:ext cx="3498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>
                <a:solidFill>
                  <a:srgbClr val="FFC000"/>
                </a:solidFill>
              </a:rPr>
              <a:t>②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1" y="1257268"/>
            <a:ext cx="7580422" cy="5486432"/>
          </a:xfrm>
          <a:prstGeom prst="rect">
            <a:avLst/>
          </a:prstGeom>
        </p:spPr>
      </p:pic>
      <p:sp>
        <p:nvSpPr>
          <p:cNvPr id="246" name="Rectangle 107"/>
          <p:cNvSpPr>
            <a:spLocks noChangeArrowheads="1"/>
          </p:cNvSpPr>
          <p:nvPr/>
        </p:nvSpPr>
        <p:spPr bwMode="auto">
          <a:xfrm>
            <a:off x="162993" y="698500"/>
            <a:ext cx="9090394" cy="6045200"/>
          </a:xfrm>
          <a:prstGeom prst="rect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</p:spPr>
        <p:txBody>
          <a:bodyPr lIns="90000" tIns="46800" rIns="90000" bIns="46800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93673" y="84727"/>
            <a:ext cx="408749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1.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体验区表达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—125</a:t>
            </a:r>
            <a:r>
              <a:rPr lang="zh-CN" altLang="en-US" sz="2000" b="1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楷体" panose="02010600040101010101" pitchFamily="2" charset="-122"/>
              </a:rPr>
              <a:t>样板房硬装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华文楷体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98588" y="4436431"/>
            <a:ext cx="2589945" cy="2307269"/>
          </a:xfrm>
          <a:prstGeom prst="rect">
            <a:avLst/>
          </a:prstGeom>
          <a:noFill/>
          <a:ln w="9525">
            <a:solidFill>
              <a:srgbClr val="04378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409936" y="4154517"/>
            <a:ext cx="2589945" cy="279157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效果图视角</a:t>
            </a:r>
          </a:p>
        </p:txBody>
      </p:sp>
      <p:grpSp>
        <p:nvGrpSpPr>
          <p:cNvPr id="5" name="组合 4"/>
          <p:cNvGrpSpPr/>
          <p:nvPr/>
        </p:nvGrpSpPr>
        <p:grpSpPr>
          <a:xfrm flipH="1">
            <a:off x="9518650" y="4433570"/>
            <a:ext cx="2265680" cy="2161540"/>
            <a:chOff x="14975" y="6982"/>
            <a:chExt cx="3568" cy="3404"/>
          </a:xfrm>
        </p:grpSpPr>
        <p:pic>
          <p:nvPicPr>
            <p:cNvPr id="3" name="图片 2" descr="125"/>
            <p:cNvPicPr>
              <a:picLocks noChangeAspect="1"/>
            </p:cNvPicPr>
            <p:nvPr/>
          </p:nvPicPr>
          <p:blipFill>
            <a:blip r:embed="rId6"/>
            <a:srcRect t="5784" b="6384"/>
            <a:stretch>
              <a:fillRect/>
            </a:stretch>
          </p:blipFill>
          <p:spPr>
            <a:xfrm>
              <a:off x="14975" y="6982"/>
              <a:ext cx="3568" cy="3404"/>
            </a:xfrm>
            <a:prstGeom prst="rect">
              <a:avLst/>
            </a:prstGeom>
          </p:spPr>
        </p:pic>
        <p:pic>
          <p:nvPicPr>
            <p:cNvPr id="13" name="object 7"/>
            <p:cNvPicPr/>
            <p:nvPr>
              <p:custDataLst>
                <p:tags r:id="rId2"/>
              </p:custDataLst>
            </p:nvPr>
          </p:nvPicPr>
          <p:blipFill>
            <a:blip r:embed="rId7" cstate="hqprint">
              <a:lum bright="24000" contrast="12000"/>
            </a:blip>
            <a:stretch>
              <a:fillRect/>
            </a:stretch>
          </p:blipFill>
          <p:spPr>
            <a:xfrm rot="16380000">
              <a:off x="15909" y="9311"/>
              <a:ext cx="760" cy="359"/>
            </a:xfrm>
            <a:prstGeom prst="rect">
              <a:avLst/>
            </a:prstGeom>
          </p:spPr>
        </p:pic>
      </p:grp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30201" y="769217"/>
          <a:ext cx="2267628" cy="502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22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样板间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</a:t>
                      </a:r>
                      <a:r>
                        <a:rPr kumimoji="0" lang="zh-CN" alt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次卧</a:t>
                      </a:r>
                    </a:p>
                  </a:txBody>
                  <a:tcPr marL="182567" marR="182567" marT="91283" marB="9128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7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398635" y="2595245"/>
          <a:ext cx="2590165" cy="149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7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2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序号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大区交付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样板房展示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壁布隔墙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木饰面背景墙</a:t>
                      </a:r>
                      <a:endParaRPr lang="zh-CN" altLang="en-US" sz="800" b="1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壁布隔墙</a:t>
                      </a:r>
                      <a:endParaRPr lang="zh-CN" altLang="en-US" sz="8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木饰面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28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9405620" y="2315845"/>
            <a:ext cx="2582545" cy="279400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非交标项</a:t>
            </a:r>
          </a:p>
        </p:txBody>
      </p:sp>
      <p:sp>
        <p:nvSpPr>
          <p:cNvPr id="21" name="矩形 20"/>
          <p:cNvSpPr/>
          <p:nvPr/>
        </p:nvSpPr>
        <p:spPr>
          <a:xfrm>
            <a:off x="9398635" y="698500"/>
            <a:ext cx="2582545" cy="279400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设计说明</a:t>
            </a:r>
          </a:p>
        </p:txBody>
      </p:sp>
      <p:sp>
        <p:nvSpPr>
          <p:cNvPr id="30" name="矩形 29"/>
          <p:cNvSpPr/>
          <p:nvPr/>
        </p:nvSpPr>
        <p:spPr>
          <a:xfrm>
            <a:off x="9405620" y="1030605"/>
            <a:ext cx="2576195" cy="1233170"/>
          </a:xfrm>
          <a:prstGeom prst="rect">
            <a:avLst/>
          </a:prstGeom>
          <a:noFill/>
          <a:ln w="9525">
            <a:solidFill>
              <a:srgbClr val="04378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63405" y="1171575"/>
            <a:ext cx="23964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地面：</a:t>
            </a:r>
            <a:r>
              <a:rPr lang="zh-CN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木地板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，色系统一 </a:t>
            </a:r>
          </a:p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墙面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：艺术装饰背景墙，风格舒适品质彰显</a:t>
            </a:r>
          </a:p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顶面：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薄边弧形极窄灯槽吊顶，极致提升空间层高与细节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68215" y="3221990"/>
            <a:ext cx="3498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>
                <a:solidFill>
                  <a:srgbClr val="FFC000"/>
                </a:solidFill>
              </a:rPr>
              <a:t>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962785" y="3402965"/>
            <a:ext cx="3498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>
                <a:solidFill>
                  <a:srgbClr val="FFC000"/>
                </a:solidFill>
              </a:rPr>
              <a:t>②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5户型次卫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0650" y="1350645"/>
            <a:ext cx="6972935" cy="5229860"/>
          </a:xfrm>
          <a:prstGeom prst="rect">
            <a:avLst/>
          </a:prstGeom>
        </p:spPr>
      </p:pic>
      <p:sp>
        <p:nvSpPr>
          <p:cNvPr id="246" name="Rectangle 107"/>
          <p:cNvSpPr>
            <a:spLocks noChangeArrowheads="1"/>
          </p:cNvSpPr>
          <p:nvPr/>
        </p:nvSpPr>
        <p:spPr bwMode="auto">
          <a:xfrm>
            <a:off x="162993" y="698500"/>
            <a:ext cx="9090394" cy="6045200"/>
          </a:xfrm>
          <a:prstGeom prst="rect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</p:spPr>
        <p:txBody>
          <a:bodyPr lIns="90000" tIns="46800" rIns="90000" bIns="46800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93673" y="84727"/>
            <a:ext cx="408749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1.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体验区表达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pitchFamily="2" charset="-122"/>
              </a:rPr>
              <a:t>—125</a:t>
            </a:r>
            <a:r>
              <a:rPr lang="zh-CN" altLang="en-US" sz="2000" b="1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楷体" panose="02010600040101010101" pitchFamily="2" charset="-122"/>
              </a:rPr>
              <a:t>样板房硬装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华文楷体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98588" y="4436431"/>
            <a:ext cx="2589945" cy="2307269"/>
          </a:xfrm>
          <a:prstGeom prst="rect">
            <a:avLst/>
          </a:prstGeom>
          <a:noFill/>
          <a:ln w="9525">
            <a:solidFill>
              <a:srgbClr val="04378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409936" y="4154517"/>
            <a:ext cx="2589945" cy="279157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效果图视角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30201" y="769217"/>
          <a:ext cx="2267628" cy="502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22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样板间</a:t>
                      </a:r>
                      <a:r>
                        <a:rPr kumimoji="0" lang="en-US" altLang="zh-CN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</a:t>
                      </a:r>
                      <a:r>
                        <a:rPr kumimoji="0" lang="zh-CN" alt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公卫</a:t>
                      </a:r>
                    </a:p>
                  </a:txBody>
                  <a:tcPr marL="182567" marR="182567" marT="91283" marB="91283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37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9398635" y="2595245"/>
          <a:ext cx="2590165" cy="149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7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2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序号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大区交付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200">
                          <a:latin typeface="等线" panose="02010600030101010101" charset="-122"/>
                          <a:ea typeface="等线" panose="02010600030101010101" charset="-122"/>
                        </a:rPr>
                        <a:t>样板房展示</a:t>
                      </a:r>
                    </a:p>
                  </a:txBody>
                  <a:tcPr>
                    <a:solidFill>
                      <a:srgbClr val="0437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瓷砖隔墙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屏风隔断</a:t>
                      </a:r>
                      <a:endParaRPr lang="zh-CN" altLang="en-US" sz="800" b="1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普通镜柜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8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造型镜柜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28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800"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9405620" y="2315845"/>
            <a:ext cx="2582545" cy="279400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非交标项</a:t>
            </a:r>
          </a:p>
        </p:txBody>
      </p:sp>
      <p:sp>
        <p:nvSpPr>
          <p:cNvPr id="21" name="矩形 20"/>
          <p:cNvSpPr/>
          <p:nvPr/>
        </p:nvSpPr>
        <p:spPr>
          <a:xfrm>
            <a:off x="9398635" y="698500"/>
            <a:ext cx="2582545" cy="279400"/>
          </a:xfrm>
          <a:prstGeom prst="rect">
            <a:avLst/>
          </a:prstGeom>
          <a:solidFill>
            <a:srgbClr val="043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设计说明</a:t>
            </a:r>
          </a:p>
        </p:txBody>
      </p:sp>
      <p:sp>
        <p:nvSpPr>
          <p:cNvPr id="30" name="矩形 29"/>
          <p:cNvSpPr/>
          <p:nvPr/>
        </p:nvSpPr>
        <p:spPr>
          <a:xfrm>
            <a:off x="9405620" y="1030605"/>
            <a:ext cx="2576195" cy="1233170"/>
          </a:xfrm>
          <a:prstGeom prst="rect">
            <a:avLst/>
          </a:prstGeom>
          <a:noFill/>
          <a:ln w="9525">
            <a:solidFill>
              <a:srgbClr val="04378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63405" y="1171575"/>
            <a:ext cx="239649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地面：</a:t>
            </a:r>
            <a:r>
              <a:rPr lang="zh-CN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瓷砖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，色系统一 </a:t>
            </a:r>
          </a:p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墙面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：石材结合瓷砖，风格舒适品质彰显</a:t>
            </a:r>
          </a:p>
          <a:p>
            <a:r>
              <a:rPr lang="zh-CN" altLang="en-US" sz="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顶面：</a:t>
            </a:r>
            <a:r>
              <a:rPr lang="zh-CN" altLang="en-US" sz="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防水石膏板，色系统一</a:t>
            </a:r>
          </a:p>
        </p:txBody>
      </p:sp>
      <p:pic>
        <p:nvPicPr>
          <p:cNvPr id="8" name="图片 7" descr="125"/>
          <p:cNvPicPr>
            <a:picLocks noChangeAspect="1"/>
          </p:cNvPicPr>
          <p:nvPr/>
        </p:nvPicPr>
        <p:blipFill>
          <a:blip r:embed="rId6"/>
          <a:srcRect t="5784" b="6384"/>
          <a:stretch>
            <a:fillRect/>
          </a:stretch>
        </p:blipFill>
        <p:spPr>
          <a:xfrm flipH="1">
            <a:off x="9518650" y="4433570"/>
            <a:ext cx="2265680" cy="2161540"/>
          </a:xfrm>
          <a:prstGeom prst="rect">
            <a:avLst/>
          </a:prstGeom>
        </p:spPr>
      </p:pic>
      <p:pic>
        <p:nvPicPr>
          <p:cNvPr id="10" name="object 7"/>
          <p:cNvPicPr/>
          <p:nvPr>
            <p:custDataLst>
              <p:tags r:id="rId2"/>
            </p:custDataLst>
          </p:nvPr>
        </p:nvPicPr>
        <p:blipFill>
          <a:blip r:embed="rId7" cstate="hqprint">
            <a:lum bright="24000" contrast="12000"/>
          </a:blip>
          <a:stretch>
            <a:fillRect/>
          </a:stretch>
        </p:blipFill>
        <p:spPr>
          <a:xfrm rot="16020000" flipH="1">
            <a:off x="10655300" y="5410200"/>
            <a:ext cx="482600" cy="2279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955165" y="3183890"/>
            <a:ext cx="3498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>
                <a:solidFill>
                  <a:srgbClr val="FFC000"/>
                </a:solidFill>
              </a:rPr>
              <a:t>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906395" y="3221990"/>
            <a:ext cx="3498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>
                <a:solidFill>
                  <a:srgbClr val="FFC000"/>
                </a:solidFill>
              </a:rPr>
              <a:t>②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zVhNmZkNTc3ZmZiNGQ3ZjRlMWJkMTg3OTFlZjBlMT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49.6068503937008,&quot;left&quot;:26.836377952755907,&quot;top&quot;:64.21141732283465,&quot;width&quot;:907.4603937007874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203*118"/>
  <p:tag name="TABLE_ENDDRAG_RECT" val="740*204*203*11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203*118"/>
  <p:tag name="TABLE_ENDDRAG_RECT" val="740*204*203*11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203*118"/>
  <p:tag name="TABLE_ENDDRAG_RECT" val="740*204*203*11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203*118"/>
  <p:tag name="TABLE_ENDDRAG_RECT" val="740*204*203*1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203*118"/>
  <p:tag name="TABLE_ENDDRAG_RECT" val="740*204*203*11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203*118"/>
  <p:tag name="TABLE_ENDDRAG_RECT" val="740*204*203*11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sLv7OWy_EypaGDbhUGBb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>
            <a:alpha val="10000"/>
          </a:schemeClr>
        </a:solidFill>
        <a:ln w="19050">
          <a:solidFill>
            <a:schemeClr val="accent4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6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0000"/>
        </a:solidFill>
      </a:spPr>
      <a:bodyPr rtlCol="0" anchor="ctr"/>
      <a:lstStyle>
        <a:defPPr algn="ctr">
          <a:defRPr sz="4000" b="1" dirty="0" smtClean="0">
            <a:solidFill>
              <a:srgbClr val="FFFF00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solidFill>
          <a:srgbClr val="FF0000"/>
        </a:solidFill>
      </a:spPr>
      <a:bodyPr wrap="none" rtlCol="0">
        <a:spAutoFit/>
      </a:bodyPr>
      <a:lstStyle>
        <a:defPPr>
          <a:defRPr sz="6000" b="1" dirty="0" smtClean="0">
            <a:solidFill>
              <a:srgbClr val="FFFF00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6226</TotalTime>
  <Words>561</Words>
  <Application>Microsoft Office PowerPoint</Application>
  <PresentationFormat>宽屏</PresentationFormat>
  <Paragraphs>131</Paragraphs>
  <Slides>8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等线</vt:lpstr>
      <vt:lpstr>黑体</vt:lpstr>
      <vt:lpstr>华文楷体</vt:lpstr>
      <vt:lpstr>宋体</vt:lpstr>
      <vt:lpstr>微软雅黑</vt:lpstr>
      <vt:lpstr>Arial</vt:lpstr>
      <vt:lpstr>Arial Black</vt:lpstr>
      <vt:lpstr>Calibri</vt:lpstr>
      <vt:lpstr>Calibri Light</vt:lpstr>
      <vt:lpstr>Stencil</vt:lpstr>
      <vt:lpstr>1_自定义设计方案</vt:lpstr>
      <vt:lpstr>4_自定义设计方案</vt:lpstr>
      <vt:lpstr>36_自定义设计方案</vt:lpstr>
      <vt:lpstr>2_自定义设计方案</vt:lpstr>
      <vt:lpstr>think-cell 幻灯片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黄长静</dc:creator>
  <cp:lastModifiedBy>李孟奇(limengqi01)</cp:lastModifiedBy>
  <cp:revision>2203</cp:revision>
  <cp:lastPrinted>2023-05-18T03:28:00Z</cp:lastPrinted>
  <dcterms:created xsi:type="dcterms:W3CDTF">2023-05-18T03:28:00Z</dcterms:created>
  <dcterms:modified xsi:type="dcterms:W3CDTF">2025-06-19T14:12:07Z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580006CE7F3C4100BDEF53A9AB672287_13</vt:lpwstr>
  </property>
</Properties>
</file>