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3"/>
  </p:sldMasterIdLst>
  <p:notesMasterIdLst>
    <p:notesMasterId r:id="rId5"/>
  </p:notesMasterIdLst>
  <p:handoutMasterIdLst>
    <p:handoutMasterId r:id="rId46"/>
  </p:handoutMasterIdLst>
  <p:sldIdLst>
    <p:sldId id="257" r:id="rId4"/>
    <p:sldId id="258" r:id="rId6"/>
    <p:sldId id="260" r:id="rId7"/>
    <p:sldId id="265" r:id="rId8"/>
    <p:sldId id="266" r:id="rId9"/>
    <p:sldId id="267" r:id="rId10"/>
    <p:sldId id="278" r:id="rId11"/>
    <p:sldId id="280" r:id="rId12"/>
    <p:sldId id="281" r:id="rId13"/>
    <p:sldId id="346" r:id="rId14"/>
    <p:sldId id="284" r:id="rId15"/>
    <p:sldId id="290" r:id="rId16"/>
    <p:sldId id="347" r:id="rId17"/>
    <p:sldId id="369" r:id="rId18"/>
    <p:sldId id="377" r:id="rId19"/>
    <p:sldId id="293" r:id="rId20"/>
    <p:sldId id="348" r:id="rId21"/>
    <p:sldId id="357" r:id="rId22"/>
    <p:sldId id="295" r:id="rId23"/>
    <p:sldId id="371" r:id="rId24"/>
    <p:sldId id="358" r:id="rId25"/>
    <p:sldId id="379" r:id="rId26"/>
    <p:sldId id="296" r:id="rId27"/>
    <p:sldId id="351" r:id="rId28"/>
    <p:sldId id="360" r:id="rId29"/>
    <p:sldId id="352" r:id="rId30"/>
    <p:sldId id="353" r:id="rId31"/>
    <p:sldId id="372" r:id="rId32"/>
    <p:sldId id="361" r:id="rId33"/>
    <p:sldId id="362" r:id="rId34"/>
    <p:sldId id="383" r:id="rId35"/>
    <p:sldId id="373" r:id="rId36"/>
    <p:sldId id="331" r:id="rId37"/>
    <p:sldId id="364" r:id="rId38"/>
    <p:sldId id="374" r:id="rId39"/>
    <p:sldId id="378" r:id="rId40"/>
    <p:sldId id="380" r:id="rId41"/>
    <p:sldId id="381" r:id="rId42"/>
    <p:sldId id="382" r:id="rId43"/>
    <p:sldId id="366" r:id="rId44"/>
    <p:sldId id="341" r:id="rId45"/>
  </p:sldIdLst>
  <p:sldSz cx="12192000" cy="6858000" type="screen4x3"/>
  <p:notesSz cx="6858000" cy="9144000"/>
  <p:embeddedFontLst>
    <p:embeddedFont>
      <p:font typeface="MiSans Normal" panose="00000500000000000000" charset="-122"/>
      <p:regular r:id="rId51"/>
    </p:embeddedFont>
    <p:embeddedFont>
      <p:font typeface="MiSans Heavy" panose="00000A00000000000000" charset="-122"/>
      <p:regular r:id="rId52"/>
    </p:embeddedFont>
    <p:embeddedFont>
      <p:font typeface="Calibri" panose="020F0502020204030204" charset="0"/>
      <p:regular r:id="rId5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 id="1483810881" name="WPS_1679281038" initials="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3" Type="http://schemas.openxmlformats.org/officeDocument/2006/relationships/font" Target="fonts/font3.fntdata"/><Relationship Id="rId52" Type="http://schemas.openxmlformats.org/officeDocument/2006/relationships/font" Target="fonts/font2.fntdata"/><Relationship Id="rId51" Type="http://schemas.openxmlformats.org/officeDocument/2006/relationships/font" Target="fonts/font1.fntdata"/><Relationship Id="rId50" Type="http://schemas.openxmlformats.org/officeDocument/2006/relationships/commentAuthors" Target="commentAuthors.xml"/><Relationship Id="rId5" Type="http://schemas.openxmlformats.org/officeDocument/2006/relationships/notesMaster" Target="notesMasters/notesMaster1.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7" Type="http://schemas.openxmlformats.org/officeDocument/2006/relationships/tags" Target="../tags/tag77.xml"/><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0" Type="http://schemas.openxmlformats.org/officeDocument/2006/relationships/tags" Target="../tags/tag11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7" Type="http://schemas.openxmlformats.org/officeDocument/2006/relationships/tags" Target="../tags/tag151.xml"/><Relationship Id="rId16" Type="http://schemas.openxmlformats.org/officeDocument/2006/relationships/tags" Target="../tags/tag150.xml"/><Relationship Id="rId15" Type="http://schemas.openxmlformats.org/officeDocument/2006/relationships/tags" Target="../tags/tag149.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p:nvPr>
            <p:ph type="ftr" sz="quarter" idx="11"/>
            <p:custDataLst>
              <p:tags r:id="rId5"/>
            </p:custDataLst>
          </p:nvPr>
        </p:nvSpPr>
        <p:spPr/>
        <p:txBody>
          <a:bodyPr/>
          <a:lstStyle/>
          <a:p>
            <a:endParaRPr lang="zh-CN" altLang="en-US" dirty="0"/>
          </a:p>
        </p:txBody>
      </p:sp>
      <p:sp>
        <p:nvSpPr>
          <p:cNvPr id="18" name="灯片编号占位符 17"/>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Pr>
        <a:solidFill>
          <a:schemeClr val="bg2"/>
        </a:solidFill>
        <a:effectLst/>
      </p:bgPr>
    </p:bg>
    <p:spTree>
      <p:nvGrpSpPr>
        <p:cNvPr id="1" name=""/>
        <p:cNvGrpSpPr/>
        <p:nvPr/>
      </p:nvGrpSpPr>
      <p:grpSpPr>
        <a:xfrm>
          <a:off x="0" y="0"/>
          <a:ext cx="0" cy="0"/>
          <a:chOff x="0" y="0"/>
          <a:chExt cx="0" cy="0"/>
        </a:xfrm>
      </p:grpSpPr>
      <p:sp>
        <p:nvSpPr>
          <p:cNvPr id="15" name="任意多边形 14"/>
          <p:cNvSpPr/>
          <p:nvPr>
            <p:custDataLst>
              <p:tags r:id="rId2"/>
            </p:custDataLst>
          </p:nvPr>
        </p:nvSpPr>
        <p:spPr>
          <a:xfrm>
            <a:off x="-14605" y="0"/>
            <a:ext cx="6006465" cy="685800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2"/>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12" name="任意多边形 11"/>
          <p:cNvSpPr/>
          <p:nvPr>
            <p:custDataLst>
              <p:tags r:id="rId3"/>
            </p:custDataLst>
          </p:nvPr>
        </p:nvSpPr>
        <p:spPr>
          <a:xfrm rot="16200000">
            <a:off x="-1383662" y="1369058"/>
            <a:ext cx="6857999"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bg2"/>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dirty="0">
              <a:solidFill>
                <a:schemeClr val="lt1"/>
              </a:solidFill>
              <a:cs typeface="MiSans Normal" panose="00000500000000000000" charset="-122"/>
            </a:endParaRPr>
          </a:p>
        </p:txBody>
      </p:sp>
      <p:sp>
        <p:nvSpPr>
          <p:cNvPr id="11" name="任意多边形 10"/>
          <p:cNvSpPr/>
          <p:nvPr>
            <p:custDataLst>
              <p:tags r:id="rId4"/>
            </p:custDataLst>
          </p:nvPr>
        </p:nvSpPr>
        <p:spPr>
          <a:xfrm rot="16200000">
            <a:off x="-1331245"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5" name="圆角矩形 24"/>
          <p:cNvSpPr/>
          <p:nvPr>
            <p:custDataLst>
              <p:tags r:id="rId5"/>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10" name="直接连接符 9"/>
          <p:cNvCxnSpPr/>
          <p:nvPr>
            <p:custDataLst>
              <p:tags r:id="rId6"/>
            </p:custDataLst>
          </p:nvPr>
        </p:nvCxnSpPr>
        <p:spPr>
          <a:xfrm>
            <a:off x="11197590" y="300291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7"/>
            </p:custDataLst>
          </p:nvPr>
        </p:nvCxnSpPr>
        <p:spPr>
          <a:xfrm>
            <a:off x="11305540" y="193421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8"/>
            </p:custDataLst>
          </p:nvPr>
        </p:nvCxnSpPr>
        <p:spPr>
          <a:xfrm>
            <a:off x="11305540" y="347662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custDataLst>
              <p:tags r:id="rId9"/>
            </p:custDataLst>
          </p:nvPr>
        </p:nvSpPr>
        <p:spPr>
          <a:xfrm>
            <a:off x="10027285" y="4343400"/>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cs typeface="MiSans Normal" panose="00000500000000000000" charset="-122"/>
            </a:endParaRPr>
          </a:p>
        </p:txBody>
      </p:sp>
      <p:sp>
        <p:nvSpPr>
          <p:cNvPr id="21" name="椭圆 20"/>
          <p:cNvSpPr/>
          <p:nvPr>
            <p:custDataLst>
              <p:tags r:id="rId10"/>
            </p:custDataLst>
          </p:nvPr>
        </p:nvSpPr>
        <p:spPr>
          <a:xfrm>
            <a:off x="10133965" y="4450080"/>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a:cs typeface="MiSans Normal" panose="00000500000000000000" charset="-122"/>
            </a:endParaRPr>
          </a:p>
        </p:txBody>
      </p:sp>
      <p:sp>
        <p:nvSpPr>
          <p:cNvPr id="90" name="向下箭头"/>
          <p:cNvSpPr/>
          <p:nvPr>
            <p:custDataLst>
              <p:tags r:id="rId11"/>
            </p:custDataLst>
          </p:nvPr>
        </p:nvSpPr>
        <p:spPr>
          <a:xfrm>
            <a:off x="10238105" y="4542790"/>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4" name="任意多边形 13"/>
          <p:cNvSpPr/>
          <p:nvPr>
            <p:custDataLst>
              <p:tags r:id="rId12"/>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标题"/>
          <p:cNvSpPr txBox="1"/>
          <p:nvPr>
            <p:ph type="title" idx="1" hasCustomPrompt="1"/>
            <p:custDataLst>
              <p:tags r:id="rId13"/>
            </p:custDataLst>
          </p:nvPr>
        </p:nvSpPr>
        <p:spPr>
          <a:xfrm>
            <a:off x="2273300" y="1901190"/>
            <a:ext cx="8413750" cy="170942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zh-CN" altLang="en-US" sz="7200" b="0" i="0" u="none" strike="noStrike" kern="1200" cap="none" spc="0" normalizeH="0" baseline="0" noProof="1" dirty="0">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dirty="0">
                <a:sym typeface="+mn-ea"/>
              </a:rPr>
              <a:t>单击此处编辑标题</a:t>
            </a:r>
            <a:endParaRPr dirty="0">
              <a:sym typeface="+mn-ea"/>
            </a:endParaRPr>
          </a:p>
        </p:txBody>
      </p:sp>
      <p:sp>
        <p:nvSpPr>
          <p:cNvPr id="4" name="日期占位符 3"/>
          <p:cNvSpPr/>
          <p:nvPr>
            <p:ph type="dt" sz="half" idx="10"/>
            <p:custDataLst>
              <p:tags r:id="rId1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15"/>
            </p:custDataLst>
          </p:nvPr>
        </p:nvSpPr>
        <p:spPr>
          <a:xfrm>
            <a:off x="4116000" y="6314400"/>
            <a:ext cx="3960000" cy="316800"/>
          </a:xfrm>
        </p:spPr>
        <p:txBody>
          <a:bodyPr/>
          <a:lstStyle/>
          <a:p>
            <a:endParaRPr lang="zh-CN" altLang="en-US" dirty="0"/>
          </a:p>
        </p:txBody>
      </p:sp>
      <p:sp>
        <p:nvSpPr>
          <p:cNvPr id="6" name="灯片编号占位符 5"/>
          <p:cNvSpPr/>
          <p:nvPr>
            <p:ph type="sldNum" sz="quarter" idx="12"/>
            <p:custDataLst>
              <p:tags r:id="rId1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
        <p:nvSpPr>
          <p:cNvPr id="18" name="署名占位符 10"/>
          <p:cNvSpPr/>
          <p:nvPr>
            <p:ph type="body" sz="quarter" idx="17" hasCustomPrompt="1"/>
            <p:custDataLst>
              <p:tags r:id="rId17"/>
            </p:custDataLst>
          </p:nvPr>
        </p:nvSpPr>
        <p:spPr>
          <a:xfrm>
            <a:off x="2273299" y="4275976"/>
            <a:ext cx="7589519" cy="656600"/>
          </a:xfrm>
        </p:spPr>
        <p:txBody>
          <a:bodyPr wrap="square" anchor="ctr">
            <a:normAutofit/>
          </a:bodyPr>
          <a:lstStyle>
            <a:lvl1pPr marL="0" indent="0" algn="r">
              <a:lnSpc>
                <a:spcPct val="100000"/>
              </a:lnSpc>
              <a:buNone/>
              <a:defRPr sz="2000" b="0">
                <a:solidFill>
                  <a:schemeClr val="tx1"/>
                </a:solidFill>
                <a:latin typeface="+mj-ea"/>
                <a:ea typeface="+mj-ea"/>
              </a:defRPr>
            </a:lvl1pPr>
          </a:lstStyle>
          <a:p>
            <a:pPr lvl="0"/>
            <a:r>
              <a:rPr lang="zh-CN" altLang="en-US" dirty="0"/>
              <a:t>署名</a:t>
            </a:r>
            <a:endParaRPr lang="zh-CN" altLang="en-US" dirty="0"/>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8" name="正文"/>
          <p:cNvSpPr txBox="1"/>
          <p:nvPr>
            <p:ph idx="3"/>
            <p:custDataLst>
              <p:tags r:id="rId2"/>
            </p:custDataLst>
          </p:nvPr>
        </p:nvSpPr>
        <p:spPr>
          <a:xfrm>
            <a:off x="695960" y="1245235"/>
            <a:ext cx="10800080" cy="493141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Tx/>
              <a:buSzTx/>
              <a:buFont typeface="Arial" panose="020B07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449580" marR="0" lvl="1" indent="-231775" defTabSz="0" fontAlgn="auto">
              <a:lnSpc>
                <a:spcPct val="120000"/>
              </a:lnSpc>
              <a:spcBef>
                <a:spcPts val="0"/>
              </a:spcBef>
              <a:spcAft>
                <a:spcPts val="600"/>
              </a:spcAft>
              <a:buFont typeface="Arial" panose="020B07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7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defTabSz="0" fontAlgn="auto">
              <a:lnSpc>
                <a:spcPct val="120000"/>
              </a:lnSpc>
              <a:spcBef>
                <a:spcPts val="0"/>
              </a:spcBef>
              <a:spcAft>
                <a:spcPts val="300"/>
              </a:spcAft>
              <a:buFont typeface="Wingdings" panose="05000000000000000000" pitchFamily="2" charset="2"/>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7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704020202020204" pitchFamily="34" charset="0"/>
              <a:buNone/>
            </a:lvl6pPr>
            <a:lvl7pPr marL="2971800" indent="-228600">
              <a:lnSpc>
                <a:spcPct val="90000"/>
              </a:lnSpc>
              <a:spcBef>
                <a:spcPts val="500"/>
              </a:spcBef>
              <a:buFont typeface="Arial" panose="020B0704020202020204" pitchFamily="34" charset="0"/>
              <a:buChar char="•"/>
            </a:lvl7pPr>
            <a:lvl8pPr marL="3429000" indent="-228600">
              <a:lnSpc>
                <a:spcPct val="90000"/>
              </a:lnSpc>
              <a:spcBef>
                <a:spcPts val="500"/>
              </a:spcBef>
              <a:buFont typeface="Arial" panose="020B0704020202020204" pitchFamily="34" charset="0"/>
              <a:buChar char="•"/>
            </a:lvl8pPr>
            <a:lvl9pPr marL="3886200" indent="-228600">
              <a:lnSpc>
                <a:spcPct val="90000"/>
              </a:lnSpc>
              <a:spcBef>
                <a:spcPts val="500"/>
              </a:spcBef>
              <a:buFont typeface="Arial" panose="020B0704020202020204" pitchFamily="34" charset="0"/>
              <a:buChar char="•"/>
            </a:lvl9pPr>
          </a:lstStyle>
          <a:p>
            <a:pPr lvl="0">
              <a:spcBef>
                <a:spcPts val="1200"/>
              </a:spcBef>
              <a:spcAft>
                <a:spcPts val="0"/>
              </a:spcAft>
            </a:pPr>
            <a:r>
              <a:rPr>
                <a:sym typeface="+mn-ea"/>
              </a:rPr>
              <a:t>单击此处编辑母版文本样式</a:t>
            </a:r>
            <a:endParaRPr>
              <a:sym typeface="+mn-ea"/>
            </a:endParaRPr>
          </a:p>
          <a:p>
            <a:pPr lvl="1">
              <a:spcBef>
                <a:spcPts val="1200"/>
              </a:spcBef>
              <a:spcAft>
                <a:spcPts val="0"/>
              </a:spcAft>
            </a:pPr>
            <a:r>
              <a:rPr>
                <a:sym typeface="+mn-ea"/>
              </a:rPr>
              <a:t>第二级</a:t>
            </a:r>
            <a:endParaRPr>
              <a:sym typeface="+mn-ea"/>
            </a:endParaRPr>
          </a:p>
          <a:p>
            <a:pPr lvl="2">
              <a:spcBef>
                <a:spcPts val="1200"/>
              </a:spcBef>
              <a:spcAft>
                <a:spcPts val="0"/>
              </a:spcAft>
            </a:pPr>
            <a:r>
              <a:rPr>
                <a:sym typeface="+mn-ea"/>
              </a:rPr>
              <a:t>第三级</a:t>
            </a:r>
            <a:endParaRPr>
              <a:sym typeface="+mn-ea"/>
            </a:endParaRPr>
          </a:p>
          <a:p>
            <a:pPr lvl="3">
              <a:spcBef>
                <a:spcPts val="1200"/>
              </a:spcBef>
              <a:spcAft>
                <a:spcPts val="0"/>
              </a:spcAft>
            </a:pPr>
            <a:r>
              <a:rPr>
                <a:sym typeface="+mn-ea"/>
              </a:rPr>
              <a:t>第四级</a:t>
            </a:r>
            <a:endParaRPr>
              <a:sym typeface="+mn-ea"/>
            </a:endParaRPr>
          </a:p>
          <a:p>
            <a:pPr lvl="4">
              <a:spcBef>
                <a:spcPts val="1200"/>
              </a:spcBef>
              <a:spcAft>
                <a:spcPts val="0"/>
              </a:spcAft>
            </a:pPr>
            <a:r>
              <a:rPr>
                <a:sym typeface="+mn-ea"/>
              </a:rPr>
              <a:t>第五级</a:t>
            </a:r>
            <a:endParaRPr>
              <a:sym typeface="+mn-ea"/>
            </a:endParaRPr>
          </a:p>
        </p:txBody>
      </p:sp>
      <p:sp>
        <p:nvSpPr>
          <p:cNvPr id="14" name="任意多边形 13"/>
          <p:cNvSpPr/>
          <p:nvPr userDrawn="1">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标题"/>
          <p:cNvSpPr/>
          <p:nvPr>
            <p:ph type="title" idx="1"/>
            <p:custDataLst>
              <p:tags r:id="rId4"/>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pPr lvl="0"/>
            <a:r>
              <a:rPr>
                <a:sym typeface="+mn-ea"/>
              </a:rPr>
              <a:t>单击此处编辑母版标题样式</a:t>
            </a:r>
            <a:endParaRPr>
              <a:sym typeface="+mn-ea"/>
            </a:endParaRPr>
          </a:p>
        </p:txBody>
      </p:sp>
      <p:sp>
        <p:nvSpPr>
          <p:cNvPr id="4" name="日期占位符 3"/>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6"/>
            </p:custDataLst>
          </p:nvPr>
        </p:nvSpPr>
        <p:spPr>
          <a:xfrm>
            <a:off x="4116000" y="6314400"/>
            <a:ext cx="3960000" cy="316800"/>
          </a:xfrm>
        </p:spPr>
        <p:txBody>
          <a:bodyPr/>
          <a:lstStyle/>
          <a:p>
            <a:endParaRPr lang="zh-CN" altLang="en-US" dirty="0"/>
          </a:p>
        </p:txBody>
      </p:sp>
      <p:sp>
        <p:nvSpPr>
          <p:cNvPr id="6" name="灯片编号占位符 5"/>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cxnSp>
        <p:nvCxnSpPr>
          <p:cNvPr id="60" name="直接连接符 59"/>
          <p:cNvCxnSpPr/>
          <p:nvPr>
            <p:custDataLst>
              <p:tags r:id="rId2"/>
            </p:custDataLst>
          </p:nvPr>
        </p:nvCxnSpPr>
        <p:spPr>
          <a:xfrm>
            <a:off x="3509010" y="1475105"/>
            <a:ext cx="0" cy="4572000"/>
          </a:xfrm>
          <a:prstGeom prst="line">
            <a:avLst/>
          </a:prstGeom>
          <a:ln>
            <a:solidFill>
              <a:schemeClr val="bg2">
                <a:lumMod val="50000"/>
                <a:alpha val="2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任意多边形 7"/>
          <p:cNvSpPr/>
          <p:nvPr>
            <p:custDataLst>
              <p:tags r:id="rId3"/>
            </p:custDataLst>
          </p:nvPr>
        </p:nvSpPr>
        <p:spPr>
          <a:xfrm>
            <a:off x="-18415" y="0"/>
            <a:ext cx="2251075" cy="871855"/>
          </a:xfrm>
          <a:custGeom>
            <a:avLst/>
            <a:gdLst/>
            <a:ahLst/>
            <a:cxnLst>
              <a:cxn ang="3">
                <a:pos x="hc" y="t"/>
              </a:cxn>
              <a:cxn ang="cd2">
                <a:pos x="l" y="vc"/>
              </a:cxn>
              <a:cxn ang="cd4">
                <a:pos x="hc" y="b"/>
              </a:cxn>
              <a:cxn ang="0">
                <a:pos x="r" y="vc"/>
              </a:cxn>
            </a:cxnLst>
            <a:rect l="l" t="t" r="r" b="b"/>
            <a:pathLst>
              <a:path w="3545" h="1373">
                <a:moveTo>
                  <a:pt x="0" y="0"/>
                </a:moveTo>
                <a:lnTo>
                  <a:pt x="3545" y="0"/>
                </a:lnTo>
                <a:lnTo>
                  <a:pt x="3545" y="1023"/>
                </a:lnTo>
                <a:cubicBezTo>
                  <a:pt x="3545" y="1217"/>
                  <a:pt x="3389" y="1373"/>
                  <a:pt x="3195" y="1373"/>
                </a:cubicBezTo>
                <a:lnTo>
                  <a:pt x="9" y="1373"/>
                </a:lnTo>
                <a:lnTo>
                  <a:pt x="0" y="137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p:nvPr>
            <p:ph type="title" idx="1" hasCustomPrompt="1"/>
            <p:custDataLst>
              <p:tags r:id="rId4"/>
            </p:custDataLst>
          </p:nvPr>
        </p:nvSpPr>
        <p:spPr>
          <a:xfrm>
            <a:off x="1166495" y="1793240"/>
            <a:ext cx="1375410" cy="3604895"/>
          </a:xfrm>
          <a:prstGeom prst="rect">
            <a:avLst/>
          </a:prstGeom>
          <a:noFill/>
        </p:spPr>
        <p:txBody>
          <a:bodyPr vert="eaVert" wrap="square" lIns="91440" tIns="45720" rIns="91440" bIns="45720" rtlCol="0" anchor="ctr" anchorCtr="0">
            <a:normAutofit/>
          </a:bodyPr>
          <a:lstStyle>
            <a:lvl1pPr marL="0" marR="0" lvl="0" algn="ctr" defTabSz="914400" rtl="0" eaLnBrk="1" fontAlgn="auto" latinLnBrk="0" hangingPunct="1">
              <a:lnSpc>
                <a:spcPct val="100000"/>
              </a:lnSpc>
              <a:buClrTx/>
              <a:buSzTx/>
              <a:buFontTx/>
              <a:buNone/>
              <a:defRPr kumimoji="0" lang="zh-CN" altLang="en-US" sz="6000" b="0" i="0" u="none" strike="noStrike" kern="1200" cap="none" spc="0" normalizeH="0" baseline="0" noProof="1">
                <a:solidFill>
                  <a:schemeClr val="tx1">
                    <a:lumMod val="85000"/>
                    <a:lumOff val="15000"/>
                  </a:schemeClr>
                </a:solidFill>
                <a:latin typeface="+mj-ea"/>
                <a:ea typeface="+mj-ea"/>
                <a:cs typeface="MiSans Normal" panose="00000500000000000000" charset="-122"/>
                <a:sym typeface="+mn-ea"/>
              </a:defRPr>
            </a:lvl1pPr>
          </a:lstStyle>
          <a:p>
            <a:pPr lvl="0" algn="l">
              <a:buClrTx/>
              <a:buSzTx/>
              <a:buFontTx/>
            </a:pPr>
            <a:r>
              <a:rPr dirty="0">
                <a:sym typeface="+mn-ea"/>
              </a:rPr>
              <a:t>标题</a:t>
            </a:r>
            <a:endParaRPr dirty="0">
              <a:sym typeface="+mn-ea"/>
            </a:endParaRPr>
          </a:p>
        </p:txBody>
      </p:sp>
      <p:sp>
        <p:nvSpPr>
          <p:cNvPr id="3" name="日期占位符 2"/>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2" name="椭圆 11"/>
          <p:cNvSpPr/>
          <p:nvPr>
            <p:custDataLst>
              <p:tags r:id="rId2"/>
            </p:custDataLst>
          </p:nvPr>
        </p:nvSpPr>
        <p:spPr>
          <a:xfrm rot="16200000">
            <a:off x="977900" y="1336040"/>
            <a:ext cx="4351020" cy="4351020"/>
          </a:xfrm>
          <a:prstGeom prst="ellipse">
            <a:avLst/>
          </a:prstGeom>
          <a:solidFill>
            <a:schemeClr val="bg2"/>
          </a:solidFill>
          <a:ln>
            <a:noFill/>
          </a:ln>
          <a:effectLst>
            <a:outerShdw blurRad="495300" dist="38100" dir="2700000" algn="tl"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11" name="椭圆 10"/>
          <p:cNvSpPr/>
          <p:nvPr>
            <p:custDataLst>
              <p:tags r:id="rId3"/>
            </p:custDataLst>
          </p:nvPr>
        </p:nvSpPr>
        <p:spPr>
          <a:xfrm rot="16200000">
            <a:off x="1828800" y="2186940"/>
            <a:ext cx="2649220" cy="2649220"/>
          </a:xfrm>
          <a:prstGeom prst="ellipse">
            <a:avLst/>
          </a:pr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9" name="弧形 8"/>
          <p:cNvSpPr/>
          <p:nvPr>
            <p:custDataLst>
              <p:tags r:id="rId4"/>
            </p:custDataLst>
          </p:nvPr>
        </p:nvSpPr>
        <p:spPr>
          <a:xfrm>
            <a:off x="30162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iSans Normal" panose="00000500000000000000" charset="-122"/>
            </a:endParaRPr>
          </a:p>
        </p:txBody>
      </p:sp>
      <p:sp>
        <p:nvSpPr>
          <p:cNvPr id="10" name="圆角矩形 9"/>
          <p:cNvSpPr/>
          <p:nvPr>
            <p:custDataLst>
              <p:tags r:id="rId5"/>
            </p:custDataLst>
          </p:nvPr>
        </p:nvSpPr>
        <p:spPr>
          <a:xfrm rot="10800000">
            <a:off x="6876415" y="385191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sp>
        <p:nvSpPr>
          <p:cNvPr id="14" name="任意多边形 13"/>
          <p:cNvSpPr/>
          <p:nvPr>
            <p:custDataLst>
              <p:tags r:id="rId6"/>
            </p:custDataLst>
          </p:nvPr>
        </p:nvSpPr>
        <p:spPr>
          <a:xfrm flipV="1">
            <a:off x="8945880" y="0"/>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节编号"/>
          <p:cNvSpPr txBox="1"/>
          <p:nvPr>
            <p:ph type="body" idx="2" hasCustomPrompt="1"/>
            <p:custDataLst>
              <p:tags r:id="rId7"/>
            </p:custDataLst>
          </p:nvPr>
        </p:nvSpPr>
        <p:spPr>
          <a:xfrm>
            <a:off x="1828800" y="3004185"/>
            <a:ext cx="2649220" cy="1208405"/>
          </a:xfrm>
          <a:prstGeom prst="rect">
            <a:avLst/>
          </a:prstGeom>
          <a:noFill/>
        </p:spPr>
        <p:txBody>
          <a:bodyPr wrap="square" lIns="91440" tIns="45720" rIns="91440" bIns="45720" rtlCol="0" anchor="t" anchorCtr="0">
            <a:normAutofit/>
          </a:bodyPr>
          <a:lstStyle>
            <a:lvl1pPr marL="0" marR="0" lvl="0" algn="ctr" defTabSz="914400" rtl="0" eaLnBrk="1" fontAlgn="auto" latinLnBrk="0" hangingPunct="1">
              <a:lnSpc>
                <a:spcPct val="100000"/>
              </a:lnSpc>
              <a:buClrTx/>
              <a:buSzTx/>
              <a:buFontTx/>
              <a:buNone/>
              <a:defRPr kumimoji="0" lang="en-US" altLang="zh-CN" sz="6000" b="0" i="0" u="none" strike="noStrike" kern="1200" cap="none" spc="200" normalizeH="0" baseline="0" noProof="1">
                <a:solidFill>
                  <a:schemeClr val="tx1">
                    <a:lumMod val="85000"/>
                    <a:lumOff val="15000"/>
                  </a:schemeClr>
                </a:solidFill>
                <a:uFillTx/>
                <a:latin typeface="MiSans Heavy" panose="00000A00000000000000" charset="-122"/>
                <a:ea typeface="MiSans Heavy" panose="00000A00000000000000" charset="-122"/>
                <a:cs typeface="MiSans Normal" panose="00000500000000000000" charset="-122"/>
                <a:sym typeface="+mn-ea"/>
              </a:defRPr>
            </a:lvl1pPr>
          </a:lstStyle>
          <a:p>
            <a:pPr lvl="0" algn="ctr">
              <a:buClrTx/>
              <a:buSzTx/>
              <a:buFontTx/>
            </a:pPr>
            <a:r>
              <a:rPr>
                <a:sym typeface="+mn-ea"/>
              </a:rPr>
              <a:t>节编号</a:t>
            </a:r>
            <a:endParaRPr>
              <a:sym typeface="+mn-ea"/>
            </a:endParaRPr>
          </a:p>
        </p:txBody>
      </p:sp>
      <p:sp>
        <p:nvSpPr>
          <p:cNvPr id="7" name="标题"/>
          <p:cNvSpPr txBox="1"/>
          <p:nvPr>
            <p:ph type="title" idx="1" hasCustomPrompt="1"/>
            <p:custDataLst>
              <p:tags r:id="rId8"/>
            </p:custDataLst>
          </p:nvPr>
        </p:nvSpPr>
        <p:spPr>
          <a:xfrm>
            <a:off x="6732905" y="2092325"/>
            <a:ext cx="5005070" cy="1684020"/>
          </a:xfrm>
          <a:prstGeom prst="rect">
            <a:avLst/>
          </a:prstGeom>
          <a:noFill/>
        </p:spPr>
        <p:txBody>
          <a:bodyPr wrap="square" lIns="91440" tIns="45720" rIns="91440" bIns="45720" rtlCol="0" anchor="b" anchorCtr="0">
            <a:normAutofit/>
          </a:bodyPr>
          <a:lstStyle>
            <a:lvl1pPr marL="0" marR="0" lvl="0" algn="l" defTabSz="914400" rtl="0" eaLnBrk="1" fontAlgn="auto" latinLnBrk="0" hangingPunct="1">
              <a:lnSpc>
                <a:spcPct val="100000"/>
              </a:lnSpc>
              <a:buClrTx/>
              <a:buSzTx/>
              <a:buFontTx/>
              <a:buNone/>
              <a:defRPr kumimoji="0" lang="zh-CN" altLang="en-US" sz="4800" b="0" i="0" u="none" strike="noStrike" kern="1200" cap="none" spc="200" normalizeH="0" baseline="0" noProof="1">
                <a:solidFill>
                  <a:schemeClr val="tx1">
                    <a:lumMod val="85000"/>
                    <a:lumOff val="15000"/>
                  </a:schemeClr>
                </a:solidFill>
                <a:uFillTx/>
                <a:latin typeface="+mj-ea"/>
                <a:ea typeface="+mj-ea"/>
                <a:cs typeface="MiSans Normal" panose="00000500000000000000" charset="-122"/>
                <a:sym typeface="+mn-ea"/>
              </a:defRPr>
            </a:lvl1pPr>
          </a:lstStyle>
          <a:p>
            <a:pPr lvl="0" algn="l">
              <a:buClrTx/>
              <a:buSzTx/>
              <a:buFontTx/>
            </a:pPr>
            <a:r>
              <a:rPr>
                <a:sym typeface="+mn-ea"/>
              </a:rPr>
              <a:t>单击编辑标题</a:t>
            </a:r>
            <a:endParaRPr>
              <a:sym typeface="+mn-ea"/>
            </a:endParaRPr>
          </a:p>
        </p:txBody>
      </p:sp>
      <p:sp>
        <p:nvSpPr>
          <p:cNvPr id="4" name="日期占位符 3"/>
          <p:cNvSpPr/>
          <p:nvPr>
            <p:ph type="dt" sz="half" idx="10"/>
            <p:custDataLst>
              <p:tags r:id="rId9"/>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10"/>
            </p:custDataLst>
          </p:nvPr>
        </p:nvSpPr>
        <p:spPr>
          <a:xfrm>
            <a:off x="4116000" y="6314400"/>
            <a:ext cx="3960000" cy="316800"/>
          </a:xfrm>
        </p:spPr>
        <p:txBody>
          <a:bodyPr/>
          <a:lstStyle/>
          <a:p>
            <a:endParaRPr lang="zh-CN" altLang="en-US" dirty="0"/>
          </a:p>
        </p:txBody>
      </p:sp>
      <p:sp>
        <p:nvSpPr>
          <p:cNvPr id="6" name="灯片编号占位符 5"/>
          <p:cNvSpPr/>
          <p:nvPr>
            <p:ph type="sldNum" sz="quarter" idx="12"/>
            <p:custDataLst>
              <p:tags r:id="rId11"/>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sp>
        <p:nvSpPr>
          <p:cNvPr id="10" name="正文"/>
          <p:cNvSpPr txBox="1"/>
          <p:nvPr>
            <p:ph idx="4"/>
            <p:custDataLst>
              <p:tags r:id="rId2"/>
            </p:custDataLst>
          </p:nvPr>
        </p:nvSpPr>
        <p:spPr>
          <a:xfrm>
            <a:off x="6400800" y="1245235"/>
            <a:ext cx="5095240" cy="4930775"/>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7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defTabSz="0" fontAlgn="auto">
              <a:lnSpc>
                <a:spcPct val="120000"/>
              </a:lnSpc>
              <a:spcBef>
                <a:spcPts val="0"/>
              </a:spcBef>
              <a:spcAft>
                <a:spcPts val="600"/>
              </a:spcAft>
              <a:buFont typeface="Arial" panose="020B07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7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defTabSz="0" fontAlgn="auto">
              <a:lnSpc>
                <a:spcPct val="120000"/>
              </a:lnSpc>
              <a:spcBef>
                <a:spcPts val="0"/>
              </a:spcBef>
              <a:spcAft>
                <a:spcPts val="300"/>
              </a:spcAft>
              <a:buFont typeface="Wingdings" panose="05000000000000000000" pitchFamily="2" charset="2"/>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7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704020202020204" pitchFamily="34" charset="0"/>
              <a:buNone/>
            </a:lvl6pPr>
            <a:lvl7pPr marL="2971800" indent="-228600">
              <a:lnSpc>
                <a:spcPct val="90000"/>
              </a:lnSpc>
              <a:spcBef>
                <a:spcPts val="500"/>
              </a:spcBef>
              <a:buFont typeface="Arial" panose="020B0704020202020204" pitchFamily="34" charset="0"/>
              <a:buChar char="•"/>
            </a:lvl7pPr>
            <a:lvl8pPr marL="3429000" indent="-228600">
              <a:lnSpc>
                <a:spcPct val="90000"/>
              </a:lnSpc>
              <a:spcBef>
                <a:spcPts val="500"/>
              </a:spcBef>
              <a:buFont typeface="Arial" panose="020B0704020202020204" pitchFamily="34" charset="0"/>
              <a:buChar char="•"/>
            </a:lvl8pPr>
            <a:lvl9pPr marL="3886200" indent="-228600">
              <a:lnSpc>
                <a:spcPct val="90000"/>
              </a:lnSpc>
              <a:spcBef>
                <a:spcPts val="500"/>
              </a:spcBef>
              <a:buFont typeface="Arial" panose="020B07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9" name="正文"/>
          <p:cNvSpPr txBox="1"/>
          <p:nvPr>
            <p:ph idx="3"/>
            <p:custDataLst>
              <p:tags r:id="rId3"/>
            </p:custDataLst>
          </p:nvPr>
        </p:nvSpPr>
        <p:spPr>
          <a:xfrm>
            <a:off x="695960" y="1245235"/>
            <a:ext cx="5088890" cy="493077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800"/>
              </a:spcBef>
              <a:spcAft>
                <a:spcPts val="0"/>
              </a:spcAft>
              <a:buClrTx/>
              <a:buSzTx/>
              <a:buFont typeface="Arial" panose="020B07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685800" marR="0" lvl="1" indent="-228600" defTabSz="0" fontAlgn="auto">
              <a:lnSpc>
                <a:spcPct val="120000"/>
              </a:lnSpc>
              <a:spcBef>
                <a:spcPts val="0"/>
              </a:spcBef>
              <a:spcAft>
                <a:spcPts val="600"/>
              </a:spcAft>
              <a:buFont typeface="Arial" panose="020B07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7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pitchFamily="2" charset="2"/>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7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704020202020204" pitchFamily="34" charset="0"/>
              <a:buNone/>
            </a:lvl6pPr>
            <a:lvl7pPr marL="2971800" indent="-228600">
              <a:lnSpc>
                <a:spcPct val="90000"/>
              </a:lnSpc>
              <a:spcBef>
                <a:spcPts val="500"/>
              </a:spcBef>
              <a:buFont typeface="Arial" panose="020B0704020202020204" pitchFamily="34" charset="0"/>
              <a:buChar char="•"/>
            </a:lvl7pPr>
            <a:lvl8pPr marL="3429000" indent="-228600">
              <a:lnSpc>
                <a:spcPct val="90000"/>
              </a:lnSpc>
              <a:spcBef>
                <a:spcPts val="500"/>
              </a:spcBef>
              <a:buFont typeface="Arial" panose="020B0704020202020204" pitchFamily="34" charset="0"/>
              <a:buChar char="•"/>
            </a:lvl8pPr>
            <a:lvl9pPr marL="3886200" indent="-228600">
              <a:lnSpc>
                <a:spcPct val="90000"/>
              </a:lnSpc>
              <a:spcBef>
                <a:spcPts val="500"/>
              </a:spcBef>
              <a:buFont typeface="Arial" panose="020B0704020202020204" pitchFamily="34" charset="0"/>
              <a:buChar char="•"/>
            </a:lvl9pPr>
          </a:lstStyle>
          <a:p>
            <a:pPr lvl="0">
              <a:spcBef>
                <a:spcPts val="1800"/>
              </a:spcBef>
              <a:spcAft>
                <a:spcPts val="0"/>
              </a:spcAft>
            </a:pPr>
            <a:r>
              <a:rPr>
                <a:sym typeface="+mn-ea"/>
              </a:rPr>
              <a:t>单击此处编辑母版文本样式</a:t>
            </a:r>
            <a:endParaRPr>
              <a:sym typeface="+mn-ea"/>
            </a:endParaRPr>
          </a:p>
          <a:p>
            <a:pPr lvl="1">
              <a:spcBef>
                <a:spcPts val="1800"/>
              </a:spcBef>
              <a:spcAft>
                <a:spcPts val="0"/>
              </a:spcAft>
            </a:pPr>
            <a:r>
              <a:rPr>
                <a:sym typeface="+mn-ea"/>
              </a:rPr>
              <a:t>第二级</a:t>
            </a:r>
            <a:endParaRPr>
              <a:sym typeface="+mn-ea"/>
            </a:endParaRPr>
          </a:p>
          <a:p>
            <a:pPr lvl="2">
              <a:spcBef>
                <a:spcPts val="1800"/>
              </a:spcBef>
              <a:spcAft>
                <a:spcPts val="0"/>
              </a:spcAft>
            </a:pPr>
            <a:r>
              <a:rPr>
                <a:sym typeface="+mn-ea"/>
              </a:rPr>
              <a:t>第三级</a:t>
            </a:r>
            <a:endParaRPr>
              <a:sym typeface="+mn-ea"/>
            </a:endParaRPr>
          </a:p>
          <a:p>
            <a:pPr lvl="3">
              <a:spcBef>
                <a:spcPts val="1800"/>
              </a:spcBef>
              <a:spcAft>
                <a:spcPts val="0"/>
              </a:spcAft>
            </a:pPr>
            <a:r>
              <a:rPr>
                <a:sym typeface="+mn-ea"/>
              </a:rPr>
              <a:t>第四级</a:t>
            </a:r>
            <a:endParaRPr>
              <a:sym typeface="+mn-ea"/>
            </a:endParaRPr>
          </a:p>
          <a:p>
            <a:pPr lvl="4">
              <a:spcBef>
                <a:spcPts val="1800"/>
              </a:spcBef>
              <a:spcAft>
                <a:spcPts val="0"/>
              </a:spcAft>
            </a:pPr>
            <a:r>
              <a:rPr>
                <a:sym typeface="+mn-ea"/>
              </a:rPr>
              <a:t>第五级</a:t>
            </a:r>
            <a:endParaRPr>
              <a:sym typeface="+mn-ea"/>
            </a:endParaRPr>
          </a:p>
        </p:txBody>
      </p:sp>
      <p:sp>
        <p:nvSpPr>
          <p:cNvPr id="14" name="任意多边形 13"/>
          <p:cNvSpPr/>
          <p:nvPr userDrawn="1">
            <p:custDataLst>
              <p:tags r:id="rId4"/>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标题"/>
          <p:cNvSpPr/>
          <p:nvPr>
            <p:ph type="title" idx="1"/>
            <p:custDataLst>
              <p:tags r:id="rId5"/>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defRPr>
            </a:lvl1pPr>
          </a:lstStyle>
          <a:p>
            <a:pPr lvl="0"/>
            <a:r>
              <a:rPr>
                <a:sym typeface="+mn-ea"/>
              </a:rPr>
              <a:t>单击此处编辑母版标题样式</a:t>
            </a:r>
            <a:endParaRPr>
              <a:sym typeface="+mn-ea"/>
            </a:endParaRPr>
          </a:p>
        </p:txBody>
      </p:sp>
      <p:sp>
        <p:nvSpPr>
          <p:cNvPr id="5" name="日期占位符 4"/>
          <p:cNvSpPr/>
          <p:nvPr>
            <p:ph type="dt" sz="half" idx="10"/>
            <p:custDataLst>
              <p:tags r:id="rId6"/>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6" name="页脚占位符 5"/>
          <p:cNvSpPr/>
          <p:nvPr>
            <p:ph type="ftr" sz="quarter" idx="11"/>
            <p:custDataLst>
              <p:tags r:id="rId7"/>
            </p:custDataLst>
          </p:nvPr>
        </p:nvSpPr>
        <p:spPr>
          <a:xfrm>
            <a:off x="4116000" y="6314400"/>
            <a:ext cx="3960000" cy="316800"/>
          </a:xfrm>
        </p:spPr>
        <p:txBody>
          <a:bodyPr/>
          <a:lstStyle/>
          <a:p>
            <a:endParaRPr lang="zh-CN" altLang="en-US" dirty="0"/>
          </a:p>
        </p:txBody>
      </p:sp>
      <p:sp>
        <p:nvSpPr>
          <p:cNvPr id="7" name="灯片编号占位符 6"/>
          <p:cNvSpPr/>
          <p:nvPr>
            <p:ph type="sldNum" sz="quarter" idx="12"/>
            <p:custDataLst>
              <p:tags r:id="rId8"/>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sp>
        <p:nvSpPr>
          <p:cNvPr id="15" name="正文"/>
          <p:cNvSpPr txBox="1"/>
          <p:nvPr>
            <p:ph idx="6"/>
            <p:custDataLst>
              <p:tags r:id="rId2"/>
            </p:custDataLst>
          </p:nvPr>
        </p:nvSpPr>
        <p:spPr>
          <a:xfrm>
            <a:off x="6235065" y="1671955"/>
            <a:ext cx="5260975"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7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defTabSz="0" fontAlgn="auto">
              <a:lnSpc>
                <a:spcPct val="120000"/>
              </a:lnSpc>
              <a:spcBef>
                <a:spcPts val="0"/>
              </a:spcBef>
              <a:spcAft>
                <a:spcPts val="600"/>
              </a:spcAft>
              <a:buFont typeface="Arial" panose="020B07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7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defTabSz="0" fontAlgn="auto">
              <a:lnSpc>
                <a:spcPct val="120000"/>
              </a:lnSpc>
              <a:spcBef>
                <a:spcPts val="0"/>
              </a:spcBef>
              <a:spcAft>
                <a:spcPts val="300"/>
              </a:spcAft>
              <a:buFont typeface="Wingdings" panose="05000000000000000000" pitchFamily="2" charset="2"/>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7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704020202020204" pitchFamily="34" charset="0"/>
              <a:buNone/>
            </a:lvl6pPr>
            <a:lvl7pPr marL="2971800" indent="-228600">
              <a:lnSpc>
                <a:spcPct val="90000"/>
              </a:lnSpc>
              <a:spcBef>
                <a:spcPts val="500"/>
              </a:spcBef>
              <a:buFont typeface="Arial" panose="020B0704020202020204" pitchFamily="34" charset="0"/>
              <a:buChar char="•"/>
            </a:lvl7pPr>
            <a:lvl8pPr marL="3429000" indent="-228600">
              <a:lnSpc>
                <a:spcPct val="90000"/>
              </a:lnSpc>
              <a:spcBef>
                <a:spcPts val="500"/>
              </a:spcBef>
              <a:buFont typeface="Arial" panose="020B0704020202020204" pitchFamily="34" charset="0"/>
              <a:buChar char="•"/>
            </a:lvl8pPr>
            <a:lvl9pPr marL="3886200" indent="-228600">
              <a:lnSpc>
                <a:spcPct val="90000"/>
              </a:lnSpc>
              <a:spcBef>
                <a:spcPts val="500"/>
              </a:spcBef>
              <a:buFont typeface="Arial" panose="020B07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标题"/>
          <p:cNvSpPr txBox="1"/>
          <p:nvPr>
            <p:ph type="title" idx="5"/>
            <p:custDataLst>
              <p:tags r:id="rId3"/>
            </p:custDataLst>
          </p:nvPr>
        </p:nvSpPr>
        <p:spPr>
          <a:xfrm>
            <a:off x="6235065" y="1247140"/>
            <a:ext cx="5260975"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3" name="正文"/>
          <p:cNvSpPr txBox="1"/>
          <p:nvPr>
            <p:ph idx="4"/>
            <p:custDataLst>
              <p:tags r:id="rId4"/>
            </p:custDataLst>
          </p:nvPr>
        </p:nvSpPr>
        <p:spPr>
          <a:xfrm>
            <a:off x="695325" y="1671955"/>
            <a:ext cx="5255260"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7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defTabSz="0" fontAlgn="auto">
              <a:lnSpc>
                <a:spcPct val="120000"/>
              </a:lnSpc>
              <a:spcBef>
                <a:spcPts val="0"/>
              </a:spcBef>
              <a:spcAft>
                <a:spcPts val="600"/>
              </a:spcAft>
              <a:buFont typeface="Arial" panose="020B07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7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defTabSz="0" fontAlgn="auto">
              <a:lnSpc>
                <a:spcPct val="120000"/>
              </a:lnSpc>
              <a:spcBef>
                <a:spcPts val="0"/>
              </a:spcBef>
              <a:spcAft>
                <a:spcPts val="300"/>
              </a:spcAft>
              <a:buFont typeface="Wingdings" panose="05000000000000000000" pitchFamily="2" charset="2"/>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7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704020202020204" pitchFamily="34" charset="0"/>
              <a:buNone/>
            </a:lvl6pPr>
            <a:lvl7pPr marL="2971800" indent="-228600">
              <a:lnSpc>
                <a:spcPct val="90000"/>
              </a:lnSpc>
              <a:spcBef>
                <a:spcPts val="500"/>
              </a:spcBef>
              <a:buFont typeface="Arial" panose="020B0704020202020204" pitchFamily="34" charset="0"/>
              <a:buChar char="•"/>
            </a:lvl7pPr>
            <a:lvl8pPr marL="3429000" indent="-228600">
              <a:lnSpc>
                <a:spcPct val="90000"/>
              </a:lnSpc>
              <a:spcBef>
                <a:spcPts val="500"/>
              </a:spcBef>
              <a:buFont typeface="Arial" panose="020B0704020202020204" pitchFamily="34" charset="0"/>
              <a:buChar char="•"/>
            </a:lvl8pPr>
            <a:lvl9pPr marL="3886200" indent="-228600">
              <a:lnSpc>
                <a:spcPct val="90000"/>
              </a:lnSpc>
              <a:spcBef>
                <a:spcPts val="500"/>
              </a:spcBef>
              <a:buFont typeface="Arial" panose="020B07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2" name="标题"/>
          <p:cNvSpPr txBox="1"/>
          <p:nvPr>
            <p:ph type="title" idx="3"/>
            <p:custDataLst>
              <p:tags r:id="rId5"/>
            </p:custDataLst>
          </p:nvPr>
        </p:nvSpPr>
        <p:spPr>
          <a:xfrm>
            <a:off x="695325" y="1247140"/>
            <a:ext cx="5255260"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1" name="任意多边形 10"/>
          <p:cNvSpPr/>
          <p:nvPr userDrawn="1">
            <p:custDataLst>
              <p:tags r:id="rId6"/>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0" name="标题"/>
          <p:cNvSpPr txBox="1"/>
          <p:nvPr>
            <p:ph type="title" idx="1"/>
            <p:custDataLst>
              <p:tags r:id="rId7"/>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7" name="日期占位符 6"/>
          <p:cNvSpPr/>
          <p:nvPr>
            <p:ph type="dt" sz="half" idx="10"/>
            <p:custDataLst>
              <p:tags r:id="rId8"/>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8" name="页脚占位符 7"/>
          <p:cNvSpPr/>
          <p:nvPr>
            <p:ph type="ftr" sz="quarter" idx="11"/>
            <p:custDataLst>
              <p:tags r:id="rId9"/>
            </p:custDataLst>
          </p:nvPr>
        </p:nvSpPr>
        <p:spPr>
          <a:xfrm>
            <a:off x="4116000" y="6314400"/>
            <a:ext cx="3960000" cy="316800"/>
          </a:xfrm>
        </p:spPr>
        <p:txBody>
          <a:bodyPr/>
          <a:lstStyle/>
          <a:p>
            <a:endParaRPr lang="zh-CN" altLang="en-US" dirty="0"/>
          </a:p>
        </p:txBody>
      </p:sp>
      <p:sp>
        <p:nvSpPr>
          <p:cNvPr id="9" name="灯片编号占位符 8"/>
          <p:cNvSpPr/>
          <p:nvPr>
            <p:ph type="sldNum" sz="quarter" idx="12"/>
            <p:custDataLst>
              <p:tags r:id="rId10"/>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p:nvPr>
            <p:ph type="title" idx="1"/>
            <p:custDataLst>
              <p:tags r:id="rId3"/>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p:nvPr>
            <p:ph type="dt" sz="half" idx="10"/>
            <p:custDataLst>
              <p:tags r:id="rId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5"/>
            </p:custDataLst>
          </p:nvPr>
        </p:nvSpPr>
        <p:spPr>
          <a:xfrm>
            <a:off x="4116000" y="6314400"/>
            <a:ext cx="3960000" cy="316800"/>
          </a:xfrm>
        </p:spPr>
        <p:txBody>
          <a:bodyPr/>
          <a:lstStyle/>
          <a:p>
            <a:endParaRPr lang="zh-CN" altLang="en-US" dirty="0"/>
          </a:p>
        </p:txBody>
      </p:sp>
      <p:sp>
        <p:nvSpPr>
          <p:cNvPr id="5" name="灯片编号占位符 4"/>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14" name="任意多边形 13"/>
          <p:cNvSpPr/>
          <p:nvPr>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2" name="日期占位符 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p:nvPr>
            <p:ph type="ftr" sz="quarter" idx="11"/>
            <p:custDataLst>
              <p:tags r:id="rId4"/>
            </p:custDataLst>
          </p:nvPr>
        </p:nvSpPr>
        <p:spPr/>
        <p:txBody>
          <a:bodyPr/>
          <a:lstStyle/>
          <a:p>
            <a:endParaRPr lang="zh-CN" altLang="en-US" dirty="0"/>
          </a:p>
        </p:txBody>
      </p:sp>
      <p:sp>
        <p:nvSpPr>
          <p:cNvPr id="4" name="灯片编号占位符 3"/>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7" name="正文"/>
          <p:cNvSpPr txBox="1"/>
          <p:nvPr>
            <p:ph idx="2"/>
            <p:custDataLst>
              <p:tags r:id="rId2"/>
            </p:custDataLst>
          </p:nvPr>
        </p:nvSpPr>
        <p:spPr>
          <a:xfrm>
            <a:off x="695960" y="360045"/>
            <a:ext cx="10801985" cy="581787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7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defTabSz="0" fontAlgn="auto">
              <a:lnSpc>
                <a:spcPct val="120000"/>
              </a:lnSpc>
              <a:spcBef>
                <a:spcPts val="0"/>
              </a:spcBef>
              <a:spcAft>
                <a:spcPts val="600"/>
              </a:spcAft>
              <a:buFont typeface="Arial" panose="020B07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7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defTabSz="0" fontAlgn="auto">
              <a:lnSpc>
                <a:spcPct val="120000"/>
              </a:lnSpc>
              <a:spcBef>
                <a:spcPts val="0"/>
              </a:spcBef>
              <a:spcAft>
                <a:spcPts val="300"/>
              </a:spcAft>
              <a:buFont typeface="Wingdings" panose="05000000000000000000" pitchFamily="2" charset="2"/>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7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704020202020204" pitchFamily="34" charset="0"/>
              <a:buNone/>
            </a:lvl6pPr>
            <a:lvl7pPr marL="2971800" indent="-228600">
              <a:lnSpc>
                <a:spcPct val="90000"/>
              </a:lnSpc>
              <a:spcBef>
                <a:spcPts val="500"/>
              </a:spcBef>
              <a:buFont typeface="Arial" panose="020B0704020202020204" pitchFamily="34" charset="0"/>
              <a:buChar char="•"/>
            </a:lvl7pPr>
            <a:lvl8pPr marL="3429000" indent="-228600">
              <a:lnSpc>
                <a:spcPct val="90000"/>
              </a:lnSpc>
              <a:spcBef>
                <a:spcPts val="500"/>
              </a:spcBef>
              <a:buFont typeface="Arial" panose="020B0704020202020204" pitchFamily="34" charset="0"/>
              <a:buChar char="•"/>
            </a:lvl8pPr>
            <a:lvl9pPr marL="3886200" indent="-228600">
              <a:lnSpc>
                <a:spcPct val="90000"/>
              </a:lnSpc>
              <a:spcBef>
                <a:spcPts val="500"/>
              </a:spcBef>
              <a:buFont typeface="Arial" panose="020B07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任意多边形 13"/>
          <p:cNvSpPr/>
          <p:nvPr userDrawn="1">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 name="日期占位符 3"/>
          <p:cNvSpPr/>
          <p:nvPr>
            <p:ph type="dt" sz="half" idx="10"/>
            <p:custDataLst>
              <p:tags r:id="rId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a:xfrm>
            <a:off x="4116000" y="6314400"/>
            <a:ext cx="3960000" cy="316800"/>
          </a:xfrm>
        </p:spPr>
        <p:txBody>
          <a:bodyPr/>
          <a:lstStyle/>
          <a:p>
            <a:endParaRPr lang="zh-CN" altLang="en-US" dirty="0"/>
          </a:p>
        </p:txBody>
      </p:sp>
      <p:sp>
        <p:nvSpPr>
          <p:cNvPr id="6" name="灯片编号占位符 5"/>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sp>
        <p:nvSpPr>
          <p:cNvPr id="8" name="任意多边形 7"/>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副标题"/>
          <p:cNvSpPr txBox="1"/>
          <p:nvPr>
            <p:ph type="body" idx="2" hasCustomPrompt="1"/>
            <p:custDataLst>
              <p:tags r:id="rId3"/>
            </p:custDataLst>
          </p:nvPr>
        </p:nvSpPr>
        <p:spPr>
          <a:xfrm>
            <a:off x="695960" y="1301750"/>
            <a:ext cx="10799088" cy="405553"/>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n-lt"/>
                <a:ea typeface="+mn-lt"/>
                <a:cs typeface="MiSans Normal" panose="00000500000000000000" charset="-122"/>
              </a:defRPr>
            </a:lvl1pPr>
          </a:lstStyle>
          <a:p>
            <a:pPr lvl="0" algn="l"/>
            <a:r>
              <a:rPr>
                <a:sym typeface="+mn-ea"/>
              </a:rPr>
              <a:t>单击此处编辑母版副标题样式</a:t>
            </a:r>
            <a:endParaRPr>
              <a:sym typeface="+mn-ea"/>
            </a:endParaRPr>
          </a:p>
        </p:txBody>
      </p:sp>
      <p:sp>
        <p:nvSpPr>
          <p:cNvPr id="6" name="标题"/>
          <p:cNvSpPr txBox="1"/>
          <p:nvPr>
            <p:ph type="title" idx="1"/>
            <p:custDataLst>
              <p:tags r:id="rId4"/>
            </p:custDataLst>
          </p:nvPr>
        </p:nvSpPr>
        <p:spPr>
          <a:xfrm>
            <a:off x="695960" y="360000"/>
            <a:ext cx="10800080" cy="720000"/>
          </a:xfrm>
          <a:prstGeom prst="rect">
            <a:avLst/>
          </a:prstGeom>
          <a:noFill/>
        </p:spPr>
        <p:txBody>
          <a:bodyPr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bg2"/>
        </a:solidFill>
        <a:effectLst/>
      </p:bgPr>
    </p:bg>
    <p:spTree>
      <p:nvGrpSpPr>
        <p:cNvPr id="1" name=""/>
        <p:cNvGrpSpPr/>
        <p:nvPr/>
      </p:nvGrpSpPr>
      <p:grpSpPr>
        <a:xfrm>
          <a:off x="0" y="0"/>
          <a:ext cx="0" cy="0"/>
          <a:chOff x="0" y="0"/>
          <a:chExt cx="0" cy="0"/>
        </a:xfrm>
      </p:grpSpPr>
      <p:sp>
        <p:nvSpPr>
          <p:cNvPr id="23" name="任意多边形 22"/>
          <p:cNvSpPr/>
          <p:nvPr userDrawn="1">
            <p:custDataLst>
              <p:tags r:id="rId2"/>
            </p:custDataLst>
          </p:nvPr>
        </p:nvSpPr>
        <p:spPr>
          <a:xfrm>
            <a:off x="-14605" y="-1"/>
            <a:ext cx="6006465" cy="6858001"/>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2"/>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24" name="任意多边形 23"/>
          <p:cNvSpPr/>
          <p:nvPr userDrawn="1">
            <p:custDataLst>
              <p:tags r:id="rId3"/>
            </p:custDataLst>
          </p:nvPr>
        </p:nvSpPr>
        <p:spPr>
          <a:xfrm rot="16200000">
            <a:off x="-1383664" y="1369058"/>
            <a:ext cx="685800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bg2"/>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6" name="任意多边形 25"/>
          <p:cNvSpPr/>
          <p:nvPr userDrawn="1">
            <p:custDataLst>
              <p:tags r:id="rId4"/>
            </p:custDataLst>
          </p:nvPr>
        </p:nvSpPr>
        <p:spPr>
          <a:xfrm rot="16200000">
            <a:off x="-1336642" y="2318743"/>
            <a:ext cx="4864351" cy="2220278"/>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30" name="圆角矩形 29"/>
          <p:cNvSpPr/>
          <p:nvPr userDrawn="1">
            <p:custDataLst>
              <p:tags r:id="rId5"/>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32" name="直接连接符 31"/>
          <p:cNvCxnSpPr/>
          <p:nvPr userDrawn="1">
            <p:custDataLst>
              <p:tags r:id="rId6"/>
            </p:custDataLst>
          </p:nvPr>
        </p:nvCxnSpPr>
        <p:spPr>
          <a:xfrm>
            <a:off x="11197590" y="298132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7"/>
            </p:custDataLst>
          </p:nvPr>
        </p:nvCxnSpPr>
        <p:spPr>
          <a:xfrm>
            <a:off x="11305540" y="191262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8"/>
            </p:custDataLst>
          </p:nvPr>
        </p:nvCxnSpPr>
        <p:spPr>
          <a:xfrm>
            <a:off x="11305540" y="345503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userDrawn="1">
            <p:custDataLst>
              <p:tags r:id="rId9"/>
            </p:custDataLst>
          </p:nvPr>
        </p:nvSpPr>
        <p:spPr>
          <a:xfrm>
            <a:off x="10016490" y="4434205"/>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cs typeface="MiSans Normal" panose="00000500000000000000" charset="-122"/>
            </a:endParaRPr>
          </a:p>
        </p:txBody>
      </p:sp>
      <p:sp>
        <p:nvSpPr>
          <p:cNvPr id="38" name="椭圆 37"/>
          <p:cNvSpPr/>
          <p:nvPr userDrawn="1">
            <p:custDataLst>
              <p:tags r:id="rId10"/>
            </p:custDataLst>
          </p:nvPr>
        </p:nvSpPr>
        <p:spPr>
          <a:xfrm>
            <a:off x="10123170" y="4540885"/>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zh-CN" altLang="en-US">
              <a:cs typeface="MiSans Normal" panose="00000500000000000000" charset="-122"/>
            </a:endParaRPr>
          </a:p>
        </p:txBody>
      </p:sp>
      <p:sp>
        <p:nvSpPr>
          <p:cNvPr id="39" name="向下箭头"/>
          <p:cNvSpPr/>
          <p:nvPr userDrawn="1">
            <p:custDataLst>
              <p:tags r:id="rId11"/>
            </p:custDataLst>
          </p:nvPr>
        </p:nvSpPr>
        <p:spPr>
          <a:xfrm>
            <a:off x="10227310" y="4633595"/>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4" name="任意多边形 43"/>
          <p:cNvSpPr/>
          <p:nvPr userDrawn="1">
            <p:custDataLst>
              <p:tags r:id="rId12"/>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标题"/>
          <p:cNvSpPr txBox="1"/>
          <p:nvPr>
            <p:ph type="title" idx="1" hasCustomPrompt="1"/>
            <p:custDataLst>
              <p:tags r:id="rId13"/>
            </p:custDataLst>
          </p:nvPr>
        </p:nvSpPr>
        <p:spPr>
          <a:xfrm>
            <a:off x="2418715" y="1901190"/>
            <a:ext cx="8250555" cy="170561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en-US" altLang="zh-CN" sz="7200" b="0" i="0" u="none" strike="noStrike" kern="1200" cap="none" spc="0" normalizeH="0" baseline="0" noProof="1">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a:sym typeface="+mn-ea"/>
              </a:rPr>
              <a:t>单击此处编辑标题</a:t>
            </a:r>
            <a:endParaRPr>
              <a:sym typeface="+mn-ea"/>
            </a:endParaRPr>
          </a:p>
        </p:txBody>
      </p:sp>
      <p:sp>
        <p:nvSpPr>
          <p:cNvPr id="4" name="日期占位符 3"/>
          <p:cNvSpPr/>
          <p:nvPr>
            <p:ph type="dt" sz="half" idx="10"/>
            <p:custDataLst>
              <p:tags r:id="rId1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15"/>
            </p:custDataLst>
          </p:nvPr>
        </p:nvSpPr>
        <p:spPr>
          <a:xfrm>
            <a:off x="4116000" y="6314400"/>
            <a:ext cx="3960000" cy="316800"/>
          </a:xfrm>
        </p:spPr>
        <p:txBody>
          <a:bodyPr/>
          <a:lstStyle/>
          <a:p>
            <a:endParaRPr lang="zh-CN" altLang="en-US" dirty="0"/>
          </a:p>
        </p:txBody>
      </p:sp>
      <p:sp>
        <p:nvSpPr>
          <p:cNvPr id="6" name="灯片编号占位符 5"/>
          <p:cNvSpPr/>
          <p:nvPr>
            <p:ph type="sldNum" sz="quarter" idx="12"/>
            <p:custDataLst>
              <p:tags r:id="rId1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
        <p:nvSpPr>
          <p:cNvPr id="18" name="署名占位符 10"/>
          <p:cNvSpPr/>
          <p:nvPr>
            <p:ph type="body" sz="quarter" idx="17" hasCustomPrompt="1"/>
            <p:custDataLst>
              <p:tags r:id="rId17"/>
            </p:custDataLst>
          </p:nvPr>
        </p:nvSpPr>
        <p:spPr>
          <a:xfrm>
            <a:off x="2418715" y="4375145"/>
            <a:ext cx="7444103" cy="656600"/>
          </a:xfrm>
        </p:spPr>
        <p:txBody>
          <a:bodyPr wrap="square" anchor="ctr">
            <a:normAutofit/>
          </a:bodyPr>
          <a:lstStyle>
            <a:lvl1pPr marL="0" indent="0" algn="r">
              <a:lnSpc>
                <a:spcPct val="100000"/>
              </a:lnSpc>
              <a:buNone/>
              <a:defRPr sz="2000" b="0">
                <a:solidFill>
                  <a:schemeClr val="tx1"/>
                </a:solidFill>
                <a:latin typeface="+mj-ea"/>
                <a:ea typeface="+mj-ea"/>
              </a:defRPr>
            </a:lvl1pPr>
          </a:lstStyle>
          <a:p>
            <a:pPr lvl="0"/>
            <a:r>
              <a:rPr lang="zh-CN" altLang="en-US" dirty="0"/>
              <a:t>署名</a:t>
            </a:r>
            <a:endParaRPr lang="zh-CN" alt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p:nvPr>
            <p:ph type="ftr" sz="quarter" idx="11"/>
            <p:custDataLst>
              <p:tags r:id="rId5"/>
            </p:custDataLst>
          </p:nvPr>
        </p:nvSpPr>
        <p:spPr/>
        <p:txBody>
          <a:bodyPr/>
          <a:lstStyle/>
          <a:p>
            <a:endParaRPr lang="zh-CN" altLang="en-US" dirty="0"/>
          </a:p>
        </p:txBody>
      </p:sp>
      <p:sp>
        <p:nvSpPr>
          <p:cNvPr id="7" name="灯片编号占位符 6"/>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158.xml"/><Relationship Id="rId17" Type="http://schemas.openxmlformats.org/officeDocument/2006/relationships/tags" Target="../tags/tag157.xml"/><Relationship Id="rId16" Type="http://schemas.openxmlformats.org/officeDocument/2006/relationships/tags" Target="../tags/tag156.xml"/><Relationship Id="rId15" Type="http://schemas.openxmlformats.org/officeDocument/2006/relationships/tags" Target="../tags/tag155.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7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7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7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pitchFamily="2" charset="2"/>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7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多边形 6"/>
          <p:cNvSpPr/>
          <p:nvPr userDrawn="1">
            <p:custDataLst>
              <p:tags r:id="rId1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日期占位符 8"/>
          <p:cNvSpPr/>
          <p:nvPr>
            <p:ph type="dt" sz="half" idx="10"/>
            <p:custDataLst>
              <p:tags r:id="rId13"/>
            </p:custDataLst>
          </p:nvPr>
        </p:nvSpPr>
        <p:spPr>
          <a:xfrm>
            <a:off x="695960" y="6356350"/>
            <a:ext cx="2743200" cy="365125"/>
          </a:xfrm>
        </p:spPr>
        <p:txBody>
          <a:bodyPr/>
          <a:lstStyle/>
          <a:p>
            <a:fld id="{760FBDFE-C587-4B4C-A407-44438C67B59E}" type="datetimeFigureOut">
              <a:rPr lang="zh-CN" altLang="en-US" smtClean="0"/>
            </a:fld>
            <a:endParaRPr lang="zh-CN" altLang="en-US"/>
          </a:p>
        </p:txBody>
      </p:sp>
      <p:sp>
        <p:nvSpPr>
          <p:cNvPr id="10" name="页脚占位符 9"/>
          <p:cNvSpPr/>
          <p:nvPr>
            <p:ph type="ftr" sz="quarter" idx="11"/>
            <p:custDataLst>
              <p:tags r:id="rId14"/>
            </p:custDataLst>
          </p:nvPr>
        </p:nvSpPr>
        <p:spPr>
          <a:xfrm>
            <a:off x="4038600" y="6356350"/>
            <a:ext cx="4114800" cy="365125"/>
          </a:xfrm>
        </p:spPr>
        <p:txBody>
          <a:bodyPr/>
          <a:lstStyle/>
          <a:p>
            <a:endParaRPr lang="zh-CN" altLang="en-US" dirty="0"/>
          </a:p>
        </p:txBody>
      </p:sp>
      <p:sp>
        <p:nvSpPr>
          <p:cNvPr id="11" name="灯片编号占位符 10"/>
          <p:cNvSpPr/>
          <p:nvPr>
            <p:ph type="sldNum" sz="quarter" idx="12"/>
            <p:custDataLst>
              <p:tags r:id="rId15"/>
            </p:custDataLst>
          </p:nvPr>
        </p:nvSpPr>
        <p:spPr>
          <a:xfrm>
            <a:off x="8753983" y="6356350"/>
            <a:ext cx="2743200" cy="365125"/>
          </a:xfrm>
        </p:spPr>
        <p:txBody>
          <a:bodyPr/>
          <a:lstStyle/>
          <a:p>
            <a:fld id="{49AE70B2-8BF9-45C0-BB95-33D1B9D3A854}" type="slidenum">
              <a:rPr lang="zh-CN" altLang="en-US" smtClean="0"/>
            </a:fld>
            <a:endParaRPr lang="zh-CN" altLang="en-US" dirty="0"/>
          </a:p>
        </p:txBody>
      </p:sp>
      <p:sp>
        <p:nvSpPr>
          <p:cNvPr id="2" name="标题占位符 1"/>
          <p:cNvSpPr/>
          <p:nvPr>
            <p:ph type="title"/>
            <p:custDataLst>
              <p:tags r:id="rId16"/>
            </p:custDataLst>
          </p:nvPr>
        </p:nvSpPr>
        <p:spPr>
          <a:xfrm>
            <a:off x="695960" y="360000"/>
            <a:ext cx="10800000" cy="720000"/>
          </a:xfrm>
          <a:prstGeom prst="rect">
            <a:avLst/>
          </a:prstGeom>
          <a:noFill/>
        </p:spPr>
        <p:txBody>
          <a:bodyPr vert="horz" wrap="square" lIns="0" tIns="0" rIns="0" bIns="0" rtlCol="0" anchor="b" anchorCtr="0">
            <a:normAutofit/>
          </a:bodyPr>
          <a:lstStyle/>
          <a:p>
            <a:pPr marL="0" marR="0" lvl="0">
              <a:buClrTx/>
              <a:buSzTx/>
              <a:buFontTx/>
            </a:pPr>
            <a:r>
              <a:rPr lang="zh-CN" altLang="en-US" dirty="0"/>
              <a:t>单击此处编辑母版标题样式</a:t>
            </a:r>
            <a:endParaRPr lang="zh-CN" altLang="en-US" dirty="0"/>
          </a:p>
        </p:txBody>
      </p:sp>
      <p:sp>
        <p:nvSpPr>
          <p:cNvPr id="3" name="文本占位符 2"/>
          <p:cNvSpPr/>
          <p:nvPr>
            <p:ph type="body" idx="1"/>
            <p:custDataLst>
              <p:tags r:id="rId17"/>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fontAlgn="auto" latinLnBrk="0" hangingPunct="1">
        <a:lnSpc>
          <a:spcPct val="100000"/>
        </a:lnSpc>
        <a:spcBef>
          <a:spcPct val="0"/>
        </a:spcBef>
        <a:buNone/>
        <a:defRPr kumimoji="0" lang="zh-CN" altLang="en-US" sz="3200" b="0" i="0" u="none" strike="noStrike" kern="1200" cap="none" spc="300" normalizeH="0" baseline="0" smtClean="0">
          <a:ln>
            <a:noFill/>
            <a:prstDash val="sysDot"/>
          </a:ln>
          <a:solidFill>
            <a:schemeClr val="tx1">
              <a:lumMod val="85000"/>
              <a:lumOff val="15000"/>
            </a:schemeClr>
          </a:solidFill>
          <a:uFillTx/>
          <a:latin typeface="+mj-lt"/>
          <a:ea typeface="+mj-lt"/>
          <a:cs typeface="MiSans Normal"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7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7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7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pitchFamily="2" charset="2"/>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7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5.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8.xml"/><Relationship Id="rId2" Type="http://schemas.openxmlformats.org/officeDocument/2006/relationships/tags" Target="../tags/tag202.xml"/><Relationship Id="rId1" Type="http://schemas.openxmlformats.org/officeDocument/2006/relationships/tags" Target="../tags/tag20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8.xml"/><Relationship Id="rId2" Type="http://schemas.openxmlformats.org/officeDocument/2006/relationships/tags" Target="../tags/tag204.xml"/><Relationship Id="rId1" Type="http://schemas.openxmlformats.org/officeDocument/2006/relationships/tags" Target="../tags/tag20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8.xml"/><Relationship Id="rId2" Type="http://schemas.openxmlformats.org/officeDocument/2006/relationships/tags" Target="../tags/tag206.xml"/><Relationship Id="rId1" Type="http://schemas.openxmlformats.org/officeDocument/2006/relationships/tags" Target="../tags/tag205.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8.xml"/><Relationship Id="rId3" Type="http://schemas.openxmlformats.org/officeDocument/2006/relationships/tags" Target="../tags/tag208.xml"/><Relationship Id="rId2" Type="http://schemas.openxmlformats.org/officeDocument/2006/relationships/image" Target="../media/image1.png"/><Relationship Id="rId1" Type="http://schemas.openxmlformats.org/officeDocument/2006/relationships/tags" Target="../tags/tag20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20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21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12.xml"/></Relationships>
</file>

<file path=ppt/slides/_rels/slide2.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6" Type="http://schemas.openxmlformats.org/officeDocument/2006/relationships/notesSlide" Target="../notesSlides/notesSlide2.xml"/><Relationship Id="rId15" Type="http://schemas.openxmlformats.org/officeDocument/2006/relationships/slideLayout" Target="../slideLayouts/slideLayout14.xml"/><Relationship Id="rId14" Type="http://schemas.openxmlformats.org/officeDocument/2006/relationships/tags" Target="../tags/tag176.xml"/><Relationship Id="rId13" Type="http://schemas.openxmlformats.org/officeDocument/2006/relationships/tags" Target="../tags/tag175.xml"/><Relationship Id="rId12" Type="http://schemas.openxmlformats.org/officeDocument/2006/relationships/tags" Target="../tags/tag174.xml"/><Relationship Id="rId11" Type="http://schemas.openxmlformats.org/officeDocument/2006/relationships/tags" Target="../tags/tag173.xml"/><Relationship Id="rId10" Type="http://schemas.openxmlformats.org/officeDocument/2006/relationships/tags" Target="../tags/tag172.xml"/><Relationship Id="rId1" Type="http://schemas.openxmlformats.org/officeDocument/2006/relationships/tags" Target="../tags/tag163.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3.xml"/><Relationship Id="rId2" Type="http://schemas.openxmlformats.org/officeDocument/2006/relationships/tags" Target="../tags/tag214.xml"/><Relationship Id="rId1" Type="http://schemas.openxmlformats.org/officeDocument/2006/relationships/tags" Target="../tags/tag213.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3.xml"/><Relationship Id="rId2" Type="http://schemas.openxmlformats.org/officeDocument/2006/relationships/tags" Target="../tags/tag216.xml"/><Relationship Id="rId1" Type="http://schemas.openxmlformats.org/officeDocument/2006/relationships/tags" Target="../tags/tag2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5.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2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2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5.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6.xml"/></Relationships>
</file>

<file path=ppt/slides/_rels/slide4.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5" Type="http://schemas.openxmlformats.org/officeDocument/2006/relationships/notesSlide" Target="../notesSlides/notesSlide4.xml"/><Relationship Id="rId14" Type="http://schemas.openxmlformats.org/officeDocument/2006/relationships/slideLayout" Target="../slideLayouts/slideLayout18.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227.xm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22.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9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5.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9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标题 7"/>
          <p:cNvSpPr/>
          <p:nvPr>
            <p:ph type="title" idx="1"/>
            <p:custDataLst>
              <p:tags r:id="rId1"/>
            </p:custDataLst>
          </p:nvPr>
        </p:nvSpPr>
        <p:spPr>
          <a:xfrm>
            <a:off x="2273300" y="1901190"/>
            <a:ext cx="8413750" cy="1709420"/>
          </a:xfrm>
        </p:spPr>
        <p:txBody>
          <a:bodyPr>
            <a:normAutofit/>
          </a:bodyPr>
          <a:lstStyle/>
          <a:p>
            <a:r>
              <a:rPr sz="4445">
                <a:sym typeface="+mn-ea"/>
              </a:rPr>
              <a:t>龙泉市“客货邮+无人机”畅通乡村“空中邮路”运营服务项目方案</a:t>
            </a:r>
            <a:endParaRPr lang="zh-CN" altLang="en-US" dirty="0"/>
          </a:p>
        </p:txBody>
      </p:sp>
      <p:sp>
        <p:nvSpPr>
          <p:cNvPr id="5" name="文本占位符 4"/>
          <p:cNvSpPr/>
          <p:nvPr>
            <p:ph type="body" sz="quarter" idx="17"/>
            <p:custDataLst>
              <p:tags r:id="rId2"/>
            </p:custDataLst>
          </p:nvPr>
        </p:nvSpPr>
        <p:spPr>
          <a:xfrm>
            <a:off x="2273299" y="4275976"/>
            <a:ext cx="7589519" cy="656600"/>
          </a:xfrm>
        </p:spPr>
        <p:txBody>
          <a:bodyPr/>
          <a:lstStyle/>
          <a:p>
            <a:r>
              <a:rPr lang="zh-CN" altLang="en-US" dirty="0"/>
              <a:t>汇报时间:</a:t>
            </a:r>
            <a:r>
              <a:rPr lang="en-US" altLang="zh-CN" dirty="0"/>
              <a:t>2025</a:t>
            </a:r>
            <a:r>
              <a:rPr lang="zh-CN" altLang="en-US" dirty="0"/>
              <a:t>年</a:t>
            </a:r>
            <a:r>
              <a:rPr lang="en-US" altLang="zh-CN" dirty="0"/>
              <a:t>06</a:t>
            </a:r>
            <a:r>
              <a:rPr lang="zh-CN" altLang="en-US" dirty="0"/>
              <a:t>月</a:t>
            </a:r>
            <a:r>
              <a:rPr lang="en-US" altLang="zh-CN" dirty="0"/>
              <a:t>20</a:t>
            </a:r>
            <a:r>
              <a:rPr lang="zh-CN" altLang="en-US" dirty="0"/>
              <a:t>日 </a:t>
            </a:r>
            <a:endParaRPr lang="zh-CN" altLang="en-US" dirty="0"/>
          </a:p>
        </p:txBody>
      </p:sp>
      <p:sp>
        <p:nvSpPr>
          <p:cNvPr id="4" name="文本占位符 4"/>
          <p:cNvSpPr/>
          <p:nvPr>
            <p:custDataLst>
              <p:tags r:id="rId3"/>
            </p:custDataLst>
          </p:nvPr>
        </p:nvSpPr>
        <p:spPr>
          <a:xfrm>
            <a:off x="2273299" y="4932566"/>
            <a:ext cx="7589519" cy="656600"/>
          </a:xfrm>
          <a:prstGeom prst="rect">
            <a:avLst/>
          </a:prstGeom>
        </p:spPr>
        <p:txBody>
          <a:bodyPr vert="horz" wrap="square" lIns="91440" tIns="45720" rIns="91440" bIns="45720" rtlCol="0" anchor="ctr">
            <a:normAutofit/>
          </a:bodyPr>
          <a:lstStyle>
            <a:lvl1pPr marL="0" indent="0" algn="r" defTabSz="914400" rtl="0" eaLnBrk="1" fontAlgn="auto" latinLnBrk="0" hangingPunct="1">
              <a:lnSpc>
                <a:spcPct val="100000"/>
              </a:lnSpc>
              <a:spcBef>
                <a:spcPts val="0"/>
              </a:spcBef>
              <a:spcAft>
                <a:spcPts val="1000"/>
              </a:spcAft>
              <a:buFont typeface="Arial" panose="020B0704020202020204" pitchFamily="34" charset="0"/>
              <a:buNone/>
              <a:defRPr sz="2000" b="0" u="none" strike="noStrike" kern="1200" cap="none" spc="150" normalizeH="0" baseline="0">
                <a:solidFill>
                  <a:schemeClr val="tx1"/>
                </a:solidFill>
                <a:uFillTx/>
                <a:latin typeface="+mj-ea"/>
                <a:ea typeface="+mj-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7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7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pitchFamily="2" charset="2"/>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7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r>
              <a:rPr lang="zh-CN" altLang="en-US" dirty="0"/>
              <a:t>编写单位：浙江龙泉汇诚项目管理咨询有限公司</a:t>
            </a:r>
            <a:endParaRPr lang="zh-CN" altLang="en-US"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a:xfrm>
            <a:off x="695960" y="1626235"/>
            <a:ext cx="10800080" cy="5275580"/>
          </a:xfrm>
        </p:spPr>
        <p:txBody>
          <a:bodyPr>
            <a:normAutofit/>
          </a:bodyPr>
          <a:p>
            <a:pPr lvl="0" algn="l">
              <a:lnSpc>
                <a:spcPct val="150000"/>
              </a:lnSpc>
              <a:buNone/>
            </a:pPr>
            <a:r>
              <a:rPr sz="1600" spc="0">
                <a:solidFill>
                  <a:schemeClr val="tx1"/>
                </a:solidFill>
                <a:latin typeface="宋体" pitchFamily="2" charset="-122"/>
                <a:ea typeface="宋体" pitchFamily="2" charset="-122"/>
                <a:cs typeface="宋体" pitchFamily="2" charset="-122"/>
                <a:sym typeface="+mn-ea"/>
              </a:rPr>
              <a:t>（四）运营管理需求</a:t>
            </a:r>
            <a:endParaRPr sz="1600" spc="0">
              <a:solidFill>
                <a:schemeClr val="tx1"/>
              </a:solidFill>
              <a:latin typeface="宋体" pitchFamily="2" charset="-122"/>
              <a:ea typeface="宋体" pitchFamily="2" charset="-122"/>
              <a:cs typeface="宋体" pitchFamily="2" charset="-122"/>
              <a:sym typeface="+mn-ea"/>
            </a:endParaRPr>
          </a:p>
          <a:p>
            <a:pPr lvl="0" algn="l">
              <a:lnSpc>
                <a:spcPct val="150000"/>
              </a:lnSpc>
              <a:buNone/>
            </a:pPr>
            <a:r>
              <a:rPr sz="1600" spc="0">
                <a:solidFill>
                  <a:schemeClr val="tx1"/>
                </a:solidFill>
                <a:latin typeface="宋体" pitchFamily="2" charset="-122"/>
                <a:ea typeface="宋体" pitchFamily="2" charset="-122"/>
                <a:cs typeface="宋体" pitchFamily="2" charset="-122"/>
              </a:rPr>
              <a:t>1、</a:t>
            </a:r>
            <a:r>
              <a:rPr lang="zh-CN" altLang="en-US" sz="1600" spc="0">
                <a:solidFill>
                  <a:schemeClr val="tx1"/>
                </a:solidFill>
                <a:latin typeface="宋体" pitchFamily="2" charset="-122"/>
                <a:ea typeface="宋体" pitchFamily="2" charset="-122"/>
                <a:cs typeface="宋体" pitchFamily="2" charset="-122"/>
              </a:rPr>
              <a:t>人员培训：对</a:t>
            </a:r>
            <a:r>
              <a:rPr lang="zh-CN" altLang="en-US" sz="1600" spc="0">
                <a:solidFill>
                  <a:schemeClr val="tx1"/>
                </a:solidFill>
                <a:latin typeface="宋体" pitchFamily="2" charset="-122"/>
                <a:ea typeface="宋体" pitchFamily="2" charset="-122"/>
                <a:cs typeface="宋体" pitchFamily="2" charset="-122"/>
              </a:rPr>
              <a:t>现场操作人员进行专业培训，增强操作技能和安全意识。</a:t>
            </a:r>
            <a:endParaRPr lang="zh-CN" altLang="en-US" sz="1600" spc="0">
              <a:solidFill>
                <a:schemeClr val="tx1"/>
              </a:solidFill>
              <a:latin typeface="宋体" pitchFamily="2" charset="-122"/>
              <a:ea typeface="宋体" pitchFamily="2" charset="-122"/>
              <a:cs typeface="宋体" pitchFamily="2" charset="-122"/>
            </a:endParaRPr>
          </a:p>
          <a:p>
            <a:pPr lvl="0" algn="l">
              <a:lnSpc>
                <a:spcPct val="150000"/>
              </a:lnSpc>
              <a:buNone/>
            </a:pPr>
            <a:r>
              <a:rPr sz="1600" spc="0">
                <a:solidFill>
                  <a:schemeClr val="tx1"/>
                </a:solidFill>
                <a:latin typeface="宋体" pitchFamily="2" charset="-122"/>
                <a:ea typeface="宋体" pitchFamily="2" charset="-122"/>
                <a:cs typeface="宋体" pitchFamily="2" charset="-122"/>
              </a:rPr>
              <a:t>2、</a:t>
            </a:r>
            <a:r>
              <a:rPr lang="zh-CN" altLang="en-US" sz="1600" spc="0">
                <a:solidFill>
                  <a:schemeClr val="tx1"/>
                </a:solidFill>
                <a:latin typeface="宋体" pitchFamily="2" charset="-122"/>
                <a:ea typeface="宋体" pitchFamily="2" charset="-122"/>
                <a:cs typeface="宋体" pitchFamily="2" charset="-122"/>
              </a:rPr>
              <a:t>运营管理：建立健全无人机配送运营管理体系，确保无人机配送的稳定、高效。</a:t>
            </a:r>
            <a:endParaRPr lang="zh-CN" altLang="en-US" sz="1600" spc="0">
              <a:solidFill>
                <a:schemeClr val="tx1"/>
              </a:solidFill>
              <a:latin typeface="宋体" pitchFamily="2" charset="-122"/>
              <a:ea typeface="宋体" pitchFamily="2" charset="-122"/>
              <a:cs typeface="宋体" pitchFamily="2" charset="-122"/>
            </a:endParaRPr>
          </a:p>
          <a:p>
            <a:pPr lvl="0" algn="l">
              <a:lnSpc>
                <a:spcPct val="150000"/>
              </a:lnSpc>
              <a:buNone/>
            </a:pPr>
            <a:r>
              <a:rPr sz="1600" spc="0">
                <a:solidFill>
                  <a:schemeClr val="tx1"/>
                </a:solidFill>
                <a:latin typeface="宋体" pitchFamily="2" charset="-122"/>
                <a:ea typeface="宋体" pitchFamily="2" charset="-122"/>
                <a:cs typeface="宋体" pitchFamily="2" charset="-122"/>
              </a:rPr>
              <a:t>3、</a:t>
            </a:r>
            <a:r>
              <a:rPr lang="zh-CN" altLang="en-US" sz="1600" spc="0">
                <a:solidFill>
                  <a:schemeClr val="tx1"/>
                </a:solidFill>
                <a:latin typeface="宋体" pitchFamily="2" charset="-122"/>
                <a:ea typeface="宋体" pitchFamily="2" charset="-122"/>
                <a:cs typeface="宋体" pitchFamily="2" charset="-122"/>
              </a:rPr>
              <a:t>服务保障：提供优质的客户服务，确保群众对无人机配送的满意度。</a:t>
            </a:r>
            <a:endParaRPr lang="zh-CN" altLang="en-US" sz="1600" spc="0">
              <a:solidFill>
                <a:schemeClr val="tx1"/>
              </a:solidFill>
              <a:latin typeface="宋体" pitchFamily="2" charset="-122"/>
              <a:ea typeface="宋体" pitchFamily="2" charset="-122"/>
              <a:cs typeface="宋体" pitchFamily="2" charset="-122"/>
            </a:endParaRPr>
          </a:p>
          <a:p>
            <a:pPr lvl="0" algn="l">
              <a:lnSpc>
                <a:spcPct val="150000"/>
              </a:lnSpc>
              <a:buNone/>
            </a:pPr>
            <a:r>
              <a:rPr lang="zh-CN" altLang="en-US" sz="1600" spc="0">
                <a:solidFill>
                  <a:schemeClr val="tx1"/>
                </a:solidFill>
                <a:latin typeface="宋体" pitchFamily="2" charset="-122"/>
                <a:ea typeface="宋体" pitchFamily="2" charset="-122"/>
                <a:cs typeface="宋体" pitchFamily="2" charset="-122"/>
              </a:rPr>
              <a:t>（五）经济效益需求</a:t>
            </a:r>
            <a:endParaRPr lang="zh-CN" altLang="en-US" sz="1600" spc="0">
              <a:solidFill>
                <a:schemeClr val="tx1"/>
              </a:solidFill>
              <a:latin typeface="宋体" pitchFamily="2" charset="-122"/>
              <a:ea typeface="宋体" pitchFamily="2" charset="-122"/>
              <a:cs typeface="宋体" pitchFamily="2" charset="-122"/>
            </a:endParaRPr>
          </a:p>
          <a:p>
            <a:pPr lvl="0" algn="l">
              <a:lnSpc>
                <a:spcPct val="150000"/>
              </a:lnSpc>
              <a:buNone/>
            </a:pPr>
            <a:r>
              <a:rPr lang="en-US" altLang="zh-CN" sz="1600" spc="0">
                <a:solidFill>
                  <a:schemeClr val="tx1"/>
                </a:solidFill>
                <a:latin typeface="宋体" pitchFamily="2" charset="-122"/>
                <a:ea typeface="宋体" pitchFamily="2" charset="-122"/>
                <a:cs typeface="宋体" pitchFamily="2" charset="-122"/>
              </a:rPr>
              <a:t>1</a:t>
            </a:r>
            <a:r>
              <a:rPr lang="zh-CN" altLang="en-US" sz="1600" spc="0">
                <a:solidFill>
                  <a:schemeClr val="tx1"/>
                </a:solidFill>
                <a:latin typeface="宋体" pitchFamily="2" charset="-122"/>
                <a:ea typeface="宋体" pitchFamily="2" charset="-122"/>
                <a:cs typeface="宋体" pitchFamily="2" charset="-122"/>
              </a:rPr>
              <a:t>、促进产业发展：无人机配送有助于农村客货邮的提质</a:t>
            </a:r>
            <a:r>
              <a:rPr lang="zh-CN" altLang="en-US" sz="1600" spc="0">
                <a:solidFill>
                  <a:schemeClr val="tx1"/>
                </a:solidFill>
                <a:latin typeface="宋体" pitchFamily="2" charset="-122"/>
                <a:ea typeface="宋体" pitchFamily="2" charset="-122"/>
                <a:cs typeface="宋体" pitchFamily="2" charset="-122"/>
              </a:rPr>
              <a:t>增效。</a:t>
            </a:r>
            <a:endParaRPr lang="zh-CN" altLang="en-US" sz="1600" spc="0">
              <a:solidFill>
                <a:schemeClr val="tx1"/>
              </a:solidFill>
              <a:latin typeface="宋体" pitchFamily="2" charset="-122"/>
              <a:ea typeface="宋体" pitchFamily="2" charset="-122"/>
              <a:cs typeface="宋体" pitchFamily="2" charset="-122"/>
            </a:endParaRPr>
          </a:p>
          <a:p>
            <a:pPr lvl="0" algn="l">
              <a:lnSpc>
                <a:spcPct val="150000"/>
              </a:lnSpc>
              <a:buNone/>
            </a:pPr>
            <a:r>
              <a:rPr lang="en-US" altLang="zh-CN" sz="1600" spc="0">
                <a:solidFill>
                  <a:schemeClr val="tx1"/>
                </a:solidFill>
                <a:latin typeface="宋体" pitchFamily="2" charset="-122"/>
                <a:ea typeface="宋体" pitchFamily="2" charset="-122"/>
                <a:cs typeface="宋体" pitchFamily="2" charset="-122"/>
              </a:rPr>
              <a:t>2</a:t>
            </a:r>
            <a:r>
              <a:rPr lang="zh-CN" altLang="en-US" sz="1600" spc="0">
                <a:solidFill>
                  <a:schemeClr val="tx1"/>
                </a:solidFill>
                <a:latin typeface="宋体" pitchFamily="2" charset="-122"/>
                <a:ea typeface="宋体" pitchFamily="2" charset="-122"/>
                <a:cs typeface="宋体" pitchFamily="2" charset="-122"/>
              </a:rPr>
              <a:t>、提升区域竞争力：无人机配送有助于提升龙泉市物流服务水平，增强区域竞争力。</a:t>
            </a:r>
            <a:endParaRPr lang="zh-CN" altLang="en-US" sz="1600"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项目需求分析：</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p:nvPr>
            <p:ph type="body" idx="2"/>
            <p:custDataLst>
              <p:tags r:id="rId1"/>
            </p:custDataLst>
          </p:nvPr>
        </p:nvSpPr>
        <p:spPr>
          <a:xfrm>
            <a:off x="1828800" y="3004185"/>
            <a:ext cx="2649220" cy="1208405"/>
          </a:xfrm>
        </p:spPr>
        <p:txBody>
          <a:bodyPr/>
          <a:lstStyle/>
          <a:p>
            <a:r>
              <a:rPr lang="zh-CN" altLang="en-US" dirty="0"/>
              <a:t>0</a:t>
            </a:r>
            <a:r>
              <a:rPr dirty="0"/>
              <a:t>3</a:t>
            </a:r>
            <a:endParaRPr dirty="0"/>
          </a:p>
        </p:txBody>
      </p:sp>
      <p:sp>
        <p:nvSpPr>
          <p:cNvPr id="8" name="标题 7"/>
          <p:cNvSpPr/>
          <p:nvPr>
            <p:ph type="title" idx="1"/>
            <p:custDataLst>
              <p:tags r:id="rId2"/>
            </p:custDataLst>
          </p:nvPr>
        </p:nvSpPr>
        <p:spPr>
          <a:xfrm>
            <a:off x="6732905" y="2092325"/>
            <a:ext cx="5005070" cy="1684020"/>
          </a:xfrm>
        </p:spPr>
        <p:txBody>
          <a:bodyPr/>
          <a:lstStyle/>
          <a:p>
            <a:r>
              <a:rPr lang="zh-CN" altLang="en-US" dirty="0"/>
              <a:t>项目运营方案</a:t>
            </a:r>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p:nvPr>
            <p:ph type="title"/>
            <p:custDataLst>
              <p:tags r:id="rId1"/>
            </p:custDataLst>
          </p:nvPr>
        </p:nvSpPr>
        <p:spPr>
          <a:xfrm>
            <a:off x="989965" y="367030"/>
            <a:ext cx="9956165" cy="753110"/>
          </a:xfrm>
        </p:spPr>
        <p:txBody>
          <a:bodyPr lIns="0" tIns="0" rIns="0" bIns="0" anchor="b" anchorCtr="0">
            <a:normAutofit/>
          </a:bodyPr>
          <a:lstStyle/>
          <a:p>
            <a:pPr algn="l"/>
            <a:r>
              <a:rPr lang="zh-CN" altLang="en-US" dirty="0"/>
              <a:t>服务方案：（一）空中邮路航线服务方案</a:t>
            </a:r>
            <a:endParaRPr lang="zh-CN" altLang="en-US" dirty="0"/>
          </a:p>
        </p:txBody>
      </p:sp>
      <p:sp>
        <p:nvSpPr>
          <p:cNvPr id="2" name="文本框 1"/>
          <p:cNvSpPr txBox="1"/>
          <p:nvPr/>
        </p:nvSpPr>
        <p:spPr>
          <a:xfrm>
            <a:off x="422275" y="1365250"/>
            <a:ext cx="11091545" cy="5631180"/>
          </a:xfrm>
          <a:prstGeom prst="rect">
            <a:avLst/>
          </a:prstGeom>
          <a:noFill/>
        </p:spPr>
        <p:txBody>
          <a:bodyPr wrap="square" rtlCol="0">
            <a:spAutoFit/>
          </a:bodyPr>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1、航线规划</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1）航线选择：根据龙泉市地理特点、人口分布、物流需求等因素，选择3条具有代表性的航线，分别为宝溪乡峰景旅游、道太乡鲜泉渔趣、屏南乡绿意山珍。</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2）航线长度：根据实际需求，规划每条航线的长度，确保覆盖目标区域。</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3）航线通信保障：根据现有起降点规划，结合沿途通信基站的信号覆盖情况，择优选择航线走向。</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4）航线高度：根据地形、气象等因素，合理设置航线高度，确保无人机飞行安全。</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2、航线运行保障</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1）通信保障：通过调整优化航线、沿途增加信号增强等多种技术方式，提高</a:t>
            </a:r>
            <a:r>
              <a:rPr lang="zh-CN" altLang="en-US" sz="1600">
                <a:solidFill>
                  <a:schemeClr val="tx1"/>
                </a:solidFill>
                <a:latin typeface="宋体" pitchFamily="2" charset="-122"/>
                <a:ea typeface="宋体" pitchFamily="2" charset="-122"/>
                <a:cs typeface="宋体" pitchFamily="2" charset="-122"/>
              </a:rPr>
              <a:t>无人机全程在线率。</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2）飞行安全保障：航线需经无人机货箱模式载重25kg测试正常后投入运营。</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3）航线审批：运营方需承担无人机航线的审批工作，需要在中标后</a:t>
            </a:r>
            <a:r>
              <a:rPr lang="en-US" altLang="zh-CN" sz="1600">
                <a:solidFill>
                  <a:schemeClr val="tx1"/>
                </a:solidFill>
                <a:latin typeface="宋体" pitchFamily="2" charset="-122"/>
                <a:ea typeface="宋体" pitchFamily="2" charset="-122"/>
                <a:cs typeface="宋体" pitchFamily="2" charset="-122"/>
              </a:rPr>
              <a:t>20</a:t>
            </a:r>
            <a:r>
              <a:rPr lang="zh-CN" altLang="en-US" sz="1600">
                <a:solidFill>
                  <a:schemeClr val="tx1"/>
                </a:solidFill>
                <a:latin typeface="宋体" pitchFamily="2" charset="-122"/>
                <a:ea typeface="宋体" pitchFamily="2" charset="-122"/>
                <a:cs typeface="宋体" pitchFamily="2" charset="-122"/>
              </a:rPr>
              <a:t>个工作日完成，确保航线符合相关法律法规。</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4）起降场保障：山区货运无人机起降场作为起点、中转点、终点使用，完成上下货、换电等工作。</a:t>
            </a:r>
            <a:endParaRPr lang="zh-CN" altLang="en-US" sz="16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600">
                <a:solidFill>
                  <a:schemeClr val="tx1"/>
                </a:solidFill>
                <a:latin typeface="宋体" pitchFamily="2" charset="-122"/>
                <a:ea typeface="宋体" pitchFamily="2" charset="-122"/>
                <a:cs typeface="宋体" pitchFamily="2" charset="-122"/>
              </a:rPr>
              <a:t>5）飞行记录：FPV飞行画面、飞行日志需实时记录并保存在后端服务器，保留时长不少于3个月，纸质资料留档不少于</a:t>
            </a:r>
            <a:r>
              <a:rPr lang="en-US" altLang="zh-CN" sz="1600">
                <a:solidFill>
                  <a:schemeClr val="tx1"/>
                </a:solidFill>
                <a:latin typeface="宋体" pitchFamily="2" charset="-122"/>
                <a:ea typeface="宋体" pitchFamily="2" charset="-122"/>
                <a:cs typeface="宋体" pitchFamily="2" charset="-122"/>
              </a:rPr>
              <a:t>3</a:t>
            </a:r>
            <a:r>
              <a:rPr lang="zh-CN" altLang="en-US" sz="1600">
                <a:solidFill>
                  <a:schemeClr val="tx1"/>
                </a:solidFill>
                <a:latin typeface="宋体" pitchFamily="2" charset="-122"/>
                <a:ea typeface="宋体" pitchFamily="2" charset="-122"/>
                <a:cs typeface="宋体" pitchFamily="2" charset="-122"/>
              </a:rPr>
              <a:t>年。纸质资料需包含</a:t>
            </a:r>
            <a:r>
              <a:rPr lang="en-US" altLang="zh-CN" sz="1600">
                <a:solidFill>
                  <a:schemeClr val="tx1"/>
                </a:solidFill>
                <a:latin typeface="宋体" pitchFamily="2" charset="-122"/>
                <a:ea typeface="宋体" pitchFamily="2" charset="-122"/>
                <a:cs typeface="宋体" pitchFamily="2" charset="-122"/>
              </a:rPr>
              <a:t>FPV</a:t>
            </a:r>
            <a:r>
              <a:rPr lang="zh-CN" altLang="en-US" sz="1600">
                <a:solidFill>
                  <a:schemeClr val="tx1"/>
                </a:solidFill>
                <a:latin typeface="宋体" pitchFamily="2" charset="-122"/>
                <a:ea typeface="宋体" pitchFamily="2" charset="-122"/>
                <a:cs typeface="宋体" pitchFamily="2" charset="-122"/>
              </a:rPr>
              <a:t>飞行画面截图、飞行人员、飞行时间、载货重量等。</a:t>
            </a:r>
            <a:endParaRPr lang="zh-CN" altLang="en-US" sz="1600">
              <a:solidFill>
                <a:schemeClr val="tx1"/>
              </a:solidFill>
              <a:latin typeface="宋体" pitchFamily="2" charset="-122"/>
              <a:ea typeface="宋体" pitchFamily="2" charset="-122"/>
              <a:cs typeface="宋体" pitchFamily="2" charset="-122"/>
            </a:endParaRPr>
          </a:p>
          <a:p>
            <a:pPr indent="0" fontAlgn="auto">
              <a:lnSpc>
                <a:spcPct val="150000"/>
              </a:lnSpc>
            </a:pPr>
            <a:endParaRPr lang="zh-CN" altLang="en-US" sz="1600">
              <a:solidFill>
                <a:schemeClr val="tx1"/>
              </a:solidFill>
              <a:latin typeface="宋体" pitchFamily="2" charset="-122"/>
              <a:ea typeface="宋体" pitchFamily="2" charset="-122"/>
              <a:cs typeface="宋体" pitchFamily="2"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p:nvPr>
            <p:ph type="title"/>
            <p:custDataLst>
              <p:tags r:id="rId1"/>
            </p:custDataLst>
          </p:nvPr>
        </p:nvSpPr>
        <p:spPr>
          <a:xfrm>
            <a:off x="989965" y="367030"/>
            <a:ext cx="9956165" cy="753110"/>
          </a:xfrm>
        </p:spPr>
        <p:txBody>
          <a:bodyPr lIns="0" tIns="0" rIns="0" bIns="0" anchor="b" anchorCtr="0">
            <a:normAutofit/>
          </a:bodyPr>
          <a:lstStyle/>
          <a:p>
            <a:pPr algn="l"/>
            <a:r>
              <a:rPr lang="zh-CN" altLang="en-US" dirty="0">
                <a:solidFill>
                  <a:schemeClr val="tx1"/>
                </a:solidFill>
              </a:rPr>
              <a:t>服务方案：（一）空中邮路航线服务方案</a:t>
            </a:r>
            <a:endParaRPr lang="zh-CN" altLang="en-US" dirty="0">
              <a:solidFill>
                <a:schemeClr val="tx1"/>
              </a:solidFill>
            </a:endParaRPr>
          </a:p>
        </p:txBody>
      </p:sp>
      <p:sp>
        <p:nvSpPr>
          <p:cNvPr id="2" name="文本框 1"/>
          <p:cNvSpPr txBox="1"/>
          <p:nvPr/>
        </p:nvSpPr>
        <p:spPr>
          <a:xfrm>
            <a:off x="344170" y="1120140"/>
            <a:ext cx="11688445" cy="5077460"/>
          </a:xfrm>
          <a:prstGeom prst="rect">
            <a:avLst/>
          </a:prstGeom>
          <a:noFill/>
        </p:spPr>
        <p:txBody>
          <a:bodyPr wrap="square" rtlCol="0">
            <a:spAutoFit/>
          </a:bodyPr>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3、航线服务内容</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1）快递配送：为当地居民提供快递配送服务，包括信件、包裹、党报党刊等。</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2）客货邮上下行：帮助当地农民将农产品快速、安全地运往城区，提高农产品附加值。将工业品、日用品等快速、便捷地送达农村，满足农村居民生活需求。</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en-US" altLang="zh-CN" sz="1200">
                <a:solidFill>
                  <a:schemeClr val="tx1"/>
                </a:solidFill>
                <a:latin typeface="宋体" pitchFamily="2" charset="-122"/>
                <a:ea typeface="宋体" pitchFamily="2" charset="-122"/>
                <a:cs typeface="宋体" pitchFamily="2" charset="-122"/>
              </a:rPr>
              <a:t>3</a:t>
            </a:r>
            <a:r>
              <a:rPr lang="zh-CN" altLang="en-US" sz="1200">
                <a:solidFill>
                  <a:schemeClr val="tx1"/>
                </a:solidFill>
                <a:latin typeface="宋体" pitchFamily="2" charset="-122"/>
                <a:ea typeface="宋体" pitchFamily="2" charset="-122"/>
                <a:cs typeface="宋体" pitchFamily="2" charset="-122"/>
              </a:rPr>
              <a:t>）应急物资配送：在自然灾害、突发事件等情况下，快速、高效地运送应急物资。</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en-US" altLang="zh-CN" sz="1200">
                <a:solidFill>
                  <a:schemeClr val="tx1"/>
                </a:solidFill>
                <a:latin typeface="宋体" pitchFamily="2" charset="-122"/>
                <a:ea typeface="宋体" pitchFamily="2" charset="-122"/>
                <a:cs typeface="宋体" pitchFamily="2" charset="-122"/>
              </a:rPr>
              <a:t>4</a:t>
            </a:r>
            <a:r>
              <a:rPr lang="zh-CN" altLang="en-US" sz="1200">
                <a:solidFill>
                  <a:schemeClr val="tx1"/>
                </a:solidFill>
                <a:latin typeface="宋体" pitchFamily="2" charset="-122"/>
                <a:ea typeface="宋体" pitchFamily="2" charset="-122"/>
                <a:cs typeface="宋体" pitchFamily="2" charset="-122"/>
              </a:rPr>
              <a:t>）医疗物资配送：为偏远山区提供药品、血液等急需送达的物品。</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en-US" altLang="zh-CN" sz="1200">
                <a:solidFill>
                  <a:schemeClr val="tx1"/>
                </a:solidFill>
                <a:latin typeface="宋体" pitchFamily="2" charset="-122"/>
                <a:ea typeface="宋体" pitchFamily="2" charset="-122"/>
                <a:cs typeface="宋体" pitchFamily="2" charset="-122"/>
              </a:rPr>
              <a:t>5</a:t>
            </a:r>
            <a:r>
              <a:rPr lang="zh-CN" altLang="en-US" sz="1200">
                <a:solidFill>
                  <a:schemeClr val="tx1"/>
                </a:solidFill>
                <a:latin typeface="宋体" pitchFamily="2" charset="-122"/>
                <a:ea typeface="宋体" pitchFamily="2" charset="-122"/>
                <a:cs typeface="宋体" pitchFamily="2" charset="-122"/>
              </a:rPr>
              <a:t>）</a:t>
            </a:r>
            <a:r>
              <a:rPr lang="zh-CN" altLang="en-US" sz="1200">
                <a:solidFill>
                  <a:schemeClr val="tx1"/>
                </a:solidFill>
                <a:latin typeface="宋体" pitchFamily="2" charset="-122"/>
                <a:ea typeface="宋体" pitchFamily="2" charset="-122"/>
                <a:cs typeface="宋体" pitchFamily="2" charset="-122"/>
                <a:sym typeface="+mn-ea"/>
              </a:rPr>
              <a:t>应急飞行任务：配合</a:t>
            </a:r>
            <a:r>
              <a:rPr lang="zh-CN" altLang="en-US" sz="1200">
                <a:solidFill>
                  <a:schemeClr val="tx1"/>
                </a:solidFill>
                <a:latin typeface="宋体" pitchFamily="2" charset="-122"/>
                <a:ea typeface="宋体" pitchFamily="2" charset="-122"/>
                <a:cs typeface="宋体" pitchFamily="2" charset="-122"/>
              </a:rPr>
              <a:t>公路抢险、公路巡查、水灾毁抢修、应急物资投送等工作</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en-US" altLang="zh-CN" sz="1200">
                <a:solidFill>
                  <a:schemeClr val="tx1"/>
                </a:solidFill>
                <a:latin typeface="宋体" pitchFamily="2" charset="-122"/>
                <a:ea typeface="宋体" pitchFamily="2" charset="-122"/>
                <a:cs typeface="宋体" pitchFamily="2" charset="-122"/>
              </a:rPr>
              <a:t>6</a:t>
            </a:r>
            <a:r>
              <a:rPr lang="zh-CN" altLang="en-US" sz="1200">
                <a:solidFill>
                  <a:schemeClr val="tx1"/>
                </a:solidFill>
                <a:latin typeface="宋体" pitchFamily="2" charset="-122"/>
                <a:ea typeface="宋体" pitchFamily="2" charset="-122"/>
                <a:cs typeface="宋体" pitchFamily="2" charset="-122"/>
              </a:rPr>
              <a:t>）其他飞行任务。</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4、航线运营管理</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1）集控中心：实现龙泉市一级的空中邮路的集中控制与指挥调度功能，负责与“客货邮”的无缝衔接。</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2）常态化班次：</a:t>
            </a:r>
            <a:r>
              <a:rPr lang="zh-CN" altLang="en-US" sz="1200">
                <a:solidFill>
                  <a:schemeClr val="tx1"/>
                </a:solidFill>
                <a:latin typeface="宋体" pitchFamily="2" charset="-122"/>
                <a:ea typeface="宋体" pitchFamily="2" charset="-122"/>
                <a:sym typeface="+mn-ea"/>
              </a:rPr>
              <a:t>开通的</a:t>
            </a:r>
            <a:r>
              <a:rPr lang="en-US" altLang="zh-CN" sz="1200">
                <a:solidFill>
                  <a:schemeClr val="tx1"/>
                </a:solidFill>
                <a:latin typeface="宋体" pitchFamily="2" charset="-122"/>
                <a:ea typeface="宋体" pitchFamily="2" charset="-122"/>
                <a:sym typeface="+mn-ea"/>
              </a:rPr>
              <a:t>3</a:t>
            </a:r>
            <a:r>
              <a:rPr lang="zh-CN" altLang="en-US" sz="1200">
                <a:solidFill>
                  <a:schemeClr val="tx1"/>
                </a:solidFill>
                <a:latin typeface="宋体" pitchFamily="2" charset="-122"/>
                <a:ea typeface="宋体" pitchFamily="2" charset="-122"/>
                <a:sym typeface="+mn-ea"/>
              </a:rPr>
              <a:t>个方向的常态化固定航线，每条航线每周不少于</a:t>
            </a:r>
            <a:r>
              <a:rPr lang="en-US" altLang="zh-CN" sz="1200">
                <a:solidFill>
                  <a:schemeClr val="tx1"/>
                </a:solidFill>
                <a:latin typeface="宋体" pitchFamily="2" charset="-122"/>
                <a:ea typeface="宋体" pitchFamily="2" charset="-122"/>
                <a:sym typeface="+mn-ea"/>
              </a:rPr>
              <a:t>3</a:t>
            </a:r>
            <a:r>
              <a:rPr lang="zh-CN" altLang="en-US" sz="1200">
                <a:solidFill>
                  <a:schemeClr val="tx1"/>
                </a:solidFill>
                <a:latin typeface="宋体" pitchFamily="2" charset="-122"/>
                <a:ea typeface="宋体" pitchFamily="2" charset="-122"/>
                <a:sym typeface="+mn-ea"/>
              </a:rPr>
              <a:t>趟。如遇不可抗力情况，运营方可提供相关佐证，采购方备案后，可按情况调整班次计划表。每月每条线路不少于</a:t>
            </a:r>
            <a:r>
              <a:rPr lang="en-US" altLang="zh-CN" sz="1200">
                <a:solidFill>
                  <a:schemeClr val="tx1"/>
                </a:solidFill>
                <a:latin typeface="宋体" pitchFamily="2" charset="-122"/>
                <a:ea typeface="宋体" pitchFamily="2" charset="-122"/>
                <a:sym typeface="+mn-ea"/>
              </a:rPr>
              <a:t>12</a:t>
            </a:r>
            <a:r>
              <a:rPr lang="zh-CN" altLang="en-US" sz="1200">
                <a:solidFill>
                  <a:schemeClr val="tx1"/>
                </a:solidFill>
                <a:latin typeface="宋体" pitchFamily="2" charset="-122"/>
                <a:ea typeface="宋体" pitchFamily="2" charset="-122"/>
                <a:sym typeface="+mn-ea"/>
              </a:rPr>
              <a:t>趟（</a:t>
            </a:r>
            <a:r>
              <a:rPr lang="en-US" altLang="zh-CN" sz="1200">
                <a:solidFill>
                  <a:schemeClr val="tx1"/>
                </a:solidFill>
                <a:latin typeface="宋体" pitchFamily="2" charset="-122"/>
                <a:ea typeface="宋体" pitchFamily="2" charset="-122"/>
                <a:sym typeface="+mn-ea"/>
              </a:rPr>
              <a:t>1</a:t>
            </a:r>
            <a:r>
              <a:rPr lang="zh-CN" altLang="en-US" sz="1200">
                <a:solidFill>
                  <a:schemeClr val="tx1"/>
                </a:solidFill>
                <a:latin typeface="宋体" pitchFamily="2" charset="-122"/>
                <a:ea typeface="宋体" pitchFamily="2" charset="-122"/>
                <a:sym typeface="+mn-ea"/>
              </a:rPr>
              <a:t>趟</a:t>
            </a:r>
            <a:r>
              <a:rPr lang="en-US" altLang="zh-CN" sz="1200">
                <a:solidFill>
                  <a:schemeClr val="tx1"/>
                </a:solidFill>
                <a:latin typeface="宋体" pitchFamily="2" charset="-122"/>
                <a:ea typeface="宋体" pitchFamily="2" charset="-122"/>
                <a:sym typeface="+mn-ea"/>
              </a:rPr>
              <a:t>=</a:t>
            </a:r>
            <a:r>
              <a:rPr lang="zh-CN" altLang="en-US" sz="1200">
                <a:solidFill>
                  <a:schemeClr val="tx1"/>
                </a:solidFill>
                <a:latin typeface="宋体" pitchFamily="2" charset="-122"/>
                <a:ea typeface="宋体" pitchFamily="2" charset="-122"/>
                <a:sym typeface="+mn-ea"/>
              </a:rPr>
              <a:t>往返</a:t>
            </a:r>
            <a:r>
              <a:rPr lang="en-US" altLang="zh-CN" sz="1200">
                <a:solidFill>
                  <a:schemeClr val="tx1"/>
                </a:solidFill>
                <a:latin typeface="宋体" pitchFamily="2" charset="-122"/>
                <a:ea typeface="宋体" pitchFamily="2" charset="-122"/>
                <a:sym typeface="+mn-ea"/>
              </a:rPr>
              <a:t>2</a:t>
            </a:r>
            <a:r>
              <a:rPr lang="zh-CN" altLang="en-US" sz="1200">
                <a:solidFill>
                  <a:schemeClr val="tx1"/>
                </a:solidFill>
                <a:latin typeface="宋体" pitchFamily="2" charset="-122"/>
                <a:ea typeface="宋体" pitchFamily="2" charset="-122"/>
                <a:sym typeface="+mn-ea"/>
              </a:rPr>
              <a:t>个架次），即每月</a:t>
            </a:r>
            <a:r>
              <a:rPr lang="en-US" altLang="zh-CN" sz="1200">
                <a:solidFill>
                  <a:schemeClr val="tx1"/>
                </a:solidFill>
                <a:latin typeface="宋体" pitchFamily="2" charset="-122"/>
                <a:ea typeface="宋体" pitchFamily="2" charset="-122"/>
                <a:sym typeface="+mn-ea"/>
              </a:rPr>
              <a:t>3</a:t>
            </a:r>
            <a:r>
              <a:rPr lang="zh-CN" altLang="en-US" sz="1200">
                <a:solidFill>
                  <a:schemeClr val="tx1"/>
                </a:solidFill>
                <a:latin typeface="宋体" pitchFamily="2" charset="-122"/>
                <a:ea typeface="宋体" pitchFamily="2" charset="-122"/>
                <a:sym typeface="+mn-ea"/>
              </a:rPr>
              <a:t>条航线合计不少于</a:t>
            </a:r>
            <a:r>
              <a:rPr lang="en-US" altLang="zh-CN" sz="1200">
                <a:solidFill>
                  <a:schemeClr val="tx1"/>
                </a:solidFill>
                <a:latin typeface="宋体" pitchFamily="2" charset="-122"/>
                <a:ea typeface="宋体" pitchFamily="2" charset="-122"/>
                <a:sym typeface="+mn-ea"/>
              </a:rPr>
              <a:t>36</a:t>
            </a:r>
            <a:r>
              <a:rPr lang="zh-CN" altLang="en-US" sz="1200">
                <a:solidFill>
                  <a:schemeClr val="tx1"/>
                </a:solidFill>
                <a:latin typeface="宋体" pitchFamily="2" charset="-122"/>
                <a:ea typeface="宋体" pitchFamily="2" charset="-122"/>
                <a:sym typeface="+mn-ea"/>
              </a:rPr>
              <a:t>趟。运营方在运营前需提供班次计划表给采购方备案，</a:t>
            </a:r>
            <a:r>
              <a:rPr lang="zh-CN" altLang="en-US" sz="1200">
                <a:ln>
                  <a:noFill/>
                  <a:prstDash val="sysDot"/>
                </a:ln>
                <a:solidFill>
                  <a:schemeClr val="tx1"/>
                </a:solidFill>
                <a:uFillTx/>
                <a:latin typeface="宋体" pitchFamily="2" charset="-122"/>
                <a:ea typeface="宋体" pitchFamily="2" charset="-122"/>
                <a:cs typeface="宋体" pitchFamily="2" charset="-122"/>
                <a:sym typeface="+mn-ea"/>
              </a:rPr>
              <a:t>每月需覆盖所有起降场，确保有件必达</a:t>
            </a:r>
            <a:r>
              <a:rPr lang="zh-CN" altLang="en-US" sz="1200">
                <a:solidFill>
                  <a:schemeClr val="tx1"/>
                </a:solidFill>
                <a:latin typeface="宋体" pitchFamily="2" charset="-122"/>
                <a:ea typeface="宋体" pitchFamily="2" charset="-122"/>
                <a:sym typeface="+mn-ea"/>
              </a:rPr>
              <a:t>。运营期间，运营方需向采购人提供上月工作完成情况报告和下月班次计划表。</a:t>
            </a:r>
            <a:endParaRPr lang="zh-CN" altLang="en-US" sz="1200">
              <a:ln>
                <a:noFill/>
                <a:prstDash val="sysDot"/>
              </a:ln>
              <a:solidFill>
                <a:schemeClr val="tx1"/>
              </a:solidFill>
              <a:uFillTx/>
              <a:latin typeface="宋体" pitchFamily="2" charset="-122"/>
              <a:ea typeface="宋体" pitchFamily="2" charset="-122"/>
              <a:cs typeface="宋体" pitchFamily="2" charset="-122"/>
              <a:sym typeface="+mn-ea"/>
            </a:endParaRPr>
          </a:p>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3）机动班次：配置专用车辆及持证飞手，采用临时、机动的班次针对采购方有需要的区域进行临时覆盖补盲。机动班次包括不限于应急情况下的物资运输，一次机动班次抵扣</a:t>
            </a:r>
            <a:r>
              <a:rPr lang="en-US" altLang="zh-CN" sz="1200">
                <a:solidFill>
                  <a:schemeClr val="tx1"/>
                </a:solidFill>
                <a:latin typeface="宋体" pitchFamily="2" charset="-122"/>
                <a:ea typeface="宋体" pitchFamily="2" charset="-122"/>
                <a:cs typeface="宋体" pitchFamily="2" charset="-122"/>
              </a:rPr>
              <a:t>1</a:t>
            </a:r>
            <a:r>
              <a:rPr lang="zh-CN" altLang="en-US" sz="1200">
                <a:solidFill>
                  <a:schemeClr val="tx1"/>
                </a:solidFill>
                <a:latin typeface="宋体" pitchFamily="2" charset="-122"/>
                <a:ea typeface="宋体" pitchFamily="2" charset="-122"/>
                <a:cs typeface="宋体" pitchFamily="2" charset="-122"/>
              </a:rPr>
              <a:t>趟飞行（常态化班次）。</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4）软件平台服务：提供无人机操控平台、业务管理平台、业务预约平台等，实现航线运营管理的智能化、去飞手化。</a:t>
            </a:r>
            <a:endParaRPr lang="zh-CN" altLang="en-US" sz="1200">
              <a:solidFill>
                <a:schemeClr val="tx1"/>
              </a:solidFill>
              <a:latin typeface="宋体" pitchFamily="2" charset="-122"/>
              <a:ea typeface="宋体" pitchFamily="2" charset="-122"/>
              <a:cs typeface="宋体" pitchFamily="2" charset="-122"/>
            </a:endParaRPr>
          </a:p>
          <a:p>
            <a:pPr indent="0" algn="l" fontAlgn="auto">
              <a:lnSpc>
                <a:spcPct val="150000"/>
              </a:lnSpc>
              <a:buClrTx/>
              <a:buSzTx/>
              <a:buNone/>
            </a:pPr>
            <a:r>
              <a:rPr lang="zh-CN" altLang="en-US" sz="1200">
                <a:solidFill>
                  <a:schemeClr val="tx1"/>
                </a:solidFill>
                <a:latin typeface="宋体" pitchFamily="2" charset="-122"/>
                <a:ea typeface="宋体" pitchFamily="2" charset="-122"/>
                <a:cs typeface="宋体" pitchFamily="2" charset="-122"/>
              </a:rPr>
              <a:t>5）人员培训：对飞手、管理人员进行专业培训，提高航线运营管理水平。</a:t>
            </a:r>
            <a:endParaRPr lang="zh-CN" altLang="en-US" sz="1200">
              <a:solidFill>
                <a:schemeClr val="tx1"/>
              </a:solidFill>
              <a:latin typeface="宋体" pitchFamily="2" charset="-122"/>
              <a:ea typeface="宋体" pitchFamily="2" charset="-122"/>
              <a:cs typeface="宋体" pitchFamily="2" charset="-122"/>
            </a:endParaRPr>
          </a:p>
          <a:p>
            <a:pPr algn="l">
              <a:lnSpc>
                <a:spcPct val="150000"/>
              </a:lnSpc>
              <a:buClrTx/>
              <a:buSzTx/>
              <a:buNone/>
            </a:pPr>
            <a:endParaRPr lang="zh-CN" altLang="en-US" sz="1200">
              <a:solidFill>
                <a:schemeClr val="tx1"/>
              </a:solidFill>
              <a:latin typeface="宋体" pitchFamily="2" charset="-122"/>
              <a:ea typeface="宋体" pitchFamily="2" charset="-122"/>
              <a:cs typeface="宋体" pitchFamily="2"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solidFill>
                  <a:schemeClr val="tx1"/>
                </a:solidFill>
              </a:rPr>
            </a:fld>
            <a:endParaRPr lang="zh-CN" altLang="en-US" dirty="0" smtClean="0">
              <a:solidFill>
                <a:schemeClr val="tx1"/>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p:nvPr>
            <p:ph type="title"/>
            <p:custDataLst>
              <p:tags r:id="rId1"/>
            </p:custDataLst>
          </p:nvPr>
        </p:nvSpPr>
        <p:spPr>
          <a:xfrm>
            <a:off x="989965" y="367030"/>
            <a:ext cx="9956165" cy="753110"/>
          </a:xfrm>
        </p:spPr>
        <p:txBody>
          <a:bodyPr lIns="0" tIns="0" rIns="0" bIns="0" anchor="b" anchorCtr="0">
            <a:normAutofit/>
          </a:bodyPr>
          <a:lstStyle/>
          <a:p>
            <a:pPr algn="l"/>
            <a:r>
              <a:rPr lang="zh-CN" altLang="en-US" dirty="0"/>
              <a:t>服务方案：（一）空中邮路航线服务方案</a:t>
            </a:r>
            <a:endParaRPr lang="zh-CN" altLang="en-US" dirty="0"/>
          </a:p>
        </p:txBody>
      </p:sp>
      <p:sp>
        <p:nvSpPr>
          <p:cNvPr id="2" name="文本框 1"/>
          <p:cNvSpPr txBox="1"/>
          <p:nvPr/>
        </p:nvSpPr>
        <p:spPr>
          <a:xfrm>
            <a:off x="798195" y="2292350"/>
            <a:ext cx="11091545" cy="2953385"/>
          </a:xfrm>
          <a:prstGeom prst="rect">
            <a:avLst/>
          </a:prstGeom>
          <a:noFill/>
        </p:spPr>
        <p:txBody>
          <a:bodyPr wrap="square" rtlCol="0">
            <a:spAutoFit/>
          </a:bodyPr>
          <a:p>
            <a:pPr lvl="0" algn="l">
              <a:lnSpc>
                <a:spcPct val="150000"/>
              </a:lnSpc>
              <a:buClrTx/>
              <a:buSzTx/>
              <a:buNone/>
            </a:pPr>
            <a:r>
              <a:rPr lang="zh-CN" altLang="en-US" sz="1600">
                <a:latin typeface="宋体" pitchFamily="2" charset="-122"/>
                <a:ea typeface="宋体" pitchFamily="2" charset="-122"/>
                <a:cs typeface="宋体" pitchFamily="2" charset="-122"/>
                <a:sym typeface="+mn-ea"/>
              </a:rPr>
              <a:t>5、航线服务效果</a:t>
            </a:r>
            <a:endParaRPr lang="zh-CN" altLang="en-US" sz="1600">
              <a:latin typeface="宋体" pitchFamily="2" charset="-122"/>
              <a:ea typeface="宋体" pitchFamily="2" charset="-122"/>
              <a:cs typeface="宋体" pitchFamily="2" charset="-122"/>
            </a:endParaRPr>
          </a:p>
          <a:p>
            <a:pPr lvl="0" algn="l">
              <a:lnSpc>
                <a:spcPct val="150000"/>
              </a:lnSpc>
              <a:buClrTx/>
              <a:buSzTx/>
              <a:buNone/>
            </a:pPr>
            <a:r>
              <a:rPr lang="zh-CN" altLang="en-US" sz="1600">
                <a:latin typeface="宋体" pitchFamily="2" charset="-122"/>
                <a:ea typeface="宋体" pitchFamily="2" charset="-122"/>
                <a:cs typeface="宋体" pitchFamily="2" charset="-122"/>
                <a:sym typeface="+mn-ea"/>
              </a:rPr>
              <a:t>1）提高物流效率：缩短配送时间，提高物流效率。</a:t>
            </a:r>
            <a:endParaRPr lang="zh-CN" altLang="en-US" sz="1600">
              <a:latin typeface="宋体" pitchFamily="2" charset="-122"/>
              <a:ea typeface="宋体" pitchFamily="2" charset="-122"/>
              <a:cs typeface="宋体" pitchFamily="2" charset="-122"/>
            </a:endParaRPr>
          </a:p>
          <a:p>
            <a:pPr lvl="0" algn="l">
              <a:lnSpc>
                <a:spcPct val="150000"/>
              </a:lnSpc>
              <a:buClrTx/>
              <a:buSzTx/>
              <a:buNone/>
            </a:pPr>
            <a:r>
              <a:rPr lang="zh-CN" altLang="en-US" sz="1600">
                <a:latin typeface="宋体" pitchFamily="2" charset="-122"/>
                <a:ea typeface="宋体" pitchFamily="2" charset="-122"/>
                <a:cs typeface="宋体" pitchFamily="2" charset="-122"/>
                <a:sym typeface="+mn-ea"/>
              </a:rPr>
              <a:t>2）优化资源配置：合理利用无人机资源，提高资源利用率。</a:t>
            </a:r>
            <a:endParaRPr lang="zh-CN" altLang="en-US" sz="1600">
              <a:latin typeface="宋体" pitchFamily="2" charset="-122"/>
              <a:ea typeface="宋体" pitchFamily="2" charset="-122"/>
              <a:cs typeface="宋体" pitchFamily="2" charset="-122"/>
            </a:endParaRPr>
          </a:p>
          <a:p>
            <a:pPr lvl="0" algn="l">
              <a:lnSpc>
                <a:spcPct val="150000"/>
              </a:lnSpc>
              <a:buClrTx/>
              <a:buSzTx/>
              <a:buNone/>
            </a:pPr>
            <a:r>
              <a:rPr lang="zh-CN" altLang="en-US" sz="1600">
                <a:latin typeface="宋体" pitchFamily="2" charset="-122"/>
                <a:ea typeface="宋体" pitchFamily="2" charset="-122"/>
                <a:cs typeface="宋体" pitchFamily="2" charset="-122"/>
                <a:sym typeface="+mn-ea"/>
              </a:rPr>
              <a:t>3）促进农村经济发展：助力客货邮上下行，促进农村经济发展。</a:t>
            </a:r>
            <a:endParaRPr lang="zh-CN" altLang="en-US" sz="1600">
              <a:latin typeface="宋体" pitchFamily="2" charset="-122"/>
              <a:ea typeface="宋体" pitchFamily="2" charset="-122"/>
              <a:cs typeface="宋体" pitchFamily="2" charset="-122"/>
            </a:endParaRPr>
          </a:p>
          <a:p>
            <a:pPr lvl="0" algn="l">
              <a:lnSpc>
                <a:spcPct val="150000"/>
              </a:lnSpc>
              <a:buClrTx/>
              <a:buSzTx/>
              <a:buNone/>
            </a:pPr>
            <a:r>
              <a:rPr lang="zh-CN" altLang="en-US" sz="1600">
                <a:latin typeface="宋体" pitchFamily="2" charset="-122"/>
                <a:ea typeface="宋体" pitchFamily="2" charset="-122"/>
                <a:cs typeface="宋体" pitchFamily="2" charset="-122"/>
                <a:sym typeface="+mn-ea"/>
              </a:rPr>
              <a:t>4）提升居民生活质量：为当地居民提供便捷、高效的物流服务，提升居民生活质量。</a:t>
            </a:r>
            <a:endParaRPr lang="zh-CN" altLang="en-US" sz="1600">
              <a:latin typeface="宋体" pitchFamily="2" charset="-122"/>
              <a:ea typeface="宋体" pitchFamily="2" charset="-122"/>
              <a:cs typeface="宋体" pitchFamily="2" charset="-122"/>
            </a:endParaRPr>
          </a:p>
          <a:p>
            <a:pPr lvl="0" algn="l">
              <a:lnSpc>
                <a:spcPct val="150000"/>
              </a:lnSpc>
              <a:buClrTx/>
              <a:buSzTx/>
              <a:buNone/>
            </a:pPr>
            <a:r>
              <a:rPr lang="zh-CN" altLang="en-US" sz="1600">
                <a:latin typeface="宋体" pitchFamily="2" charset="-122"/>
                <a:ea typeface="宋体" pitchFamily="2" charset="-122"/>
                <a:cs typeface="宋体" pitchFamily="2" charset="-122"/>
                <a:sym typeface="+mn-ea"/>
              </a:rPr>
              <a:t>5）推动低空经济发展：为低空经济发展提供有力支撑，助力龙泉市打造低空经济发展高地。</a:t>
            </a:r>
            <a:endParaRPr lang="zh-CN" altLang="en-US" sz="1600">
              <a:latin typeface="宋体" pitchFamily="2" charset="-122"/>
              <a:ea typeface="宋体" pitchFamily="2" charset="-122"/>
              <a:cs typeface="宋体" pitchFamily="2" charset="-122"/>
            </a:endParaRPr>
          </a:p>
          <a:p>
            <a:pPr algn="l">
              <a:lnSpc>
                <a:spcPct val="150000"/>
              </a:lnSpc>
              <a:buClrTx/>
              <a:buSzTx/>
              <a:buNone/>
            </a:pPr>
            <a:endParaRPr lang="zh-CN" altLang="en-US" sz="1600">
              <a:latin typeface="宋体" pitchFamily="2" charset="-122"/>
              <a:ea typeface="宋体" pitchFamily="2" charset="-122"/>
              <a:cs typeface="宋体" pitchFamily="2" charset="-122"/>
            </a:endParaRPr>
          </a:p>
          <a:p>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p:nvPr>
            <p:ph type="title"/>
            <p:custDataLst>
              <p:tags r:id="rId1"/>
            </p:custDataLst>
          </p:nvPr>
        </p:nvSpPr>
        <p:spPr>
          <a:xfrm>
            <a:off x="989965" y="367030"/>
            <a:ext cx="9956165" cy="753110"/>
          </a:xfrm>
        </p:spPr>
        <p:txBody>
          <a:bodyPr lIns="0" tIns="0" rIns="0" bIns="0" anchor="b" anchorCtr="0">
            <a:normAutofit/>
          </a:bodyPr>
          <a:lstStyle/>
          <a:p>
            <a:pPr algn="l"/>
            <a:r>
              <a:rPr lang="zh-CN" altLang="en-US" dirty="0"/>
              <a:t>服务方案：（一）空中邮路航线服务方案</a:t>
            </a:r>
            <a:endParaRPr lang="zh-CN" altLang="en-US" dirty="0"/>
          </a:p>
        </p:txBody>
      </p:sp>
      <p:pic>
        <p:nvPicPr>
          <p:cNvPr id="1073742886" name="图片 1073742885"/>
          <p:cNvPicPr>
            <a:picLocks noChangeAspect="1"/>
          </p:cNvPicPr>
          <p:nvPr/>
        </p:nvPicPr>
        <p:blipFill>
          <a:blip r:embed="rId2"/>
          <a:stretch>
            <a:fillRect/>
          </a:stretch>
        </p:blipFill>
        <p:spPr>
          <a:xfrm>
            <a:off x="631190" y="1269365"/>
            <a:ext cx="5167630" cy="5184140"/>
          </a:xfrm>
          <a:prstGeom prst="rect">
            <a:avLst/>
          </a:prstGeom>
          <a:noFill/>
          <a:ln w="9525">
            <a:noFill/>
          </a:ln>
        </p:spPr>
      </p:pic>
      <p:sp>
        <p:nvSpPr>
          <p:cNvPr id="3" name="文本框 2"/>
          <p:cNvSpPr txBox="1"/>
          <p:nvPr/>
        </p:nvSpPr>
        <p:spPr>
          <a:xfrm>
            <a:off x="6945630" y="1570355"/>
            <a:ext cx="4064000" cy="368300"/>
          </a:xfrm>
          <a:prstGeom prst="rect">
            <a:avLst/>
          </a:prstGeom>
          <a:noFill/>
        </p:spPr>
        <p:txBody>
          <a:bodyPr wrap="square" rtlCol="0">
            <a:spAutoFit/>
          </a:bodyPr>
          <a:p>
            <a:endParaRPr lang="zh-CN" altLang="en-US"/>
          </a:p>
        </p:txBody>
      </p:sp>
      <p:sp>
        <p:nvSpPr>
          <p:cNvPr id="5" name="文本框 4"/>
          <p:cNvSpPr txBox="1"/>
          <p:nvPr/>
        </p:nvSpPr>
        <p:spPr>
          <a:xfrm>
            <a:off x="5864860" y="2087880"/>
            <a:ext cx="6225540" cy="2682875"/>
          </a:xfrm>
          <a:prstGeom prst="rect">
            <a:avLst/>
          </a:prstGeom>
          <a:noFill/>
        </p:spPr>
        <p:txBody>
          <a:bodyPr wrap="square" rtlCol="0">
            <a:noAutofit/>
          </a:bodyPr>
          <a:p>
            <a:pPr algn="l">
              <a:lnSpc>
                <a:spcPct val="150000"/>
              </a:lnSpc>
              <a:buClrTx/>
              <a:buSzTx/>
              <a:buFontTx/>
            </a:pPr>
            <a:r>
              <a:rPr lang="zh-CN" altLang="en-US" sz="2000">
                <a:latin typeface="仿宋" panose="02010609060101010101" charset="-122"/>
                <a:ea typeface="仿宋" panose="02010609060101010101" charset="-122"/>
              </a:rPr>
              <a:t>关于“无人机飞行服务”的</a:t>
            </a:r>
            <a:r>
              <a:rPr lang="zh-CN" altLang="en-US" sz="2000">
                <a:latin typeface="仿宋" panose="02010609060101010101" charset="-122"/>
                <a:ea typeface="仿宋" panose="02010609060101010101" charset="-122"/>
              </a:rPr>
              <a:t>名词说明：</a:t>
            </a:r>
            <a:endParaRPr lang="zh-CN" altLang="en-US" sz="2000">
              <a:latin typeface="仿宋" panose="02010609060101010101" charset="-122"/>
              <a:ea typeface="仿宋" panose="02010609060101010101" charset="-122"/>
            </a:endParaRPr>
          </a:p>
          <a:p>
            <a:pPr algn="l">
              <a:lnSpc>
                <a:spcPct val="150000"/>
              </a:lnSpc>
              <a:buClrTx/>
              <a:buSzTx/>
              <a:buFontTx/>
            </a:pPr>
            <a:r>
              <a:rPr lang="zh-CN" altLang="en-US" sz="1600">
                <a:latin typeface="仿宋" panose="02010609060101010101" charset="-122"/>
                <a:ea typeface="仿宋" panose="02010609060101010101" charset="-122"/>
              </a:rPr>
              <a:t>1、</a:t>
            </a:r>
            <a:r>
              <a:rPr lang="zh-CN" altLang="en-US" sz="1600">
                <a:latin typeface="仿宋" panose="02010609060101010101" charset="-122"/>
                <a:ea typeface="仿宋" panose="02010609060101010101" charset="-122"/>
                <a:sym typeface="+mn-ea"/>
              </a:rPr>
              <a:t>“趟”是指A-B，B-A的一个来回，满足上下行物流需求</a:t>
            </a:r>
            <a:r>
              <a:rPr lang="zh-CN" altLang="en-US" sz="1600">
                <a:latin typeface="仿宋" panose="02010609060101010101" charset="-122"/>
                <a:ea typeface="仿宋" panose="02010609060101010101" charset="-122"/>
              </a:rPr>
              <a:t>；</a:t>
            </a:r>
            <a:endParaRPr lang="zh-CN" altLang="en-US" sz="1600">
              <a:latin typeface="仿宋" panose="02010609060101010101" charset="-122"/>
              <a:ea typeface="仿宋" panose="02010609060101010101" charset="-122"/>
            </a:endParaRPr>
          </a:p>
          <a:p>
            <a:pPr algn="l">
              <a:lnSpc>
                <a:spcPct val="150000"/>
              </a:lnSpc>
              <a:buClrTx/>
              <a:buSzTx/>
              <a:buFontTx/>
            </a:pPr>
            <a:r>
              <a:rPr lang="zh-CN" altLang="en-US" sz="1600">
                <a:latin typeface="仿宋" panose="02010609060101010101" charset="-122"/>
                <a:ea typeface="仿宋" panose="02010609060101010101" charset="-122"/>
              </a:rPr>
              <a:t>2、“架次”是指A-B，或者B-A的单次单向飞行过程；</a:t>
            </a:r>
            <a:endParaRPr lang="zh-CN" altLang="en-US" sz="1600">
              <a:latin typeface="仿宋" panose="02010609060101010101" charset="-122"/>
              <a:ea typeface="仿宋" panose="02010609060101010101" charset="-122"/>
            </a:endParaRPr>
          </a:p>
          <a:p>
            <a:pPr marL="0" indent="0" algn="just" defTabSz="266700">
              <a:lnSpc>
                <a:spcPts val="2800"/>
              </a:lnSpc>
              <a:spcBef>
                <a:spcPct val="0"/>
              </a:spcBef>
              <a:spcAft>
                <a:spcPct val="0"/>
              </a:spcAft>
            </a:pPr>
            <a:r>
              <a:rPr lang="en-US" altLang="zh-CN" sz="1600">
                <a:latin typeface="仿宋" panose="02010609060101010101" charset="-122"/>
                <a:ea typeface="仿宋" panose="02010609060101010101" charset="-122"/>
                <a:sym typeface="+mn-ea"/>
              </a:rPr>
              <a:t>3</a:t>
            </a:r>
            <a:r>
              <a:rPr lang="zh-CN" altLang="en-US" sz="1600">
                <a:latin typeface="仿宋" panose="02010609060101010101" charset="-122"/>
                <a:ea typeface="仿宋" panose="02010609060101010101" charset="-122"/>
                <a:sym typeface="+mn-ea"/>
              </a:rPr>
              <a:t>、“中站点位”是指“客货邮”的陆运与“无人机”的空运</a:t>
            </a:r>
            <a:r>
              <a:rPr lang="zh-CN" altLang="en-US" sz="1600">
                <a:latin typeface="仿宋" panose="02010609060101010101" charset="-122"/>
                <a:ea typeface="仿宋" panose="02010609060101010101" charset="-122"/>
                <a:sym typeface="+mn-ea"/>
              </a:rPr>
              <a:t>接驳：</a:t>
            </a:r>
            <a:endParaRPr lang="en-US" altLang="zh-CN" sz="1600">
              <a:latin typeface="仿宋" panose="02010609060101010101" charset="-122"/>
              <a:ea typeface="仿宋" panose="02010609060101010101" charset="-122"/>
              <a:sym typeface="+mn-ea"/>
            </a:endParaRPr>
          </a:p>
          <a:p>
            <a:pPr marL="0" indent="0" algn="just" defTabSz="266700">
              <a:lnSpc>
                <a:spcPts val="2800"/>
              </a:lnSpc>
              <a:spcBef>
                <a:spcPct val="0"/>
              </a:spcBef>
              <a:spcAft>
                <a:spcPct val="0"/>
              </a:spcAft>
            </a:pPr>
            <a:r>
              <a:rPr lang="zh-CN" altLang="en-US" sz="1600">
                <a:latin typeface="仿宋" panose="02010609060101010101" charset="-122"/>
                <a:ea typeface="仿宋" panose="02010609060101010101" charset="-122"/>
                <a:sym typeface="+mn-ea"/>
              </a:rPr>
              <a:t>例：</a:t>
            </a:r>
            <a:r>
              <a:rPr lang="en-US" altLang="zh-CN" sz="1600">
                <a:latin typeface="仿宋" panose="02010609060101010101" charset="-122"/>
                <a:ea typeface="仿宋" panose="02010609060101010101" charset="-122"/>
                <a:sym typeface="+mn-ea"/>
              </a:rPr>
              <a:t>02-03-04</a:t>
            </a:r>
            <a:r>
              <a:rPr lang="zh-CN" altLang="en-US" sz="1600">
                <a:latin typeface="仿宋" panose="02010609060101010101" charset="-122"/>
                <a:ea typeface="仿宋" panose="02010609060101010101" charset="-122"/>
                <a:sym typeface="+mn-ea"/>
              </a:rPr>
              <a:t>：南部航线，兰巨做为中转点位；</a:t>
            </a:r>
            <a:endParaRPr lang="zh-CN" altLang="en-US" sz="1600">
              <a:latin typeface="仿宋" panose="02010609060101010101" charset="-122"/>
              <a:ea typeface="仿宋" panose="02010609060101010101" charset="-122"/>
            </a:endParaRPr>
          </a:p>
          <a:p>
            <a:pPr algn="l">
              <a:lnSpc>
                <a:spcPct val="150000"/>
              </a:lnSpc>
              <a:buClrTx/>
              <a:buSzTx/>
              <a:buFontTx/>
            </a:pPr>
            <a:r>
              <a:rPr lang="zh-CN" altLang="en-US" sz="1600">
                <a:latin typeface="仿宋" panose="02010609060101010101" charset="-122"/>
                <a:ea typeface="仿宋" panose="02010609060101010101" charset="-122"/>
              </a:rPr>
              <a:t>“客货邮”的车辆运送到中转点位，转运</a:t>
            </a:r>
            <a:r>
              <a:rPr lang="zh-CN" altLang="en-US" sz="1600">
                <a:latin typeface="仿宋" panose="02010609060101010101" charset="-122"/>
                <a:ea typeface="仿宋" panose="02010609060101010101" charset="-122"/>
              </a:rPr>
              <a:t>到无人机运输到目的地；</a:t>
            </a:r>
            <a:endParaRPr lang="zh-CN" altLang="en-US" sz="1600">
              <a:latin typeface="仿宋" panose="02010609060101010101" charset="-122"/>
              <a:ea typeface="仿宋" panose="02010609060101010101" charset="-122"/>
            </a:endParaRPr>
          </a:p>
          <a:p>
            <a:pPr algn="l">
              <a:lnSpc>
                <a:spcPct val="150000"/>
              </a:lnSpc>
              <a:buClrTx/>
              <a:buSzTx/>
              <a:buFontTx/>
            </a:pPr>
            <a:endParaRPr lang="zh-CN" altLang="en-US" sz="1600">
              <a:ln>
                <a:noFill/>
                <a:prstDash val="sysDot"/>
              </a:ln>
              <a:uFillTx/>
              <a:latin typeface="宋体" pitchFamily="2" charset="-122"/>
              <a:ea typeface="宋体" pitchFamily="2" charset="-122"/>
              <a:cs typeface="宋体" pitchFamily="2" charset="-122"/>
            </a:endParaRPr>
          </a:p>
        </p:txBody>
      </p:sp>
      <p:sp>
        <p:nvSpPr>
          <p:cNvPr id="7" name="灯片编号占位符 6"/>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2" name="文本框 1"/>
          <p:cNvSpPr txBox="1"/>
          <p:nvPr/>
        </p:nvSpPr>
        <p:spPr>
          <a:xfrm>
            <a:off x="782320" y="6450965"/>
            <a:ext cx="4064000" cy="245110"/>
          </a:xfrm>
          <a:prstGeom prst="rect">
            <a:avLst/>
          </a:prstGeom>
          <a:noFill/>
        </p:spPr>
        <p:txBody>
          <a:bodyPr wrap="square" rtlCol="0">
            <a:spAutoFit/>
          </a:bodyPr>
          <a:p>
            <a:r>
              <a:rPr lang="en-US" altLang="zh-CN" sz="1000"/>
              <a:t>*</a:t>
            </a:r>
            <a:r>
              <a:rPr lang="zh-CN" altLang="en-US" sz="1000"/>
              <a:t>起降场具体点位以最终建设完成验收后的点位为准，本图仅供</a:t>
            </a:r>
            <a:r>
              <a:rPr lang="zh-CN" altLang="en-US" sz="1000"/>
              <a:t>参考</a:t>
            </a:r>
            <a:endParaRPr lang="zh-CN" altLang="en-US" sz="100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p:txBody>
          <a:bodyPr>
            <a:noAutofit/>
          </a:bodyPr>
          <a:p>
            <a:pPr marL="0" lvl="0" indent="0">
              <a:buNone/>
            </a:pPr>
            <a:r>
              <a:rPr lang="zh-CN" altLang="en-US" sz="2000" b="1">
                <a:solidFill>
                  <a:schemeClr val="tx1"/>
                </a:solidFill>
                <a:latin typeface="+中文正文" charset="0"/>
              </a:rPr>
              <a:t>服务内容</a:t>
            </a:r>
            <a:endParaRPr lang="zh-CN" altLang="en-US" sz="2000" b="1">
              <a:solidFill>
                <a:schemeClr val="tx1"/>
              </a:solidFill>
              <a:latin typeface="+中文正文" charset="0"/>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1）起降场维护</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1）场地固定设施运维：利用视频监控、物联传感、人工智能等技术，“技防+人防”相结合，对起降场的基础设施进行巡视，实现“无人值守”及时发现异常，并推送集控中心，及时处理异常情况，确保起降场正常</a:t>
            </a:r>
            <a:r>
              <a:rPr lang="zh-CN" altLang="en-US" sz="1600" spc="0">
                <a:solidFill>
                  <a:schemeClr val="tx1"/>
                </a:solidFill>
                <a:latin typeface="宋体" pitchFamily="2" charset="-122"/>
                <a:ea typeface="宋体" pitchFamily="2" charset="-122"/>
                <a:cs typeface="宋体" pitchFamily="2" charset="-122"/>
              </a:rPr>
              <a:t>运行。</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（2）网络服务：同时接入互联网和专网，现场提供互联网无线wifi服务，有线专网服务，满足无人机数据传输需求。</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2）无人机维护与保养</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（1）定期检查无人机设备，确保设备正常运行。</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（2）对无人机进行清洁、润滑、紧固等保养工作。</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（3）对无人机电池进行充电、放电测试，确保电池性能。</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（4）对无人机进行故障排查、维修，确保无人机安全飞行。</a:t>
            </a:r>
            <a:endParaRPr lang="zh-CN" altLang="en-US" sz="1600"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服务方案：（二）无人机起降场服务方案</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p:txBody>
          <a:bodyPr>
            <a:noAutofit/>
          </a:bodyPr>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3）无人机调度与指挥</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（1）根据无人机航线规划，合理调度无人机起降时间。</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（2）实时监控无人机飞行状态，确保无人机安全飞行。</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（3）对无人机进行远程控制，实现无人机起降、紧急</a:t>
            </a:r>
            <a:r>
              <a:rPr lang="zh-CN" altLang="en-US" sz="1600" spc="0">
                <a:solidFill>
                  <a:schemeClr val="tx1"/>
                </a:solidFill>
                <a:latin typeface="宋体" pitchFamily="2" charset="-122"/>
                <a:ea typeface="宋体" pitchFamily="2" charset="-122"/>
                <a:cs typeface="宋体" pitchFamily="2" charset="-122"/>
              </a:rPr>
              <a:t>降落、悬停等功能。</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（4）对无人机进行数据统计与分析，优化无人机航线规划。</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4）无人机配送服务</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（1）根据客户需求，制定无人机配送方案。</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（2）实时监控无人机配送过程，确保货物安全送达。</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（3）对无人机配送服务进行跟踪、评估，持续优化配送流程。</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（4）为客户提供无人机配送咨询、宣传等服务。</a:t>
            </a:r>
            <a:endParaRPr lang="zh-CN" altLang="en-US" sz="1600"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服务方案：（二）无人机起降场服务方案</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a:xfrm>
            <a:off x="664210" y="1753235"/>
            <a:ext cx="10800080" cy="4931410"/>
          </a:xfrm>
        </p:spPr>
        <p:txBody>
          <a:bodyPr>
            <a:noAutofit/>
          </a:bodyPr>
          <a:p>
            <a:pPr marL="0" lvl="1" algn="l" defTabSz="914400">
              <a:lnSpc>
                <a:spcPct val="150000"/>
              </a:lnSpc>
              <a:buClrTx/>
              <a:buSzTx/>
              <a:buNone/>
            </a:pPr>
            <a:r>
              <a:rPr lang="en-US" altLang="zh-CN" sz="1600" spc="0">
                <a:solidFill>
                  <a:schemeClr val="tx1"/>
                </a:solidFill>
                <a:latin typeface="宋体" pitchFamily="2" charset="-122"/>
                <a:ea typeface="宋体" pitchFamily="2" charset="-122"/>
                <a:cs typeface="宋体" pitchFamily="2" charset="-122"/>
              </a:rPr>
              <a:t>5</a:t>
            </a:r>
            <a:r>
              <a:rPr lang="zh-CN" altLang="en-US" sz="1600" spc="0">
                <a:solidFill>
                  <a:schemeClr val="tx1"/>
                </a:solidFill>
                <a:latin typeface="宋体" pitchFamily="2" charset="-122"/>
                <a:ea typeface="宋体" pitchFamily="2" charset="-122"/>
                <a:cs typeface="宋体" pitchFamily="2" charset="-122"/>
              </a:rPr>
              <a:t>）服务保障</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（1）建立健全无人机起降场管理制度，明确岗位职责，确保服务规范。</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（2）加强运营方与客户沟通，及时了解客户需求，优化服务。</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（3）定期对无人机起降场进行安全检查，确保无人机起降安全。</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（4）建立无人机事故应急预案，确保无人机起降场安全稳定运行。</a:t>
            </a:r>
            <a:endParaRPr lang="zh-CN" altLang="en-US" sz="1600"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（5）加强无人机操作人员培训，提高操作技能，确保无人机安全飞行。</a:t>
            </a:r>
            <a:endParaRPr lang="zh-CN" altLang="en-US" sz="1600"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服务方案：（二）无人机起降场服务方案</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服务方案：（三）无人机配置服务方案</a:t>
            </a:r>
            <a:endParaRPr lang="zh-CN" altLang="en-US"/>
          </a:p>
        </p:txBody>
      </p:sp>
      <p:sp>
        <p:nvSpPr>
          <p:cNvPr id="6" name="文本框 5"/>
          <p:cNvSpPr txBox="1"/>
          <p:nvPr/>
        </p:nvSpPr>
        <p:spPr>
          <a:xfrm>
            <a:off x="732790" y="1857375"/>
            <a:ext cx="10112375" cy="3415030"/>
          </a:xfrm>
          <a:prstGeom prst="rect">
            <a:avLst/>
          </a:prstGeom>
          <a:noFill/>
        </p:spPr>
        <p:txBody>
          <a:bodyPr wrap="square" rtlCol="0">
            <a:spAutoFit/>
          </a:bodyPr>
          <a:p>
            <a:pPr algn="l">
              <a:lnSpc>
                <a:spcPct val="150000"/>
              </a:lnSpc>
              <a:buClrTx/>
              <a:buSzTx/>
              <a:buNone/>
            </a:pPr>
            <a:r>
              <a:rPr lang="zh-CN" altLang="en-US" sz="1600">
                <a:latin typeface="宋体" pitchFamily="2" charset="-122"/>
                <a:ea typeface="宋体" pitchFamily="2" charset="-122"/>
                <a:cs typeface="宋体" pitchFamily="2" charset="-122"/>
              </a:rPr>
              <a:t>1、无人机参数要求：</a:t>
            </a:r>
            <a:endParaRPr lang="zh-CN" altLang="en-US" sz="1600">
              <a:latin typeface="宋体" pitchFamily="2" charset="-122"/>
              <a:ea typeface="宋体" pitchFamily="2" charset="-122"/>
              <a:cs typeface="宋体" pitchFamily="2" charset="-122"/>
            </a:endParaRPr>
          </a:p>
          <a:p>
            <a:pPr algn="l">
              <a:lnSpc>
                <a:spcPct val="150000"/>
              </a:lnSpc>
              <a:buClrTx/>
              <a:buSzTx/>
              <a:buNone/>
            </a:pPr>
            <a:r>
              <a:rPr lang="en-US" altLang="zh-CN" sz="1600">
                <a:latin typeface="宋体" pitchFamily="2" charset="-122"/>
                <a:ea typeface="宋体" pitchFamily="2" charset="-122"/>
                <a:cs typeface="宋体" pitchFamily="2" charset="-122"/>
              </a:rPr>
              <a:t>1</a:t>
            </a:r>
            <a:r>
              <a:rPr lang="zh-CN" altLang="en-US" sz="1600">
                <a:latin typeface="宋体" pitchFamily="2" charset="-122"/>
                <a:ea typeface="宋体" pitchFamily="2" charset="-122"/>
                <a:cs typeface="宋体" pitchFamily="2" charset="-122"/>
              </a:rPr>
              <a:t>）有效载荷不低于</a:t>
            </a:r>
            <a:r>
              <a:rPr lang="en-US" altLang="zh-CN" sz="1600">
                <a:latin typeface="宋体" pitchFamily="2" charset="-122"/>
                <a:ea typeface="宋体" pitchFamily="2" charset="-122"/>
                <a:cs typeface="宋体" pitchFamily="2" charset="-122"/>
              </a:rPr>
              <a:t>25kg</a:t>
            </a:r>
            <a:r>
              <a:rPr lang="zh-CN" altLang="en-US" sz="1600">
                <a:latin typeface="宋体" pitchFamily="2" charset="-122"/>
                <a:ea typeface="宋体" pitchFamily="2" charset="-122"/>
                <a:cs typeface="宋体" pitchFamily="2" charset="-122"/>
              </a:rPr>
              <a:t>；</a:t>
            </a:r>
            <a:endParaRPr lang="zh-CN" altLang="en-US" sz="1600">
              <a:latin typeface="宋体" pitchFamily="2" charset="-122"/>
              <a:ea typeface="宋体" pitchFamily="2" charset="-122"/>
              <a:cs typeface="宋体" pitchFamily="2" charset="-122"/>
            </a:endParaRPr>
          </a:p>
          <a:p>
            <a:pPr algn="l">
              <a:lnSpc>
                <a:spcPct val="150000"/>
              </a:lnSpc>
              <a:buClrTx/>
              <a:buSzTx/>
              <a:buNone/>
            </a:pPr>
            <a:r>
              <a:rPr lang="en-US" altLang="zh-CN" sz="1600">
                <a:latin typeface="宋体" pitchFamily="2" charset="-122"/>
                <a:ea typeface="宋体" pitchFamily="2" charset="-122"/>
                <a:cs typeface="宋体" pitchFamily="2" charset="-122"/>
              </a:rPr>
              <a:t>2</a:t>
            </a:r>
            <a:r>
              <a:rPr lang="zh-CN" altLang="en-US" sz="1600">
                <a:latin typeface="宋体" pitchFamily="2" charset="-122"/>
                <a:ea typeface="宋体" pitchFamily="2" charset="-122"/>
                <a:cs typeface="宋体" pitchFamily="2" charset="-122"/>
              </a:rPr>
              <a:t>）适应中雨环境飞行；</a:t>
            </a:r>
            <a:endParaRPr lang="zh-CN" altLang="en-US" sz="1600">
              <a:latin typeface="宋体" pitchFamily="2" charset="-122"/>
              <a:ea typeface="宋体" pitchFamily="2" charset="-122"/>
              <a:cs typeface="宋体" pitchFamily="2" charset="-122"/>
            </a:endParaRPr>
          </a:p>
          <a:p>
            <a:pPr algn="l">
              <a:lnSpc>
                <a:spcPct val="150000"/>
              </a:lnSpc>
              <a:buClrTx/>
              <a:buSzTx/>
              <a:buNone/>
            </a:pPr>
            <a:r>
              <a:rPr lang="en-US" altLang="zh-CN" sz="1600">
                <a:latin typeface="宋体" pitchFamily="2" charset="-122"/>
                <a:ea typeface="宋体" pitchFamily="2" charset="-122"/>
                <a:cs typeface="宋体" pitchFamily="2" charset="-122"/>
              </a:rPr>
              <a:t>3</a:t>
            </a:r>
            <a:r>
              <a:rPr lang="zh-CN" altLang="en-US" sz="1600">
                <a:latin typeface="宋体" pitchFamily="2" charset="-122"/>
                <a:ea typeface="宋体" pitchFamily="2" charset="-122"/>
                <a:cs typeface="宋体" pitchFamily="2" charset="-122"/>
              </a:rPr>
              <a:t>）抗风指数不低于</a:t>
            </a:r>
            <a:r>
              <a:rPr lang="en-US" altLang="zh-CN" sz="1600">
                <a:latin typeface="宋体" pitchFamily="2" charset="-122"/>
                <a:ea typeface="宋体" pitchFamily="2" charset="-122"/>
                <a:cs typeface="宋体" pitchFamily="2" charset="-122"/>
              </a:rPr>
              <a:t>12m/s</a:t>
            </a:r>
            <a:endParaRPr lang="zh-CN" altLang="en-US" sz="1600">
              <a:latin typeface="宋体" pitchFamily="2" charset="-122"/>
              <a:ea typeface="宋体" pitchFamily="2" charset="-122"/>
              <a:cs typeface="宋体" pitchFamily="2" charset="-122"/>
            </a:endParaRPr>
          </a:p>
          <a:p>
            <a:pPr algn="l">
              <a:lnSpc>
                <a:spcPct val="150000"/>
              </a:lnSpc>
              <a:buClrTx/>
              <a:buSzTx/>
              <a:buNone/>
            </a:pPr>
            <a:r>
              <a:rPr lang="en-US" altLang="zh-CN" sz="1600">
                <a:latin typeface="宋体" pitchFamily="2" charset="-122"/>
                <a:ea typeface="宋体" pitchFamily="2" charset="-122"/>
                <a:cs typeface="宋体" pitchFamily="2" charset="-122"/>
              </a:rPr>
              <a:t>4</a:t>
            </a:r>
            <a:r>
              <a:rPr lang="zh-CN" altLang="en-US" sz="1600">
                <a:latin typeface="宋体" pitchFamily="2" charset="-122"/>
                <a:ea typeface="宋体" pitchFamily="2" charset="-122"/>
                <a:cs typeface="宋体" pitchFamily="2" charset="-122"/>
              </a:rPr>
              <a:t>）可实现自动化飞行、自主避障、紧急迫降到指定点；</a:t>
            </a:r>
            <a:endParaRPr lang="zh-CN" altLang="en-US" sz="1600">
              <a:latin typeface="宋体" pitchFamily="2" charset="-122"/>
              <a:ea typeface="宋体" pitchFamily="2" charset="-122"/>
              <a:cs typeface="宋体" pitchFamily="2" charset="-122"/>
            </a:endParaRPr>
          </a:p>
          <a:p>
            <a:pPr algn="l">
              <a:lnSpc>
                <a:spcPct val="150000"/>
              </a:lnSpc>
              <a:buClrTx/>
              <a:buSzTx/>
              <a:buNone/>
            </a:pPr>
            <a:r>
              <a:rPr lang="en-US" altLang="zh-CN" sz="1600">
                <a:latin typeface="宋体" pitchFamily="2" charset="-122"/>
                <a:ea typeface="宋体" pitchFamily="2" charset="-122"/>
                <a:cs typeface="宋体" pitchFamily="2" charset="-122"/>
              </a:rPr>
              <a:t>5</a:t>
            </a:r>
            <a:r>
              <a:rPr lang="zh-CN" altLang="en-US" sz="1600">
                <a:latin typeface="宋体" pitchFamily="2" charset="-122"/>
                <a:ea typeface="宋体" pitchFamily="2" charset="-122"/>
                <a:cs typeface="宋体" pitchFamily="2" charset="-122"/>
              </a:rPr>
              <a:t>）配置降落伞，确保飞行安全；</a:t>
            </a:r>
            <a:endParaRPr lang="zh-CN" altLang="en-US" sz="1600">
              <a:latin typeface="宋体" pitchFamily="2" charset="-122"/>
              <a:ea typeface="宋体" pitchFamily="2" charset="-122"/>
              <a:cs typeface="宋体" pitchFamily="2" charset="-122"/>
            </a:endParaRPr>
          </a:p>
          <a:p>
            <a:pPr algn="l">
              <a:lnSpc>
                <a:spcPct val="150000"/>
              </a:lnSpc>
              <a:buClrTx/>
              <a:buSzTx/>
              <a:buNone/>
            </a:pPr>
            <a:r>
              <a:rPr lang="en-US" altLang="zh-CN" sz="1600">
                <a:latin typeface="宋体" pitchFamily="2" charset="-122"/>
                <a:ea typeface="宋体" pitchFamily="2" charset="-122"/>
                <a:cs typeface="宋体" pitchFamily="2" charset="-122"/>
              </a:rPr>
              <a:t>6</a:t>
            </a:r>
            <a:r>
              <a:rPr lang="zh-CN" altLang="en-US" sz="1600">
                <a:latin typeface="宋体" pitchFamily="2" charset="-122"/>
                <a:ea typeface="宋体" pitchFamily="2" charset="-122"/>
                <a:cs typeface="宋体" pitchFamily="2" charset="-122"/>
              </a:rPr>
              <a:t>）有效载荷</a:t>
            </a:r>
            <a:r>
              <a:rPr lang="en-US" altLang="zh-CN" sz="1600">
                <a:latin typeface="宋体" pitchFamily="2" charset="-122"/>
                <a:ea typeface="宋体" pitchFamily="2" charset="-122"/>
                <a:cs typeface="宋体" pitchFamily="2" charset="-122"/>
              </a:rPr>
              <a:t>25kg</a:t>
            </a:r>
            <a:r>
              <a:rPr lang="zh-CN" altLang="en-US" sz="1600">
                <a:latin typeface="宋体" pitchFamily="2" charset="-122"/>
                <a:ea typeface="宋体" pitchFamily="2" charset="-122"/>
                <a:cs typeface="宋体" pitchFamily="2" charset="-122"/>
              </a:rPr>
              <a:t>下，可以完成海拔高差</a:t>
            </a:r>
            <a:r>
              <a:rPr lang="en-US" altLang="zh-CN" sz="1600">
                <a:latin typeface="宋体" pitchFamily="2" charset="-122"/>
                <a:ea typeface="宋体" pitchFamily="2" charset="-122"/>
                <a:cs typeface="宋体" pitchFamily="2" charset="-122"/>
              </a:rPr>
              <a:t>500</a:t>
            </a:r>
            <a:r>
              <a:rPr lang="zh-CN" altLang="en-US" sz="1600">
                <a:latin typeface="宋体" pitchFamily="2" charset="-122"/>
                <a:ea typeface="宋体" pitchFamily="2" charset="-122"/>
                <a:cs typeface="宋体" pitchFamily="2" charset="-122"/>
              </a:rPr>
              <a:t>米，航线距离</a:t>
            </a:r>
            <a:r>
              <a:rPr lang="en-US" altLang="zh-CN" sz="1600">
                <a:latin typeface="宋体" pitchFamily="2" charset="-122"/>
                <a:ea typeface="宋体" pitchFamily="2" charset="-122"/>
                <a:cs typeface="宋体" pitchFamily="2" charset="-122"/>
              </a:rPr>
              <a:t>10km</a:t>
            </a:r>
            <a:r>
              <a:rPr lang="zh-CN" altLang="en-US" sz="1600">
                <a:latin typeface="宋体" pitchFamily="2" charset="-122"/>
                <a:ea typeface="宋体" pitchFamily="2" charset="-122"/>
                <a:cs typeface="宋体" pitchFamily="2" charset="-122"/>
              </a:rPr>
              <a:t>的飞行；</a:t>
            </a:r>
            <a:endParaRPr lang="zh-CN" altLang="en-US" sz="1600">
              <a:latin typeface="宋体" pitchFamily="2" charset="-122"/>
              <a:ea typeface="宋体" pitchFamily="2" charset="-122"/>
              <a:cs typeface="宋体" pitchFamily="2" charset="-122"/>
            </a:endParaRPr>
          </a:p>
          <a:p>
            <a:pPr algn="l">
              <a:lnSpc>
                <a:spcPct val="150000"/>
              </a:lnSpc>
              <a:buClrTx/>
              <a:buSzTx/>
              <a:buNone/>
            </a:pPr>
            <a:r>
              <a:rPr lang="en-US" altLang="zh-CN" sz="1600">
                <a:latin typeface="宋体" pitchFamily="2" charset="-122"/>
                <a:ea typeface="宋体" pitchFamily="2" charset="-122"/>
                <a:cs typeface="宋体" pitchFamily="2" charset="-122"/>
              </a:rPr>
              <a:t>7</a:t>
            </a:r>
            <a:r>
              <a:rPr lang="zh-CN" altLang="en-US" sz="1600">
                <a:latin typeface="宋体" pitchFamily="2" charset="-122"/>
                <a:ea typeface="宋体" pitchFamily="2" charset="-122"/>
                <a:cs typeface="宋体" pitchFamily="2" charset="-122"/>
              </a:rPr>
              <a:t>）支持热换电；</a:t>
            </a:r>
            <a:endParaRPr lang="zh-CN" altLang="en-US" sz="1600">
              <a:latin typeface="宋体" pitchFamily="2" charset="-122"/>
              <a:ea typeface="宋体" pitchFamily="2" charset="-122"/>
              <a:cs typeface="宋体" pitchFamily="2" charset="-122"/>
            </a:endParaRPr>
          </a:p>
          <a:p>
            <a:pPr algn="l">
              <a:lnSpc>
                <a:spcPct val="150000"/>
              </a:lnSpc>
              <a:buClrTx/>
              <a:buSzTx/>
              <a:buNone/>
            </a:pPr>
            <a:r>
              <a:rPr lang="en-US" altLang="zh-CN" sz="1600">
                <a:latin typeface="宋体" pitchFamily="2" charset="-122"/>
                <a:ea typeface="宋体" pitchFamily="2" charset="-122"/>
                <a:cs typeface="宋体" pitchFamily="2" charset="-122"/>
              </a:rPr>
              <a:t>8</a:t>
            </a:r>
            <a:r>
              <a:rPr lang="zh-CN" altLang="en-US" sz="1600">
                <a:latin typeface="宋体" pitchFamily="2" charset="-122"/>
                <a:ea typeface="宋体" pitchFamily="2" charset="-122"/>
                <a:cs typeface="宋体" pitchFamily="2" charset="-122"/>
              </a:rPr>
              <a:t>）配置原厂无人机飞行操控平台，兼容信创电脑；</a:t>
            </a:r>
            <a:endParaRPr lang="zh-CN" altLang="en-US" sz="1600">
              <a:latin typeface="宋体" pitchFamily="2" charset="-122"/>
              <a:ea typeface="宋体" pitchFamily="2" charset="-122"/>
              <a:cs typeface="宋体" pitchFamily="2" charset="-122"/>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p:nvPr>
            <p:ph type="title" idx="1"/>
            <p:custDataLst>
              <p:tags r:id="rId1"/>
            </p:custDataLst>
          </p:nvPr>
        </p:nvSpPr>
        <p:spPr>
          <a:xfrm>
            <a:off x="1166495" y="1793240"/>
            <a:ext cx="1375410" cy="3604895"/>
          </a:xfrm>
        </p:spPr>
        <p:txBody>
          <a:bodyPr/>
          <a:lstStyle/>
          <a:p>
            <a:r>
              <a:rPr lang="zh-CN" altLang="en-US"/>
              <a:t>目录</a:t>
            </a:r>
            <a:endParaRPr lang="zh-CN" altLang="en-US"/>
          </a:p>
        </p:txBody>
      </p:sp>
      <p:sp>
        <p:nvSpPr>
          <p:cNvPr id="2" name="圆角矩形 1"/>
          <p:cNvSpPr/>
          <p:nvPr>
            <p:custDataLst>
              <p:tags r:id="rId2"/>
            </p:custDataLst>
          </p:nvPr>
        </p:nvSpPr>
        <p:spPr>
          <a:xfrm>
            <a:off x="4351655" y="1667510"/>
            <a:ext cx="4888230" cy="737870"/>
          </a:xfrm>
          <a:prstGeom prst="roundRect">
            <a:avLst>
              <a:gd name="adj" fmla="val 50000"/>
            </a:avLst>
          </a:prstGeom>
          <a:solidFill>
            <a:schemeClr val="bg2"/>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6" name="序号"/>
          <p:cNvSpPr txBox="1"/>
          <p:nvPr>
            <p:custDataLst>
              <p:tags r:id="rId3"/>
            </p:custDataLst>
          </p:nvPr>
        </p:nvSpPr>
        <p:spPr>
          <a:xfrm>
            <a:off x="4351655" y="1671320"/>
            <a:ext cx="732155" cy="734060"/>
          </a:xfrm>
          <a:prstGeom prst="ellipse">
            <a:avLst/>
          </a:prstGeom>
          <a:solidFill>
            <a:schemeClr val="accent1"/>
          </a:solidFill>
        </p:spPr>
        <p:txBody>
          <a:bodyPr wrap="none" lIns="0" tIns="0" rIns="0" bIns="0" rtlCol="0" anchor="ctr" anchorCtr="0">
            <a:normAutofit/>
          </a:bodyPr>
          <a:lstStyle/>
          <a:p>
            <a:pPr algn="ctr"/>
            <a:r>
              <a:rPr lang="en-US" altLang="zh-CN" sz="2400">
                <a:solidFill>
                  <a:schemeClr val="lt1"/>
                </a:solidFill>
                <a:latin typeface="+mj-ea"/>
                <a:ea typeface="+mj-ea"/>
                <a:cs typeface="MiSans Normal" panose="00000500000000000000" charset="-122"/>
              </a:rPr>
              <a:t>01</a:t>
            </a:r>
            <a:endParaRPr lang="en-US" altLang="zh-CN" sz="2400">
              <a:solidFill>
                <a:schemeClr val="lt1"/>
              </a:solidFill>
              <a:latin typeface="+mj-ea"/>
              <a:ea typeface="+mj-ea"/>
              <a:cs typeface="MiSans Normal" panose="00000500000000000000" charset="-122"/>
            </a:endParaRPr>
          </a:p>
        </p:txBody>
      </p:sp>
      <p:sp>
        <p:nvSpPr>
          <p:cNvPr id="16" name="标题"/>
          <p:cNvSpPr txBox="1"/>
          <p:nvPr>
            <p:custDataLst>
              <p:tags r:id="rId4"/>
            </p:custDataLst>
          </p:nvPr>
        </p:nvSpPr>
        <p:spPr>
          <a:xfrm>
            <a:off x="5339080" y="1686560"/>
            <a:ext cx="3803650" cy="715010"/>
          </a:xfrm>
          <a:prstGeom prst="rect">
            <a:avLst/>
          </a:prstGeom>
          <a:noFill/>
        </p:spPr>
        <p:txBody>
          <a:bodyPr wrap="square" lIns="91440" tIns="0" rIns="91440" bIns="0" rtlCol="0" anchor="ctr" anchorCtr="0">
            <a:normAutofit/>
          </a:bodyPr>
          <a:lstStyle/>
          <a:p>
            <a:pPr lvl="0" algn="l">
              <a:buClrTx/>
              <a:buSzTx/>
              <a:buFontTx/>
            </a:pPr>
            <a:r>
              <a:rPr lang="zh-CN" altLang="en-US" sz="2400" spc="200">
                <a:solidFill>
                  <a:schemeClr val="tx1">
                    <a:lumMod val="85000"/>
                    <a:lumOff val="15000"/>
                  </a:schemeClr>
                </a:solidFill>
                <a:uFillTx/>
                <a:latin typeface="+mj-ea"/>
                <a:ea typeface="+mj-ea"/>
                <a:cs typeface="MiSans Normal" panose="00000500000000000000" charset="-122"/>
                <a:sym typeface="+mn-ea"/>
              </a:rPr>
              <a:t>项目简介</a:t>
            </a:r>
            <a:endParaRPr lang="zh-CN" altLang="en-US" sz="2400" spc="200">
              <a:solidFill>
                <a:schemeClr val="tx1">
                  <a:lumMod val="85000"/>
                  <a:lumOff val="15000"/>
                </a:schemeClr>
              </a:solidFill>
              <a:uFillTx/>
              <a:latin typeface="+mj-ea"/>
              <a:ea typeface="+mj-ea"/>
              <a:cs typeface="MiSans Normal" panose="00000500000000000000" charset="-122"/>
              <a:sym typeface="+mn-ea"/>
            </a:endParaRPr>
          </a:p>
        </p:txBody>
      </p:sp>
      <p:sp>
        <p:nvSpPr>
          <p:cNvPr id="8" name="圆角矩形 7"/>
          <p:cNvSpPr/>
          <p:nvPr>
            <p:custDataLst>
              <p:tags r:id="rId5"/>
            </p:custDataLst>
          </p:nvPr>
        </p:nvSpPr>
        <p:spPr>
          <a:xfrm>
            <a:off x="4351655" y="2811780"/>
            <a:ext cx="4888230" cy="737870"/>
          </a:xfrm>
          <a:prstGeom prst="roundRect">
            <a:avLst>
              <a:gd name="adj" fmla="val 50000"/>
            </a:avLst>
          </a:prstGeom>
          <a:solidFill>
            <a:schemeClr val="bg2"/>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13" name="序号"/>
          <p:cNvSpPr txBox="1"/>
          <p:nvPr>
            <p:custDataLst>
              <p:tags r:id="rId6"/>
            </p:custDataLst>
          </p:nvPr>
        </p:nvSpPr>
        <p:spPr>
          <a:xfrm>
            <a:off x="4351655" y="2815590"/>
            <a:ext cx="732155" cy="734060"/>
          </a:xfrm>
          <a:prstGeom prst="ellipse">
            <a:avLst/>
          </a:prstGeom>
          <a:solidFill>
            <a:schemeClr val="accent2"/>
          </a:solidFill>
        </p:spPr>
        <p:txBody>
          <a:bodyPr wrap="none" lIns="0" tIns="0" rIns="0" bIns="0" rtlCol="0" anchor="ctr" anchorCtr="0">
            <a:normAutofit/>
          </a:bodyPr>
          <a:lstStyle/>
          <a:p>
            <a:pPr algn="ctr"/>
            <a:r>
              <a:rPr lang="en-US" altLang="zh-CN" sz="2400" dirty="0">
                <a:solidFill>
                  <a:schemeClr val="lt1"/>
                </a:solidFill>
                <a:latin typeface="+mj-ea"/>
                <a:ea typeface="+mj-ea"/>
                <a:cs typeface="MiSans Normal" panose="00000500000000000000" charset="-122"/>
              </a:rPr>
              <a:t>02</a:t>
            </a:r>
            <a:endParaRPr lang="en-US" altLang="zh-CN" sz="2400" dirty="0">
              <a:solidFill>
                <a:schemeClr val="lt1"/>
              </a:solidFill>
              <a:latin typeface="+mj-ea"/>
              <a:ea typeface="+mj-ea"/>
              <a:cs typeface="MiSans Normal" panose="00000500000000000000" charset="-122"/>
            </a:endParaRPr>
          </a:p>
        </p:txBody>
      </p:sp>
      <p:sp>
        <p:nvSpPr>
          <p:cNvPr id="14" name="标题"/>
          <p:cNvSpPr txBox="1"/>
          <p:nvPr>
            <p:custDataLst>
              <p:tags r:id="rId7"/>
            </p:custDataLst>
          </p:nvPr>
        </p:nvSpPr>
        <p:spPr>
          <a:xfrm>
            <a:off x="5339080" y="2807335"/>
            <a:ext cx="3803650" cy="738505"/>
          </a:xfrm>
          <a:prstGeom prst="rect">
            <a:avLst/>
          </a:prstGeom>
          <a:noFill/>
        </p:spPr>
        <p:txBody>
          <a:bodyPr wrap="square" lIns="91440" tIns="0" rIns="91440" bIns="0" rtlCol="0" anchor="ctr" anchorCtr="0">
            <a:normAutofit/>
          </a:bodyPr>
          <a:lstStyle/>
          <a:p>
            <a:pPr lvl="0" algn="l">
              <a:buClrTx/>
              <a:buSzTx/>
              <a:buFontTx/>
            </a:pPr>
            <a:r>
              <a:rPr lang="zh-CN" altLang="en-US" sz="2400" spc="200">
                <a:solidFill>
                  <a:schemeClr val="tx1">
                    <a:lumMod val="85000"/>
                    <a:lumOff val="15000"/>
                  </a:schemeClr>
                </a:solidFill>
                <a:uFillTx/>
                <a:latin typeface="+mj-ea"/>
                <a:ea typeface="+mj-ea"/>
                <a:cs typeface="MiSans Normal" panose="00000500000000000000" charset="-122"/>
                <a:sym typeface="+mn-ea"/>
              </a:rPr>
              <a:t>需求分析</a:t>
            </a:r>
            <a:endParaRPr lang="zh-CN" altLang="en-US" sz="2400" spc="200">
              <a:solidFill>
                <a:schemeClr val="tx1">
                  <a:lumMod val="85000"/>
                  <a:lumOff val="15000"/>
                </a:schemeClr>
              </a:solidFill>
              <a:uFillTx/>
              <a:latin typeface="+mj-ea"/>
              <a:ea typeface="+mj-ea"/>
              <a:cs typeface="MiSans Normal" panose="00000500000000000000" charset="-122"/>
              <a:sym typeface="+mn-ea"/>
            </a:endParaRPr>
          </a:p>
        </p:txBody>
      </p:sp>
      <p:sp>
        <p:nvSpPr>
          <p:cNvPr id="10" name="圆角矩形 9"/>
          <p:cNvSpPr/>
          <p:nvPr>
            <p:custDataLst>
              <p:tags r:id="rId8"/>
            </p:custDataLst>
          </p:nvPr>
        </p:nvSpPr>
        <p:spPr>
          <a:xfrm>
            <a:off x="4351655" y="3951605"/>
            <a:ext cx="4888230" cy="737235"/>
          </a:xfrm>
          <a:prstGeom prst="roundRect">
            <a:avLst>
              <a:gd name="adj" fmla="val 50000"/>
            </a:avLst>
          </a:prstGeom>
          <a:solidFill>
            <a:schemeClr val="bg2"/>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11" name="序号"/>
          <p:cNvSpPr txBox="1"/>
          <p:nvPr>
            <p:custDataLst>
              <p:tags r:id="rId9"/>
            </p:custDataLst>
          </p:nvPr>
        </p:nvSpPr>
        <p:spPr>
          <a:xfrm>
            <a:off x="4351655" y="3955415"/>
            <a:ext cx="732155" cy="734060"/>
          </a:xfrm>
          <a:prstGeom prst="ellipse">
            <a:avLst/>
          </a:prstGeom>
          <a:solidFill>
            <a:schemeClr val="accent1"/>
          </a:solidFill>
        </p:spPr>
        <p:txBody>
          <a:bodyPr wrap="none" lIns="0" tIns="0" rIns="0" bIns="0" rtlCol="0" anchor="ctr" anchorCtr="0">
            <a:normAutofit/>
          </a:bodyPr>
          <a:lstStyle/>
          <a:p>
            <a:pPr algn="ctr"/>
            <a:r>
              <a:rPr lang="en-US" altLang="zh-CN" sz="2400">
                <a:solidFill>
                  <a:schemeClr val="lt1"/>
                </a:solidFill>
                <a:latin typeface="+mj-ea"/>
                <a:ea typeface="+mj-ea"/>
                <a:cs typeface="MiSans Normal" panose="00000500000000000000" charset="-122"/>
              </a:rPr>
              <a:t>03</a:t>
            </a:r>
            <a:endParaRPr lang="en-US" altLang="zh-CN" sz="2400">
              <a:solidFill>
                <a:schemeClr val="lt1"/>
              </a:solidFill>
              <a:latin typeface="+mj-ea"/>
              <a:ea typeface="+mj-ea"/>
              <a:cs typeface="MiSans Normal" panose="00000500000000000000" charset="-122"/>
            </a:endParaRPr>
          </a:p>
        </p:txBody>
      </p:sp>
      <p:sp>
        <p:nvSpPr>
          <p:cNvPr id="12" name="标题"/>
          <p:cNvSpPr txBox="1"/>
          <p:nvPr>
            <p:custDataLst>
              <p:tags r:id="rId10"/>
            </p:custDataLst>
          </p:nvPr>
        </p:nvSpPr>
        <p:spPr>
          <a:xfrm>
            <a:off x="5339080" y="3959225"/>
            <a:ext cx="3803650" cy="732790"/>
          </a:xfrm>
          <a:prstGeom prst="rect">
            <a:avLst/>
          </a:prstGeom>
          <a:noFill/>
        </p:spPr>
        <p:txBody>
          <a:bodyPr wrap="square" lIns="91440" tIns="0" rIns="91440" bIns="0" rtlCol="0" anchor="ctr" anchorCtr="0">
            <a:normAutofit/>
          </a:bodyPr>
          <a:lstStyle/>
          <a:p>
            <a:pPr lvl="0" algn="l">
              <a:buClrTx/>
              <a:buSzTx/>
              <a:buFontTx/>
            </a:pPr>
            <a:r>
              <a:rPr lang="zh-CN" altLang="en-US" sz="2400" spc="200">
                <a:solidFill>
                  <a:schemeClr val="tx1">
                    <a:lumMod val="85000"/>
                    <a:lumOff val="15000"/>
                  </a:schemeClr>
                </a:solidFill>
                <a:uFillTx/>
                <a:latin typeface="+mj-ea"/>
                <a:ea typeface="+mj-ea"/>
                <a:cs typeface="MiSans Normal" panose="00000500000000000000" charset="-122"/>
                <a:sym typeface="+mn-ea"/>
              </a:rPr>
              <a:t>项目运营方案</a:t>
            </a:r>
            <a:endParaRPr lang="zh-CN" altLang="en-US" sz="2400" spc="200">
              <a:solidFill>
                <a:schemeClr val="tx1">
                  <a:lumMod val="85000"/>
                  <a:lumOff val="15000"/>
                </a:schemeClr>
              </a:solidFill>
              <a:uFillTx/>
              <a:latin typeface="+mj-ea"/>
              <a:ea typeface="+mj-ea"/>
              <a:cs typeface="MiSans Normal" panose="00000500000000000000" charset="-122"/>
              <a:sym typeface="+mn-ea"/>
            </a:endParaRPr>
          </a:p>
        </p:txBody>
      </p:sp>
      <p:sp>
        <p:nvSpPr>
          <p:cNvPr id="17" name="圆角矩形 16"/>
          <p:cNvSpPr/>
          <p:nvPr>
            <p:custDataLst>
              <p:tags r:id="rId11"/>
            </p:custDataLst>
          </p:nvPr>
        </p:nvSpPr>
        <p:spPr>
          <a:xfrm>
            <a:off x="4351655" y="5098415"/>
            <a:ext cx="4888230" cy="737870"/>
          </a:xfrm>
          <a:prstGeom prst="roundRect">
            <a:avLst>
              <a:gd name="adj" fmla="val 50000"/>
            </a:avLst>
          </a:prstGeom>
          <a:solidFill>
            <a:schemeClr val="bg2"/>
          </a:solidFill>
          <a:ln>
            <a:noFill/>
          </a:ln>
          <a:effectLst>
            <a:outerShdw blurRad="254000" dist="38100" dir="2700000" algn="tl" rotWithShape="0">
              <a:schemeClr val="bg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endParaRPr lang="zh-CN" altLang="en-US">
              <a:cs typeface="MiSans Normal" panose="00000500000000000000" charset="-122"/>
            </a:endParaRPr>
          </a:p>
        </p:txBody>
      </p:sp>
      <p:sp>
        <p:nvSpPr>
          <p:cNvPr id="18" name="序号"/>
          <p:cNvSpPr txBox="1"/>
          <p:nvPr>
            <p:custDataLst>
              <p:tags r:id="rId12"/>
            </p:custDataLst>
          </p:nvPr>
        </p:nvSpPr>
        <p:spPr>
          <a:xfrm>
            <a:off x="4351655" y="5102225"/>
            <a:ext cx="732155" cy="734060"/>
          </a:xfrm>
          <a:prstGeom prst="ellipse">
            <a:avLst/>
          </a:prstGeom>
          <a:solidFill>
            <a:schemeClr val="accent2"/>
          </a:solidFill>
        </p:spPr>
        <p:txBody>
          <a:bodyPr wrap="none" lIns="0" tIns="0" rIns="0" bIns="0" rtlCol="0" anchor="ctr" anchorCtr="0">
            <a:normAutofit/>
          </a:bodyPr>
          <a:lstStyle/>
          <a:p>
            <a:pPr algn="ctr"/>
            <a:r>
              <a:rPr lang="en-US" altLang="zh-CN" sz="2400">
                <a:solidFill>
                  <a:schemeClr val="lt1"/>
                </a:solidFill>
                <a:latin typeface="+mj-ea"/>
                <a:ea typeface="+mj-ea"/>
                <a:cs typeface="MiSans Normal" panose="00000500000000000000" charset="-122"/>
              </a:rPr>
              <a:t>04</a:t>
            </a:r>
            <a:endParaRPr lang="en-US" altLang="zh-CN" sz="2400">
              <a:solidFill>
                <a:schemeClr val="lt1"/>
              </a:solidFill>
              <a:latin typeface="+mj-ea"/>
              <a:ea typeface="+mj-ea"/>
              <a:cs typeface="MiSans Normal" panose="00000500000000000000" charset="-122"/>
            </a:endParaRPr>
          </a:p>
        </p:txBody>
      </p:sp>
      <p:sp>
        <p:nvSpPr>
          <p:cNvPr id="19" name="标题"/>
          <p:cNvSpPr txBox="1"/>
          <p:nvPr>
            <p:custDataLst>
              <p:tags r:id="rId13"/>
            </p:custDataLst>
          </p:nvPr>
        </p:nvSpPr>
        <p:spPr>
          <a:xfrm>
            <a:off x="5339080" y="5093970"/>
            <a:ext cx="3803650" cy="738505"/>
          </a:xfrm>
          <a:prstGeom prst="rect">
            <a:avLst/>
          </a:prstGeom>
          <a:noFill/>
        </p:spPr>
        <p:txBody>
          <a:bodyPr wrap="square" lIns="91440" tIns="0" rIns="91440" bIns="0" rtlCol="0" anchor="ctr" anchorCtr="0">
            <a:normAutofit/>
          </a:bodyPr>
          <a:lstStyle/>
          <a:p>
            <a:pPr lvl="0" algn="l">
              <a:buClrTx/>
              <a:buSzTx/>
              <a:buFontTx/>
            </a:pPr>
            <a:r>
              <a:rPr lang="zh-CN" altLang="en-US" sz="2400" spc="200">
                <a:solidFill>
                  <a:schemeClr val="tx1">
                    <a:lumMod val="85000"/>
                    <a:lumOff val="15000"/>
                  </a:schemeClr>
                </a:solidFill>
                <a:uFillTx/>
                <a:latin typeface="+mj-ea"/>
                <a:ea typeface="+mj-ea"/>
                <a:cs typeface="MiSans Normal" panose="00000500000000000000" charset="-122"/>
                <a:sym typeface="+mn-ea"/>
              </a:rPr>
              <a:t>费用</a:t>
            </a:r>
            <a:r>
              <a:rPr lang="zh-CN" altLang="en-US" sz="2400" spc="200">
                <a:solidFill>
                  <a:schemeClr val="tx1">
                    <a:lumMod val="85000"/>
                    <a:lumOff val="15000"/>
                  </a:schemeClr>
                </a:solidFill>
                <a:uFillTx/>
                <a:latin typeface="+mj-ea"/>
                <a:ea typeface="+mj-ea"/>
                <a:cs typeface="MiSans Normal" panose="00000500000000000000" charset="-122"/>
                <a:sym typeface="+mn-ea"/>
              </a:rPr>
              <a:t>测算</a:t>
            </a:r>
            <a:endParaRPr lang="zh-CN" altLang="en-US" sz="2400" spc="200">
              <a:solidFill>
                <a:schemeClr val="tx1">
                  <a:lumMod val="85000"/>
                  <a:lumOff val="15000"/>
                </a:schemeClr>
              </a:solidFill>
              <a:uFillTx/>
              <a:latin typeface="+mj-ea"/>
              <a:ea typeface="+mj-ea"/>
              <a:cs typeface="MiSans Normal" panose="00000500000000000000" charset="-122"/>
              <a:sym typeface="+mn-ea"/>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服务方案：（三）无人机配置服务方案</a:t>
            </a:r>
            <a:endParaRPr lang="zh-CN" altLang="en-US"/>
          </a:p>
        </p:txBody>
      </p:sp>
      <p:sp>
        <p:nvSpPr>
          <p:cNvPr id="2" name="文本框 1"/>
          <p:cNvSpPr txBox="1"/>
          <p:nvPr/>
        </p:nvSpPr>
        <p:spPr>
          <a:xfrm>
            <a:off x="771525" y="1236980"/>
            <a:ext cx="10112375" cy="460375"/>
          </a:xfrm>
          <a:prstGeom prst="rect">
            <a:avLst/>
          </a:prstGeom>
          <a:noFill/>
        </p:spPr>
        <p:txBody>
          <a:bodyPr wrap="square" rtlCol="0">
            <a:spAutoFit/>
          </a:bodyPr>
          <a:p>
            <a:pPr algn="l">
              <a:lnSpc>
                <a:spcPct val="150000"/>
              </a:lnSpc>
              <a:buClrTx/>
              <a:buSzTx/>
              <a:buNone/>
            </a:pPr>
            <a:r>
              <a:rPr lang="en-US" sz="1600">
                <a:latin typeface="宋体" pitchFamily="2" charset="-122"/>
                <a:ea typeface="宋体" pitchFamily="2" charset="-122"/>
                <a:cs typeface="宋体" pitchFamily="2" charset="-122"/>
              </a:rPr>
              <a:t>2</a:t>
            </a:r>
            <a:r>
              <a:rPr lang="zh-CN" altLang="en-US" sz="1600">
                <a:latin typeface="宋体" pitchFamily="2" charset="-122"/>
                <a:ea typeface="宋体" pitchFamily="2" charset="-122"/>
                <a:cs typeface="宋体" pitchFamily="2" charset="-122"/>
              </a:rPr>
              <a:t>、无人机选型参考：</a:t>
            </a:r>
            <a:endParaRPr lang="zh-CN" altLang="en-US" sz="1600">
              <a:latin typeface="宋体" pitchFamily="2" charset="-122"/>
              <a:ea typeface="宋体" pitchFamily="2" charset="-122"/>
              <a:cs typeface="宋体" pitchFamily="2" charset="-122"/>
            </a:endParaRPr>
          </a:p>
        </p:txBody>
      </p:sp>
      <p:graphicFrame>
        <p:nvGraphicFramePr>
          <p:cNvPr id="6" name="表格 5"/>
          <p:cNvGraphicFramePr/>
          <p:nvPr>
            <p:custDataLst>
              <p:tags r:id="rId1"/>
            </p:custDataLst>
          </p:nvPr>
        </p:nvGraphicFramePr>
        <p:xfrm>
          <a:off x="695325" y="1854200"/>
          <a:ext cx="10273665" cy="4490720"/>
        </p:xfrm>
        <a:graphic>
          <a:graphicData uri="http://schemas.openxmlformats.org/drawingml/2006/table">
            <a:tbl>
              <a:tblPr/>
              <a:tblGrid>
                <a:gridCol w="2503805"/>
                <a:gridCol w="2761615"/>
                <a:gridCol w="2504440"/>
                <a:gridCol w="2503805"/>
              </a:tblGrid>
              <a:tr h="1578610">
                <a:tc>
                  <a:txBody>
                    <a:bodyPr/>
                    <a:p>
                      <a:pPr algn="ctr" fontAlgn="ctr"/>
                      <a:r>
                        <a:rPr lang="zh-CN" altLang="en-US" sz="1600" b="1" i="0">
                          <a:solidFill>
                            <a:srgbClr val="FFFFFF"/>
                          </a:solidFill>
                          <a:latin typeface="微软雅黑" charset="-122"/>
                          <a:ea typeface="微软雅黑" charset="-122"/>
                        </a:rPr>
                        <a:t>品牌</a:t>
                      </a:r>
                      <a:endParaRPr lang="zh-CN" altLang="en-US" sz="1600" b="1" i="0">
                        <a:solidFill>
                          <a:srgbClr val="FFFFFF"/>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4472C4"/>
                    </a:solidFill>
                  </a:tcPr>
                </a:tc>
                <a:tc>
                  <a:txBody>
                    <a:bodyPr/>
                    <a:p>
                      <a:pPr algn="ctr" fontAlgn="ctr"/>
                      <a:r>
                        <a:rPr lang="zh-CN" altLang="en-US" sz="1600" b="1" i="0">
                          <a:solidFill>
                            <a:srgbClr val="FFFFFF"/>
                          </a:solidFill>
                          <a:latin typeface="微软雅黑" charset="-122"/>
                          <a:ea typeface="微软雅黑" charset="-122"/>
                        </a:rPr>
                        <a:t>大疆</a:t>
                      </a:r>
                      <a:endParaRPr lang="zh-CN" altLang="en-US" sz="1600" b="1" i="0">
                        <a:solidFill>
                          <a:srgbClr val="FFFFFF"/>
                        </a:solidFill>
                        <a:latin typeface="微软雅黑" charset="-122"/>
                        <a:ea typeface="微软雅黑" charset="-122"/>
                      </a:endParaRPr>
                    </a:p>
                    <a:p>
                      <a:pPr algn="ctr" fontAlgn="ctr"/>
                      <a:r>
                        <a:rPr lang="en-US" altLang="zh-CN" sz="1600" b="1" i="0">
                          <a:solidFill>
                            <a:srgbClr val="FFFFFF"/>
                          </a:solidFill>
                          <a:latin typeface="微软雅黑" charset="-122"/>
                          <a:ea typeface="微软雅黑" charset="-122"/>
                        </a:rPr>
                        <a:t>FC30(12</a:t>
                      </a:r>
                      <a:r>
                        <a:rPr lang="zh-CN" altLang="en-US" sz="1600" b="1" i="0">
                          <a:solidFill>
                            <a:srgbClr val="FFFFFF"/>
                          </a:solidFill>
                          <a:latin typeface="微软雅黑" charset="-122"/>
                          <a:ea typeface="微软雅黑" charset="-122"/>
                        </a:rPr>
                        <a:t>万元</a:t>
                      </a:r>
                      <a:r>
                        <a:rPr lang="en-US" altLang="zh-CN" sz="1600" b="1" i="0">
                          <a:solidFill>
                            <a:srgbClr val="FFFFFF"/>
                          </a:solidFill>
                          <a:latin typeface="微软雅黑" charset="-122"/>
                          <a:ea typeface="微软雅黑" charset="-122"/>
                        </a:rPr>
                        <a:t>)</a:t>
                      </a:r>
                      <a:endParaRPr lang="en-US" altLang="zh-CN" sz="1600" b="1" i="0">
                        <a:solidFill>
                          <a:srgbClr val="FFFFFF"/>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4472C4"/>
                    </a:solidFill>
                  </a:tcPr>
                </a:tc>
                <a:tc>
                  <a:txBody>
                    <a:bodyPr/>
                    <a:p>
                      <a:pPr algn="ctr" fontAlgn="ctr"/>
                      <a:r>
                        <a:rPr lang="zh-CN" altLang="en-US" sz="1600" b="1" i="0">
                          <a:solidFill>
                            <a:srgbClr val="FFFFFF"/>
                          </a:solidFill>
                          <a:latin typeface="微软雅黑" charset="-122"/>
                          <a:ea typeface="微软雅黑" charset="-122"/>
                        </a:rPr>
                        <a:t>顺丰</a:t>
                      </a:r>
                      <a:r>
                        <a:rPr lang="en-US" altLang="zh-CN" sz="1600" b="1" i="0">
                          <a:solidFill>
                            <a:srgbClr val="FFFFFF"/>
                          </a:solidFill>
                          <a:latin typeface="微软雅黑" charset="-122"/>
                          <a:ea typeface="微软雅黑" charset="-122"/>
                        </a:rPr>
                        <a:t>-</a:t>
                      </a:r>
                      <a:r>
                        <a:rPr lang="zh-CN" altLang="en-US" sz="1600" b="1" i="0">
                          <a:solidFill>
                            <a:srgbClr val="FFFFFF"/>
                          </a:solidFill>
                          <a:latin typeface="微软雅黑" charset="-122"/>
                          <a:ea typeface="微软雅黑" charset="-122"/>
                        </a:rPr>
                        <a:t>丰翼</a:t>
                      </a:r>
                      <a:endParaRPr lang="zh-CN" altLang="en-US" sz="1600" b="1" i="0">
                        <a:solidFill>
                          <a:srgbClr val="FFFFFF"/>
                        </a:solidFill>
                        <a:latin typeface="微软雅黑" charset="-122"/>
                        <a:ea typeface="微软雅黑" charset="-122"/>
                      </a:endParaRPr>
                    </a:p>
                    <a:p>
                      <a:pPr algn="ctr" fontAlgn="ctr"/>
                      <a:r>
                        <a:rPr lang="zh-CN" altLang="en-US" sz="1600" b="1" i="0">
                          <a:solidFill>
                            <a:srgbClr val="FFFFFF"/>
                          </a:solidFill>
                          <a:latin typeface="微软雅黑" charset="-122"/>
                          <a:ea typeface="微软雅黑" charset="-122"/>
                        </a:rPr>
                        <a:t>方舟</a:t>
                      </a:r>
                      <a:r>
                        <a:rPr lang="en-US" altLang="zh-CN" sz="1600" b="1" i="0">
                          <a:solidFill>
                            <a:srgbClr val="FFFFFF"/>
                          </a:solidFill>
                          <a:latin typeface="微软雅黑" charset="-122"/>
                          <a:ea typeface="微软雅黑" charset="-122"/>
                        </a:rPr>
                        <a:t>ARK150</a:t>
                      </a:r>
                      <a:r>
                        <a:rPr lang="zh-CN" altLang="en-US" sz="1600" b="1" i="0">
                          <a:solidFill>
                            <a:srgbClr val="FFFFFF"/>
                          </a:solidFill>
                          <a:latin typeface="微软雅黑" charset="-122"/>
                          <a:ea typeface="微软雅黑" charset="-122"/>
                        </a:rPr>
                        <a:t>（</a:t>
                      </a:r>
                      <a:r>
                        <a:rPr lang="en-US" altLang="zh-CN" sz="1600" b="1" i="0">
                          <a:solidFill>
                            <a:srgbClr val="FFFFFF"/>
                          </a:solidFill>
                          <a:latin typeface="微软雅黑" charset="-122"/>
                          <a:ea typeface="微软雅黑" charset="-122"/>
                        </a:rPr>
                        <a:t>20</a:t>
                      </a:r>
                      <a:r>
                        <a:rPr lang="zh-CN" altLang="en-US" sz="1600" b="1" i="0">
                          <a:solidFill>
                            <a:srgbClr val="FFFFFF"/>
                          </a:solidFill>
                          <a:latin typeface="微软雅黑" charset="-122"/>
                          <a:ea typeface="微软雅黑" charset="-122"/>
                        </a:rPr>
                        <a:t>万元）</a:t>
                      </a:r>
                      <a:endParaRPr lang="zh-CN" altLang="en-US" sz="1600" b="1" i="0">
                        <a:solidFill>
                          <a:srgbClr val="FFFFFF"/>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4472C4"/>
                    </a:solidFill>
                  </a:tcPr>
                </a:tc>
                <a:tc>
                  <a:txBody>
                    <a:bodyPr/>
                    <a:p>
                      <a:pPr algn="ctr" fontAlgn="ctr"/>
                      <a:r>
                        <a:rPr lang="zh-CN" altLang="en-US" sz="1600" b="1" i="0">
                          <a:solidFill>
                            <a:srgbClr val="FFFFFF"/>
                          </a:solidFill>
                          <a:latin typeface="微软雅黑" charset="-122"/>
                          <a:ea typeface="微软雅黑" charset="-122"/>
                        </a:rPr>
                        <a:t>顺丰</a:t>
                      </a:r>
                      <a:r>
                        <a:rPr lang="en-US" altLang="zh-CN" sz="1600" b="1" i="0">
                          <a:solidFill>
                            <a:srgbClr val="FFFFFF"/>
                          </a:solidFill>
                          <a:latin typeface="微软雅黑" charset="-122"/>
                          <a:ea typeface="微软雅黑" charset="-122"/>
                        </a:rPr>
                        <a:t>-</a:t>
                      </a:r>
                      <a:r>
                        <a:rPr lang="zh-CN" altLang="en-US" sz="1600" b="1" i="0">
                          <a:solidFill>
                            <a:srgbClr val="FFFFFF"/>
                          </a:solidFill>
                          <a:latin typeface="微软雅黑" charset="-122"/>
                          <a:ea typeface="微软雅黑" charset="-122"/>
                        </a:rPr>
                        <a:t>丰翼</a:t>
                      </a:r>
                      <a:endParaRPr lang="zh-CN" altLang="en-US" sz="1600" b="1" i="0">
                        <a:solidFill>
                          <a:srgbClr val="FFFFFF"/>
                        </a:solidFill>
                        <a:latin typeface="微软雅黑" charset="-122"/>
                        <a:ea typeface="微软雅黑" charset="-122"/>
                      </a:endParaRPr>
                    </a:p>
                    <a:p>
                      <a:pPr algn="ctr" fontAlgn="ctr"/>
                      <a:r>
                        <a:rPr lang="zh-CN" altLang="en-US" sz="1600" b="1" i="0">
                          <a:solidFill>
                            <a:srgbClr val="FFFFFF"/>
                          </a:solidFill>
                          <a:latin typeface="微软雅黑" charset="-122"/>
                          <a:ea typeface="微软雅黑" charset="-122"/>
                        </a:rPr>
                        <a:t>方舟</a:t>
                      </a:r>
                      <a:r>
                        <a:rPr lang="en-US" altLang="zh-CN" sz="1600" b="1" i="0">
                          <a:solidFill>
                            <a:srgbClr val="FFFFFF"/>
                          </a:solidFill>
                          <a:latin typeface="微软雅黑" charset="-122"/>
                          <a:ea typeface="微软雅黑" charset="-122"/>
                        </a:rPr>
                        <a:t>ARK80</a:t>
                      </a:r>
                      <a:r>
                        <a:rPr lang="zh-CN" altLang="en-US" sz="1600" b="1" i="0">
                          <a:solidFill>
                            <a:schemeClr val="bg2"/>
                          </a:solidFill>
                          <a:latin typeface="微软雅黑" charset="-122"/>
                          <a:ea typeface="微软雅黑" charset="-122"/>
                        </a:rPr>
                        <a:t>（</a:t>
                      </a:r>
                      <a:r>
                        <a:rPr lang="en-US" altLang="zh-CN" sz="1600" b="1" i="0">
                          <a:solidFill>
                            <a:schemeClr val="bg2"/>
                          </a:solidFill>
                          <a:latin typeface="微软雅黑" charset="-122"/>
                          <a:ea typeface="微软雅黑" charset="-122"/>
                        </a:rPr>
                        <a:t>40</a:t>
                      </a:r>
                      <a:r>
                        <a:rPr lang="zh-CN" altLang="en-US" sz="1600" b="1" i="0">
                          <a:solidFill>
                            <a:schemeClr val="bg2"/>
                          </a:solidFill>
                          <a:latin typeface="微软雅黑" charset="-122"/>
                          <a:ea typeface="微软雅黑" charset="-122"/>
                        </a:rPr>
                        <a:t>万元）</a:t>
                      </a:r>
                      <a:endParaRPr lang="zh-CN" altLang="en-US" sz="1600" b="1" i="0">
                        <a:solidFill>
                          <a:schemeClr val="bg2"/>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4472C4"/>
                    </a:solidFill>
                  </a:tcPr>
                </a:tc>
              </a:tr>
              <a:tr h="790575">
                <a:tc>
                  <a:txBody>
                    <a:bodyPr/>
                    <a:p>
                      <a:pPr algn="ctr" fontAlgn="ctr"/>
                      <a:r>
                        <a:rPr lang="zh-CN" altLang="en-US" sz="1600" b="0" i="0">
                          <a:solidFill>
                            <a:srgbClr val="000000"/>
                          </a:solidFill>
                          <a:latin typeface="微软雅黑" charset="-122"/>
                          <a:ea typeface="微软雅黑" charset="-122"/>
                        </a:rPr>
                        <a:t>发布时间</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en-US" altLang="zh-CN" sz="1600" b="0" i="0">
                          <a:solidFill>
                            <a:srgbClr val="000000"/>
                          </a:solidFill>
                          <a:latin typeface="微软雅黑" charset="-122"/>
                          <a:ea typeface="微软雅黑" charset="-122"/>
                        </a:rPr>
                        <a:t>2023.8.16</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en-US" altLang="zh-CN" sz="1600" b="0" i="0">
                          <a:solidFill>
                            <a:srgbClr val="000000"/>
                          </a:solidFill>
                          <a:latin typeface="微软雅黑" charset="-122"/>
                          <a:ea typeface="微软雅黑" charset="-122"/>
                        </a:rPr>
                        <a:t>2023.5.31</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en-US" altLang="zh-CN" sz="1600" b="0" i="0">
                          <a:solidFill>
                            <a:srgbClr val="000000"/>
                          </a:solidFill>
                          <a:latin typeface="微软雅黑" charset="-122"/>
                          <a:ea typeface="微软雅黑" charset="-122"/>
                        </a:rPr>
                        <a:t>2025.5.23</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741680">
                <a:tc>
                  <a:txBody>
                    <a:bodyPr/>
                    <a:p>
                      <a:pPr algn="ctr" fontAlgn="ctr"/>
                      <a:r>
                        <a:rPr lang="zh-CN" altLang="en-US" sz="1600" b="1" i="0">
                          <a:solidFill>
                            <a:srgbClr val="000000"/>
                          </a:solidFill>
                          <a:latin typeface="微软雅黑" charset="-122"/>
                          <a:ea typeface="微软雅黑" charset="-122"/>
                        </a:rPr>
                        <a:t>载重</a:t>
                      </a:r>
                      <a:r>
                        <a:rPr lang="en-US" altLang="zh-CN" sz="1600" b="1" i="0">
                          <a:solidFill>
                            <a:srgbClr val="000000"/>
                          </a:solidFill>
                          <a:latin typeface="微软雅黑" charset="-122"/>
                          <a:ea typeface="微软雅黑" charset="-122"/>
                        </a:rPr>
                        <a:t>/</a:t>
                      </a:r>
                      <a:r>
                        <a:rPr lang="zh-CN" altLang="en-US" sz="1600" b="1" i="0">
                          <a:solidFill>
                            <a:srgbClr val="000000"/>
                          </a:solidFill>
                          <a:latin typeface="微软雅黑" charset="-122"/>
                          <a:ea typeface="微软雅黑" charset="-122"/>
                        </a:rPr>
                        <a:t>续航</a:t>
                      </a:r>
                      <a:endParaRPr lang="zh-CN" altLang="en-US" sz="1600" b="1"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en-US" altLang="zh-CN" sz="1600" b="1" i="0">
                          <a:solidFill>
                            <a:srgbClr val="000000"/>
                          </a:solidFill>
                          <a:latin typeface="微软雅黑" charset="-122"/>
                          <a:ea typeface="微软雅黑" charset="-122"/>
                        </a:rPr>
                        <a:t>30kg/16km</a:t>
                      </a:r>
                      <a:endParaRPr lang="en-US" altLang="zh-CN" sz="1600" b="1"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en-US" altLang="zh-CN" sz="1600" b="1" i="0">
                          <a:solidFill>
                            <a:srgbClr val="00B050"/>
                          </a:solidFill>
                          <a:latin typeface="微软雅黑" charset="-122"/>
                          <a:ea typeface="微软雅黑" charset="-122"/>
                        </a:rPr>
                        <a:t>50kg/10km</a:t>
                      </a:r>
                      <a:endParaRPr lang="en-US" altLang="zh-CN" sz="1600" b="1" i="0">
                        <a:solidFill>
                          <a:srgbClr val="00B05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en-US" altLang="zh-CN" sz="1600" b="1" i="0">
                          <a:solidFill>
                            <a:srgbClr val="C00000"/>
                          </a:solidFill>
                          <a:latin typeface="微软雅黑" charset="-122"/>
                          <a:ea typeface="微软雅黑" charset="-122"/>
                        </a:rPr>
                        <a:t>30kg/30km</a:t>
                      </a:r>
                      <a:endParaRPr lang="en-US" altLang="zh-CN" sz="1600" b="1" i="0">
                        <a:solidFill>
                          <a:srgbClr val="C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r>
              <a:tr h="815975">
                <a:tc>
                  <a:txBody>
                    <a:bodyPr/>
                    <a:p>
                      <a:pPr algn="ctr" fontAlgn="ctr"/>
                      <a:r>
                        <a:rPr lang="zh-CN" altLang="en-US" sz="1600" b="0" i="0">
                          <a:solidFill>
                            <a:srgbClr val="000000"/>
                          </a:solidFill>
                          <a:latin typeface="微软雅黑" charset="-122"/>
                          <a:ea typeface="微软雅黑" charset="-122"/>
                        </a:rPr>
                        <a:t>最大飞行高度</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en-US" altLang="zh-CN" sz="1600" b="0" i="0">
                          <a:solidFill>
                            <a:srgbClr val="000000"/>
                          </a:solidFill>
                          <a:latin typeface="微软雅黑" charset="-122"/>
                          <a:ea typeface="微软雅黑" charset="-122"/>
                        </a:rPr>
                        <a:t>6000</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en-US" altLang="zh-CN" sz="1600" b="0" i="0">
                          <a:solidFill>
                            <a:srgbClr val="000000"/>
                          </a:solidFill>
                          <a:latin typeface="微软雅黑" charset="-122"/>
                          <a:ea typeface="微软雅黑" charset="-122"/>
                        </a:rPr>
                        <a:t>4000</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en-US" altLang="zh-CN" sz="1600" b="0" i="0">
                          <a:solidFill>
                            <a:srgbClr val="000000"/>
                          </a:solidFill>
                          <a:latin typeface="微软雅黑" charset="-122"/>
                          <a:ea typeface="微软雅黑" charset="-122"/>
                        </a:rPr>
                        <a:t>3300</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563880">
                <a:tc>
                  <a:txBody>
                    <a:bodyPr/>
                    <a:p>
                      <a:pPr algn="ctr" fontAlgn="ctr"/>
                      <a:r>
                        <a:rPr lang="zh-CN" altLang="en-US" sz="1600" b="0" i="0">
                          <a:solidFill>
                            <a:srgbClr val="000000"/>
                          </a:solidFill>
                          <a:latin typeface="微软雅黑" charset="-122"/>
                          <a:ea typeface="微软雅黑" charset="-122"/>
                        </a:rPr>
                        <a:t>抗风</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en-US" altLang="zh-CN" sz="1600" b="0" i="0">
                          <a:solidFill>
                            <a:srgbClr val="000000"/>
                          </a:solidFill>
                          <a:latin typeface="微软雅黑" charset="-122"/>
                          <a:ea typeface="微软雅黑" charset="-122"/>
                        </a:rPr>
                        <a:t>12m/s</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en-US" altLang="zh-CN" sz="1600" b="0" i="0">
                          <a:solidFill>
                            <a:srgbClr val="000000"/>
                          </a:solidFill>
                          <a:latin typeface="微软雅黑" charset="-122"/>
                          <a:ea typeface="微软雅黑" charset="-122"/>
                        </a:rPr>
                        <a:t>17.1m/s</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en-US" altLang="zh-CN" sz="1600" b="0" i="0">
                          <a:solidFill>
                            <a:srgbClr val="000000"/>
                          </a:solidFill>
                          <a:latin typeface="微软雅黑" charset="-122"/>
                          <a:ea typeface="微软雅黑" charset="-122"/>
                        </a:rPr>
                        <a:t>13.9m/s</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r>
            </a:tbl>
          </a:graphicData>
        </a:graphic>
      </p:graphicFrame>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服务方案：（三）无人机配置服务方案</a:t>
            </a:r>
            <a:endParaRPr lang="zh-CN" altLang="en-US"/>
          </a:p>
        </p:txBody>
      </p:sp>
      <p:sp>
        <p:nvSpPr>
          <p:cNvPr id="4" name="文本框 3"/>
          <p:cNvSpPr txBox="1"/>
          <p:nvPr/>
        </p:nvSpPr>
        <p:spPr>
          <a:xfrm>
            <a:off x="8790305" y="2251710"/>
            <a:ext cx="4064000" cy="368300"/>
          </a:xfrm>
          <a:prstGeom prst="rect">
            <a:avLst/>
          </a:prstGeom>
          <a:noFill/>
        </p:spPr>
        <p:txBody>
          <a:bodyPr wrap="square" rtlCol="0">
            <a:spAutoFit/>
          </a:bodyPr>
          <a:p>
            <a:endParaRPr lang="zh-CN" altLang="en-US"/>
          </a:p>
        </p:txBody>
      </p:sp>
      <p:graphicFrame>
        <p:nvGraphicFramePr>
          <p:cNvPr id="5" name="表格 4"/>
          <p:cNvGraphicFramePr/>
          <p:nvPr>
            <p:custDataLst>
              <p:tags r:id="rId1"/>
            </p:custDataLst>
          </p:nvPr>
        </p:nvGraphicFramePr>
        <p:xfrm>
          <a:off x="695960" y="1374140"/>
          <a:ext cx="10207625" cy="5173980"/>
        </p:xfrm>
        <a:graphic>
          <a:graphicData uri="http://schemas.openxmlformats.org/drawingml/2006/table">
            <a:tbl>
              <a:tblPr/>
              <a:tblGrid>
                <a:gridCol w="2487930"/>
                <a:gridCol w="2743835"/>
                <a:gridCol w="2487930"/>
                <a:gridCol w="2487930"/>
              </a:tblGrid>
              <a:tr h="744855">
                <a:tc rowSpan="7">
                  <a:txBody>
                    <a:bodyPr/>
                    <a:p>
                      <a:pPr algn="ctr" fontAlgn="ctr"/>
                      <a:r>
                        <a:rPr lang="zh-CN" altLang="en-US" sz="1600" b="0" i="0">
                          <a:solidFill>
                            <a:srgbClr val="000000"/>
                          </a:solidFill>
                          <a:latin typeface="微软雅黑" charset="-122"/>
                          <a:ea typeface="微软雅黑" charset="-122"/>
                        </a:rPr>
                        <a:t>运载能力</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rowSpan="2">
                  <a:txBody>
                    <a:bodyPr/>
                    <a:p>
                      <a:pPr algn="ctr" fontAlgn="ctr"/>
                      <a:r>
                        <a:rPr lang="zh-CN" altLang="en-US" sz="1600" b="0" i="0">
                          <a:solidFill>
                            <a:srgbClr val="000000"/>
                          </a:solidFill>
                          <a:latin typeface="微软雅黑" charset="-122"/>
                          <a:ea typeface="微软雅黑" charset="-122"/>
                        </a:rPr>
                        <a:t>运输箱</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rowSpan="3">
                  <a:txBody>
                    <a:bodyPr/>
                    <a:p>
                      <a:pPr algn="ctr" fontAlgn="ctr"/>
                      <a:r>
                        <a:rPr lang="zh-CN" altLang="en-US" sz="1600" b="0" i="0">
                          <a:solidFill>
                            <a:srgbClr val="000000"/>
                          </a:solidFill>
                          <a:latin typeface="微软雅黑" charset="-122"/>
                          <a:ea typeface="微软雅黑" charset="-122"/>
                        </a:rPr>
                        <a:t>运输箱</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zh-CN" altLang="en-US" sz="1600" b="0" i="0">
                          <a:solidFill>
                            <a:srgbClr val="000000"/>
                          </a:solidFill>
                          <a:latin typeface="微软雅黑" charset="-122"/>
                          <a:ea typeface="微软雅黑" charset="-122"/>
                        </a:rPr>
                        <a:t>运输箱</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0">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rowSpan="5">
                  <a:txBody>
                    <a:bodyPr/>
                    <a:p>
                      <a:pPr algn="ctr" fontAlgn="ctr">
                        <a:buNone/>
                      </a:pPr>
                      <a:r>
                        <a:rPr lang="zh-CN" altLang="en-US" sz="1600">
                          <a:solidFill>
                            <a:srgbClr val="000000"/>
                          </a:solidFill>
                          <a:latin typeface="微软雅黑" charset="-122"/>
                          <a:ea typeface="微软雅黑" charset="-122"/>
                          <a:sym typeface="+mn-ea"/>
                        </a:rPr>
                        <a:t>空吊</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0">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rowSpan="2">
                  <a:txBody>
                    <a:bodyPr/>
                    <a:p>
                      <a:pPr algn="ctr" fontAlgn="ctr">
                        <a:buNone/>
                      </a:pPr>
                      <a:r>
                        <a:rPr lang="zh-CN" altLang="en-US" sz="1600" b="0" i="0">
                          <a:solidFill>
                            <a:srgbClr val="000000"/>
                          </a:solidFill>
                          <a:latin typeface="微软雅黑" charset="-122"/>
                          <a:ea typeface="微软雅黑" charset="-122"/>
                        </a:rPr>
                        <a:t>空吊</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741045">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rowSpan="2">
                  <a:txBody>
                    <a:bodyPr/>
                    <a:p>
                      <a:pPr algn="ctr" fontAlgn="ctr">
                        <a:buNone/>
                      </a:pPr>
                      <a:r>
                        <a:rPr lang="zh-CN" altLang="en-US" sz="1600">
                          <a:solidFill>
                            <a:srgbClr val="000000"/>
                          </a:solidFill>
                          <a:latin typeface="微软雅黑" charset="-122"/>
                          <a:ea typeface="微软雅黑" charset="-122"/>
                          <a:sym typeface="+mn-ea"/>
                        </a:rPr>
                        <a:t>空吊</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0">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rowSpan="3">
                  <a:txBody>
                    <a:bodyPr/>
                    <a:p>
                      <a:pPr algn="ctr" fontAlgn="ctr">
                        <a:buNone/>
                      </a:pPr>
                      <a:r>
                        <a:rPr lang="zh-CN" altLang="en-US" sz="1600" b="0" i="0">
                          <a:solidFill>
                            <a:srgbClr val="000000"/>
                          </a:solidFill>
                          <a:latin typeface="微软雅黑" charset="-122"/>
                          <a:ea typeface="微软雅黑" charset="-122"/>
                        </a:rPr>
                        <a:t>空投</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0">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rowSpan="2">
                  <a:txBody>
                    <a:bodyPr/>
                    <a:p>
                      <a:pPr algn="ctr" fontAlgn="ctr">
                        <a:buNone/>
                      </a:pPr>
                      <a:r>
                        <a:rPr lang="zh-CN" altLang="en-US" sz="1600">
                          <a:solidFill>
                            <a:srgbClr val="000000"/>
                          </a:solidFill>
                          <a:latin typeface="微软雅黑" charset="-122"/>
                          <a:ea typeface="微软雅黑" charset="-122"/>
                          <a:sym typeface="+mn-ea"/>
                        </a:rPr>
                        <a:t>空投</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744220">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vMerge="1">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buNone/>
                      </a:pPr>
                      <a:r>
                        <a:rPr lang="zh-CN" altLang="en-US" sz="1600">
                          <a:solidFill>
                            <a:srgbClr val="000000"/>
                          </a:solidFill>
                          <a:latin typeface="微软雅黑" charset="-122"/>
                          <a:ea typeface="微软雅黑" charset="-122"/>
                          <a:sym typeface="+mn-ea"/>
                        </a:rPr>
                        <a:t>空投</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558800">
                <a:tc>
                  <a:txBody>
                    <a:bodyPr/>
                    <a:p>
                      <a:pPr algn="ctr" fontAlgn="ctr"/>
                      <a:r>
                        <a:rPr lang="zh-CN" altLang="en-US" sz="1600" b="0" i="0">
                          <a:solidFill>
                            <a:srgbClr val="000000"/>
                          </a:solidFill>
                          <a:latin typeface="微软雅黑" charset="-122"/>
                          <a:ea typeface="微软雅黑" charset="-122"/>
                        </a:rPr>
                        <a:t>降落伞</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zh-CN" altLang="en-US" sz="1600" b="0" i="0">
                          <a:solidFill>
                            <a:srgbClr val="000000"/>
                          </a:solidFill>
                          <a:latin typeface="微软雅黑" charset="-122"/>
                          <a:ea typeface="微软雅黑" charset="-122"/>
                        </a:rPr>
                        <a:t>有</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zh-CN" altLang="en-US" sz="1600" b="0" i="0">
                          <a:solidFill>
                            <a:srgbClr val="000000"/>
                          </a:solidFill>
                          <a:latin typeface="微软雅黑" charset="-122"/>
                          <a:ea typeface="微软雅黑" charset="-122"/>
                        </a:rPr>
                        <a:t>有</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zh-CN" altLang="en-US" sz="1600" b="0" i="0">
                          <a:solidFill>
                            <a:srgbClr val="000000"/>
                          </a:solidFill>
                          <a:latin typeface="微软雅黑" charset="-122"/>
                          <a:ea typeface="微软雅黑" charset="-122"/>
                        </a:rPr>
                        <a:t>有</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r>
              <a:tr h="709930">
                <a:tc>
                  <a:txBody>
                    <a:bodyPr/>
                    <a:p>
                      <a:pPr algn="ctr" fontAlgn="ctr"/>
                      <a:r>
                        <a:rPr lang="zh-CN" altLang="en-US" sz="1600" b="0" i="0">
                          <a:solidFill>
                            <a:srgbClr val="000000"/>
                          </a:solidFill>
                          <a:latin typeface="微软雅黑" charset="-122"/>
                          <a:ea typeface="微软雅黑" charset="-122"/>
                        </a:rPr>
                        <a:t>动力源</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zh-CN" altLang="en-US" sz="1600" b="0" i="0">
                          <a:solidFill>
                            <a:srgbClr val="000000"/>
                          </a:solidFill>
                          <a:latin typeface="微软雅黑" charset="-122"/>
                          <a:ea typeface="微软雅黑" charset="-122"/>
                        </a:rPr>
                        <a:t>电动</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zh-CN" altLang="en-US" sz="1600" b="0" i="0">
                          <a:solidFill>
                            <a:srgbClr val="000000"/>
                          </a:solidFill>
                          <a:latin typeface="微软雅黑" charset="-122"/>
                          <a:ea typeface="微软雅黑" charset="-122"/>
                        </a:rPr>
                        <a:t>电动</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c>
                  <a:txBody>
                    <a:bodyPr/>
                    <a:p>
                      <a:pPr algn="ctr" fontAlgn="ctr"/>
                      <a:r>
                        <a:rPr lang="zh-CN" altLang="en-US" sz="1600" b="0" i="0">
                          <a:solidFill>
                            <a:srgbClr val="000000"/>
                          </a:solidFill>
                          <a:latin typeface="微软雅黑" charset="-122"/>
                          <a:ea typeface="微软雅黑" charset="-122"/>
                        </a:rPr>
                        <a:t>电动</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CFD5EA"/>
                    </a:solidFill>
                  </a:tcPr>
                </a:tc>
              </a:tr>
              <a:tr h="1116965">
                <a:tc rowSpan="2">
                  <a:txBody>
                    <a:bodyPr/>
                    <a:p>
                      <a:pPr algn="ctr" fontAlgn="ctr"/>
                      <a:r>
                        <a:rPr lang="zh-CN" altLang="en-US" sz="1600" b="0" i="0">
                          <a:solidFill>
                            <a:srgbClr val="000000"/>
                          </a:solidFill>
                          <a:latin typeface="微软雅黑" charset="-122"/>
                          <a:ea typeface="微软雅黑" charset="-122"/>
                        </a:rPr>
                        <a:t>障碍物感知</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a:txBody>
                    <a:bodyPr/>
                    <a:p>
                      <a:pPr algn="ctr" fontAlgn="ctr"/>
                      <a:r>
                        <a:rPr lang="zh-CN" altLang="en-US" sz="1600" b="0" i="0">
                          <a:solidFill>
                            <a:srgbClr val="000000"/>
                          </a:solidFill>
                          <a:latin typeface="微软雅黑" charset="-122"/>
                          <a:ea typeface="微软雅黑" charset="-122"/>
                        </a:rPr>
                        <a:t>有源相控阵雷达</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a:noFill/>
                    </a:lnB>
                    <a:solidFill>
                      <a:srgbClr val="E9EBF5"/>
                    </a:solidFill>
                  </a:tcPr>
                </a:tc>
                <a:tc rowSpan="2">
                  <a:txBody>
                    <a:bodyPr/>
                    <a:p>
                      <a:pPr algn="ctr" fontAlgn="ctr"/>
                      <a:r>
                        <a:rPr lang="en-US" altLang="zh-CN" sz="1600" b="0" i="0">
                          <a:solidFill>
                            <a:srgbClr val="000000"/>
                          </a:solidFill>
                          <a:latin typeface="微软雅黑" charset="-122"/>
                          <a:ea typeface="微软雅黑" charset="-122"/>
                        </a:rPr>
                        <a:t>/</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c rowSpan="2">
                  <a:txBody>
                    <a:bodyPr/>
                    <a:p>
                      <a:pPr algn="ctr" fontAlgn="ctr"/>
                      <a:r>
                        <a:rPr lang="en-US" altLang="zh-CN" sz="1600" b="0" i="0">
                          <a:solidFill>
                            <a:srgbClr val="000000"/>
                          </a:solidFill>
                          <a:latin typeface="微软雅黑" charset="-122"/>
                          <a:ea typeface="微软雅黑" charset="-122"/>
                        </a:rPr>
                        <a:t>/</a:t>
                      </a:r>
                      <a:endParaRPr lang="en-US" altLang="zh-CN"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9050" cap="flat" cmpd="sng">
                      <a:solidFill>
                        <a:srgbClr val="FFFFFF"/>
                      </a:solidFill>
                      <a:prstDash val="solid"/>
                      <a:headEnd type="none" w="med" len="med"/>
                      <a:tailEnd type="none" w="med" len="med"/>
                    </a:lnT>
                    <a:lnB w="19050" cap="flat" cmpd="sng">
                      <a:solidFill>
                        <a:srgbClr val="FFFFFF"/>
                      </a:solidFill>
                      <a:prstDash val="solid"/>
                      <a:headEnd type="none" w="med" len="med"/>
                      <a:tailEnd type="none" w="med" len="med"/>
                    </a:lnB>
                    <a:solidFill>
                      <a:srgbClr val="E9EBF5"/>
                    </a:solidFill>
                  </a:tcPr>
                </a:tc>
              </a:tr>
              <a:tr h="558165">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w="19050" cap="flat" cmpd="sng">
                      <a:solidFill>
                        <a:srgbClr val="FFFFFF"/>
                      </a:solidFill>
                      <a:prstDash val="solid"/>
                      <a:headEnd type="none" w="med" len="med"/>
                      <a:tailEnd type="none" w="med" len="med"/>
                    </a:lnB>
                  </a:tcPr>
                </a:tc>
                <a:tc>
                  <a:txBody>
                    <a:bodyPr/>
                    <a:p>
                      <a:pPr algn="ctr" fontAlgn="ctr"/>
                      <a:r>
                        <a:rPr lang="zh-CN" altLang="en-US" sz="1600" b="0" i="0">
                          <a:solidFill>
                            <a:srgbClr val="000000"/>
                          </a:solidFill>
                          <a:latin typeface="微软雅黑" charset="-122"/>
                          <a:ea typeface="微软雅黑" charset="-122"/>
                        </a:rPr>
                        <a:t>双目视觉</a:t>
                      </a:r>
                      <a:endParaRPr lang="zh-CN" altLang="en-US" sz="1600" b="0" i="0">
                        <a:solidFill>
                          <a:srgbClr val="000000"/>
                        </a:solidFill>
                        <a:latin typeface="微软雅黑" charset="-122"/>
                        <a:ea typeface="微软雅黑" charset="-122"/>
                      </a:endParaRPr>
                    </a:p>
                  </a:txBody>
                  <a:tcPr marL="5080" marR="5080" marT="5080"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a:noFill/>
                    </a:lnT>
                    <a:lnB w="19050" cap="flat" cmpd="sng">
                      <a:solidFill>
                        <a:srgbClr val="FFFFFF"/>
                      </a:solidFill>
                      <a:prstDash val="solid"/>
                      <a:headEnd type="none" w="med" len="med"/>
                      <a:tailEnd type="none" w="med" len="med"/>
                    </a:lnB>
                    <a:solidFill>
                      <a:srgbClr val="E9EBF5"/>
                    </a:solidFill>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w="19050" cap="flat" cmpd="sng">
                      <a:solidFill>
                        <a:srgbClr val="FFFFFF"/>
                      </a:solidFill>
                      <a:prstDash val="solid"/>
                      <a:headEnd type="none" w="med" len="med"/>
                      <a:tailEnd type="none" w="med" len="med"/>
                    </a:lnB>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w="19050" cap="flat" cmpd="sng">
                      <a:solidFill>
                        <a:srgbClr val="FFFFFF"/>
                      </a:solidFill>
                      <a:prstDash val="solid"/>
                      <a:headEnd type="none" w="med" len="med"/>
                      <a:tailEnd type="none" w="med" len="med"/>
                    </a:lnB>
                  </a:tcPr>
                </a:tc>
              </a:tr>
            </a:tbl>
          </a:graphicData>
        </a:graphic>
      </p:graphicFrame>
      <p:sp>
        <p:nvSpPr>
          <p:cNvPr id="6" name="灯片编号占位符 5"/>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服务方案：（四）安全应急方案</a:t>
            </a:r>
            <a:endParaRPr lang="zh-CN" altLang="en-US"/>
          </a:p>
        </p:txBody>
      </p:sp>
      <p:sp>
        <p:nvSpPr>
          <p:cNvPr id="4" name="文本框 3"/>
          <p:cNvSpPr txBox="1"/>
          <p:nvPr/>
        </p:nvSpPr>
        <p:spPr>
          <a:xfrm>
            <a:off x="8790305" y="2251710"/>
            <a:ext cx="4064000" cy="368300"/>
          </a:xfrm>
          <a:prstGeom prst="rect">
            <a:avLst/>
          </a:prstGeom>
          <a:noFill/>
        </p:spPr>
        <p:txBody>
          <a:bodyPr wrap="square" rtlCol="0">
            <a:spAutoFit/>
          </a:bodyPr>
          <a:p>
            <a:endParaRPr lang="zh-CN" altLang="en-US"/>
          </a:p>
        </p:txBody>
      </p:sp>
      <p:sp>
        <p:nvSpPr>
          <p:cNvPr id="6" name="灯片编号占位符 5"/>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2" name="文本框 1"/>
          <p:cNvSpPr txBox="1"/>
          <p:nvPr/>
        </p:nvSpPr>
        <p:spPr>
          <a:xfrm>
            <a:off x="593090" y="1595755"/>
            <a:ext cx="10727690" cy="3394075"/>
          </a:xfrm>
          <a:prstGeom prst="rect">
            <a:avLst/>
          </a:prstGeom>
          <a:noFill/>
        </p:spPr>
        <p:txBody>
          <a:bodyPr wrap="square" rtlCol="0">
            <a:noAutofit/>
          </a:bodyPr>
          <a:p>
            <a:pPr marL="0" lvl="1" indent="-231775" algn="l">
              <a:lnSpc>
                <a:spcPct val="150000"/>
              </a:lnSpc>
              <a:spcBef>
                <a:spcPts val="0"/>
              </a:spcBef>
              <a:spcAft>
                <a:spcPts val="600"/>
              </a:spcAft>
              <a:buClrTx/>
              <a:buSzTx/>
              <a:buNone/>
            </a:pPr>
            <a:r>
              <a:rPr lang="en-US" altLang="zh-CN" sz="1600">
                <a:ln>
                  <a:noFill/>
                  <a:prstDash val="sysDot"/>
                </a:ln>
                <a:uFillTx/>
                <a:latin typeface="宋体" pitchFamily="2" charset="-122"/>
                <a:ea typeface="宋体" pitchFamily="2" charset="-122"/>
                <a:cs typeface="宋体" pitchFamily="2" charset="-122"/>
              </a:rPr>
              <a:t>1</a:t>
            </a:r>
            <a:r>
              <a:rPr lang="zh-CN" altLang="en-US" sz="1600">
                <a:ln>
                  <a:noFill/>
                  <a:prstDash val="sysDot"/>
                </a:ln>
                <a:uFillTx/>
                <a:latin typeface="宋体" pitchFamily="2" charset="-122"/>
                <a:ea typeface="宋体" pitchFamily="2" charset="-122"/>
                <a:cs typeface="宋体" pitchFamily="2" charset="-122"/>
              </a:rPr>
              <a:t>、集控中心：实时监控飞行状态、信号及环境数据，异常时启动预警，通知相关人员。​建立应急小组，协调各部门之间的应急工作，确保信息畅通。</a:t>
            </a:r>
            <a:endParaRPr lang="zh-CN" altLang="en-US" sz="1600">
              <a:ln>
                <a:noFill/>
                <a:prstDash val="sysDot"/>
              </a:ln>
              <a:uFillTx/>
              <a:latin typeface="宋体" pitchFamily="2" charset="-122"/>
              <a:ea typeface="宋体" pitchFamily="2" charset="-122"/>
              <a:cs typeface="宋体" pitchFamily="2" charset="-122"/>
            </a:endParaRPr>
          </a:p>
          <a:p>
            <a:pPr marL="0" lvl="1" indent="-231775" algn="l">
              <a:lnSpc>
                <a:spcPct val="150000"/>
              </a:lnSpc>
              <a:spcBef>
                <a:spcPts val="0"/>
              </a:spcBef>
              <a:spcAft>
                <a:spcPts val="600"/>
              </a:spcAft>
              <a:buClrTx/>
              <a:buSzTx/>
              <a:buNone/>
            </a:pPr>
            <a:r>
              <a:rPr lang="en-US" altLang="zh-CN"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、无人机：根据事故类别，迅速启动对应程序，按照无人机安全应急预案开展搜索处置与事后评估工作。</a:t>
            </a:r>
            <a:endParaRPr lang="zh-CN" altLang="en-US" sz="1600">
              <a:ln>
                <a:noFill/>
                <a:prstDash val="sysDot"/>
              </a:ln>
              <a:uFillTx/>
              <a:latin typeface="宋体" pitchFamily="2" charset="-122"/>
              <a:ea typeface="宋体" pitchFamily="2" charset="-122"/>
              <a:cs typeface="宋体" pitchFamily="2" charset="-122"/>
              <a:sym typeface="+mn-ea"/>
            </a:endParaRPr>
          </a:p>
          <a:p>
            <a:pPr marL="0" lvl="1" indent="-231775" algn="l">
              <a:lnSpc>
                <a:spcPct val="150000"/>
              </a:lnSpc>
              <a:spcBef>
                <a:spcPts val="0"/>
              </a:spcBef>
              <a:spcAft>
                <a:spcPts val="600"/>
              </a:spcAft>
              <a:buClrTx/>
              <a:buSzTx/>
              <a:buNone/>
            </a:pPr>
            <a:r>
              <a:rPr lang="en-US" altLang="zh-CN" sz="1600">
                <a:ln>
                  <a:noFill/>
                  <a:prstDash val="sysDot"/>
                </a:ln>
                <a:uFillTx/>
                <a:latin typeface="宋体" pitchFamily="2" charset="-122"/>
                <a:ea typeface="宋体" pitchFamily="2" charset="-122"/>
                <a:cs typeface="宋体" pitchFamily="2" charset="-122"/>
                <a:sym typeface="+mn-ea"/>
              </a:rPr>
              <a:t>3</a:t>
            </a:r>
            <a:r>
              <a:rPr lang="zh-CN" altLang="en-US" sz="1600">
                <a:ln>
                  <a:noFill/>
                  <a:prstDash val="sysDot"/>
                </a:ln>
                <a:uFillTx/>
                <a:latin typeface="宋体" pitchFamily="2" charset="-122"/>
                <a:ea typeface="宋体" pitchFamily="2" charset="-122"/>
                <a:cs typeface="宋体" pitchFamily="2" charset="-122"/>
                <a:sym typeface="+mn-ea"/>
              </a:rPr>
              <a:t>、无人机起降场：落实日常安全管理，突发时迅速组织人员、设备安全有序撤离。​</a:t>
            </a:r>
            <a:r>
              <a:rPr lang="zh-CN" altLang="en-US" sz="1600">
                <a:ln>
                  <a:noFill/>
                  <a:prstDash val="sysDot"/>
                </a:ln>
                <a:uFillTx/>
                <a:latin typeface="宋体" pitchFamily="2" charset="-122"/>
                <a:ea typeface="宋体" pitchFamily="2" charset="-122"/>
                <a:cs typeface="宋体" pitchFamily="2" charset="-122"/>
              </a:rPr>
              <a:t>确保应急救援工作顺利开展，对起降场设施设备进行检查和维护，保障其正常运行。</a:t>
            </a:r>
            <a:endParaRPr lang="zh-CN" altLang="en-US" sz="1600">
              <a:ln>
                <a:noFill/>
                <a:prstDash val="sysDot"/>
              </a:ln>
              <a:uFillTx/>
              <a:latin typeface="宋体" pitchFamily="2" charset="-122"/>
              <a:ea typeface="宋体" pitchFamily="2" charset="-122"/>
              <a:cs typeface="宋体" pitchFamily="2" charset="-122"/>
            </a:endParaRPr>
          </a:p>
          <a:p>
            <a:pPr marL="0" lvl="1" indent="-231775" algn="l">
              <a:lnSpc>
                <a:spcPct val="150000"/>
              </a:lnSpc>
              <a:spcBef>
                <a:spcPts val="0"/>
              </a:spcBef>
              <a:spcAft>
                <a:spcPts val="600"/>
              </a:spcAft>
              <a:buClrTx/>
              <a:buSzTx/>
              <a:buNone/>
            </a:pPr>
            <a:r>
              <a:rPr lang="en-US" altLang="zh-CN" sz="1600">
                <a:ln>
                  <a:noFill/>
                  <a:prstDash val="sysDot"/>
                </a:ln>
                <a:uFillTx/>
                <a:latin typeface="宋体" pitchFamily="2" charset="-122"/>
                <a:ea typeface="宋体" pitchFamily="2" charset="-122"/>
                <a:cs typeface="宋体" pitchFamily="2" charset="-122"/>
              </a:rPr>
              <a:t>4</a:t>
            </a:r>
            <a:r>
              <a:rPr lang="zh-CN" altLang="en-US" sz="1600">
                <a:ln>
                  <a:noFill/>
                  <a:prstDash val="sysDot"/>
                </a:ln>
                <a:uFillTx/>
                <a:latin typeface="宋体" pitchFamily="2" charset="-122"/>
                <a:ea typeface="宋体" pitchFamily="2" charset="-122"/>
                <a:cs typeface="宋体" pitchFamily="2" charset="-122"/>
              </a:rPr>
              <a:t>、飞行人员：飞行前细致检查设备，飞行中遇突发按相关流程操作并及时上报。​</a:t>
            </a:r>
            <a:endParaRPr lang="zh-CN" altLang="en-US" sz="1600">
              <a:ln>
                <a:noFill/>
                <a:prstDash val="sysDot"/>
              </a:ln>
              <a:uFillTx/>
              <a:latin typeface="宋体" pitchFamily="2" charset="-122"/>
              <a:ea typeface="宋体" pitchFamily="2" charset="-122"/>
              <a:cs typeface="宋体" pitchFamily="2" charset="-122"/>
            </a:endParaRPr>
          </a:p>
          <a:p>
            <a:pPr marL="0" lvl="1" indent="-231775" algn="l">
              <a:lnSpc>
                <a:spcPct val="150000"/>
              </a:lnSpc>
              <a:spcBef>
                <a:spcPts val="0"/>
              </a:spcBef>
              <a:spcAft>
                <a:spcPts val="600"/>
              </a:spcAft>
              <a:buClrTx/>
              <a:buSzTx/>
              <a:buNone/>
            </a:pPr>
            <a:r>
              <a:rPr lang="en-US" altLang="zh-CN" sz="1600">
                <a:ln>
                  <a:noFill/>
                  <a:prstDash val="sysDot"/>
                </a:ln>
                <a:uFillTx/>
                <a:latin typeface="宋体" pitchFamily="2" charset="-122"/>
                <a:ea typeface="宋体" pitchFamily="2" charset="-122"/>
                <a:cs typeface="宋体" pitchFamily="2" charset="-122"/>
              </a:rPr>
              <a:t>5</a:t>
            </a:r>
            <a:r>
              <a:rPr lang="zh-CN" altLang="en-US" sz="1600">
                <a:ln>
                  <a:noFill/>
                  <a:prstDash val="sysDot"/>
                </a:ln>
                <a:uFillTx/>
                <a:latin typeface="宋体" pitchFamily="2" charset="-122"/>
                <a:ea typeface="宋体" pitchFamily="2" charset="-122"/>
                <a:cs typeface="宋体" pitchFamily="2" charset="-122"/>
              </a:rPr>
              <a:t>、车辆：出发前，检查车辆关键部件，固定无人机设备；出发后，如遇故障情况，移车、警示、联系相关人员进行维修，并及时上报。​</a:t>
            </a:r>
            <a:endParaRPr lang="zh-CN" altLang="en-US" sz="1600">
              <a:ln>
                <a:noFill/>
                <a:prstDash val="sysDot"/>
              </a:ln>
              <a:uFillTx/>
              <a:latin typeface="宋体" pitchFamily="2" charset="-122"/>
              <a:ea typeface="宋体" pitchFamily="2" charset="-122"/>
              <a:cs typeface="宋体" pitchFamily="2" charset="-122"/>
            </a:endParaRPr>
          </a:p>
          <a:p>
            <a:pPr marL="0" lvl="1" indent="-231775" algn="l">
              <a:lnSpc>
                <a:spcPct val="150000"/>
              </a:lnSpc>
              <a:spcBef>
                <a:spcPts val="0"/>
              </a:spcBef>
              <a:spcAft>
                <a:spcPts val="600"/>
              </a:spcAft>
              <a:buClrTx/>
              <a:buSzTx/>
              <a:buNone/>
            </a:pPr>
            <a:endParaRPr lang="zh-CN" altLang="en-US" sz="1600">
              <a:ln>
                <a:noFill/>
                <a:prstDash val="sysDot"/>
              </a:ln>
              <a:uFillTx/>
              <a:latin typeface="宋体" pitchFamily="2" charset="-122"/>
              <a:ea typeface="宋体" pitchFamily="2" charset="-122"/>
              <a:cs typeface="宋体"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a:xfrm>
            <a:off x="765810" y="1776730"/>
            <a:ext cx="10260330" cy="4135120"/>
          </a:xfrm>
        </p:spPr>
        <p:txBody>
          <a:bodyPr>
            <a:noAutofit/>
          </a:bodyPr>
          <a:p>
            <a:pPr marL="0"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sym typeface="+mn-ea"/>
              </a:rPr>
              <a:t>（一）运营方资格要求</a:t>
            </a:r>
            <a:endParaRPr lang="zh-CN" altLang="en-US"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sym typeface="+mn-ea"/>
              </a:rPr>
              <a:t>1、具备经营“快递业务”的经营许可证、或者营业执照证载经营范围许可项目包含“邮件寄递服务”。</a:t>
            </a:r>
            <a:endParaRPr lang="zh-CN" altLang="en-US" spc="0">
              <a:solidFill>
                <a:schemeClr val="tx1"/>
              </a:solidFill>
              <a:highlight>
                <a:srgbClr val="FFFF00"/>
              </a:highlight>
              <a:latin typeface="宋体" pitchFamily="2" charset="-122"/>
              <a:ea typeface="宋体" pitchFamily="2" charset="-122"/>
              <a:cs typeface="宋体" pitchFamily="2" charset="-122"/>
              <a:sym typeface="+mn-ea"/>
            </a:endParaRPr>
          </a:p>
          <a:p>
            <a:pPr marL="0"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sym typeface="+mn-ea"/>
              </a:rPr>
              <a:t>根据《快递业务经营许可管理办法》第十八条：经营快递业务的企业应当按照《快递业务经营许可证》记载的业务范围、地域范围和有效期限开展快递业务经营活动。</a:t>
            </a:r>
            <a:endParaRPr lang="zh-CN" altLang="en-US"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sym typeface="+mn-ea"/>
              </a:rPr>
              <a:t>2、中标后</a:t>
            </a:r>
            <a:r>
              <a:rPr lang="en-US" altLang="zh-CN" spc="0">
                <a:solidFill>
                  <a:schemeClr val="tx1"/>
                </a:solidFill>
                <a:latin typeface="宋体" pitchFamily="2" charset="-122"/>
                <a:ea typeface="宋体" pitchFamily="2" charset="-122"/>
                <a:cs typeface="宋体" pitchFamily="2" charset="-122"/>
                <a:sym typeface="+mn-ea"/>
              </a:rPr>
              <a:t>20</a:t>
            </a:r>
            <a:r>
              <a:rPr lang="zh-CN" altLang="en-US" spc="0">
                <a:solidFill>
                  <a:schemeClr val="tx1"/>
                </a:solidFill>
                <a:latin typeface="宋体" pitchFamily="2" charset="-122"/>
                <a:ea typeface="宋体" pitchFamily="2" charset="-122"/>
                <a:cs typeface="宋体" pitchFamily="2" charset="-122"/>
                <a:sym typeface="+mn-ea"/>
              </a:rPr>
              <a:t>日内办理“民用无人驾驶航空器运营合格证”，经营种类包含“载货类”，运行种类包含“航线飞行”。</a:t>
            </a:r>
            <a:endParaRPr lang="zh-CN" altLang="en-US" spc="0">
              <a:solidFill>
                <a:schemeClr val="tx1"/>
              </a:solidFill>
              <a:latin typeface="宋体" pitchFamily="2" charset="-122"/>
              <a:ea typeface="宋体" pitchFamily="2" charset="-122"/>
              <a:cs typeface="宋体" pitchFamily="2" charset="-122"/>
            </a:endParaRPr>
          </a:p>
          <a:p>
            <a:pPr marL="0"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sym typeface="+mn-ea"/>
              </a:rPr>
              <a:t>根据《无人驾驶航空器飞行管理暂行条例》第十一条要求：使用除微型以外的民用无人驾驶航空器从事飞行活动的单位应当并向国务院民用航空主管部门或者地区民用航空管理机构（以下统称民用航空管理部门）申请取得民用无人驾驶航空器运营合格证（以下简称运营合格证）。</a:t>
            </a:r>
            <a:endParaRPr lang="zh-CN" altLang="en-US" spc="0">
              <a:solidFill>
                <a:schemeClr val="tx1"/>
              </a:solidFill>
              <a:latin typeface="宋体" pitchFamily="2" charset="-122"/>
              <a:ea typeface="宋体" pitchFamily="2" charset="-122"/>
              <a:cs typeface="宋体" pitchFamily="2" charset="-122"/>
              <a:sym typeface="+mn-ea"/>
            </a:endParaRPr>
          </a:p>
          <a:p>
            <a:pPr marL="0" lvl="1" algn="l" defTabSz="914400">
              <a:lnSpc>
                <a:spcPct val="150000"/>
              </a:lnSpc>
              <a:buClrTx/>
              <a:buSzTx/>
              <a:buNone/>
            </a:pPr>
            <a:r>
              <a:rPr lang="en-US" altLang="zh-CN" sz="1600" spc="0">
                <a:solidFill>
                  <a:schemeClr val="tx1"/>
                </a:solidFill>
                <a:latin typeface="宋体" pitchFamily="2" charset="-122"/>
                <a:ea typeface="宋体" pitchFamily="2" charset="-122"/>
                <a:cs typeface="宋体" pitchFamily="2" charset="-122"/>
              </a:rPr>
              <a:t>3</a:t>
            </a:r>
            <a:r>
              <a:rPr lang="zh-CN" altLang="en-US" sz="1600" spc="0">
                <a:solidFill>
                  <a:schemeClr val="tx1"/>
                </a:solidFill>
                <a:latin typeface="宋体" pitchFamily="2" charset="-122"/>
                <a:ea typeface="宋体" pitchFamily="2" charset="-122"/>
                <a:cs typeface="宋体" pitchFamily="2" charset="-122"/>
              </a:rPr>
              <a:t>、运营期间，若国家增加相关的法律条文，运营方须具备相应的运营资格。</a:t>
            </a:r>
            <a:endParaRPr lang="zh-CN" altLang="en-US" sz="1600"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运营要求：</a:t>
            </a:r>
            <a:endParaRPr lang="zh-CN" altLang="en-US"/>
          </a:p>
        </p:txBody>
      </p:sp>
      <p:sp>
        <p:nvSpPr>
          <p:cNvPr id="4" name="文本框 3"/>
          <p:cNvSpPr txBox="1"/>
          <p:nvPr/>
        </p:nvSpPr>
        <p:spPr>
          <a:xfrm>
            <a:off x="3727450" y="850265"/>
            <a:ext cx="4064000" cy="368300"/>
          </a:xfrm>
          <a:prstGeom prst="rect">
            <a:avLst/>
          </a:prstGeom>
          <a:noFill/>
        </p:spPr>
        <p:txBody>
          <a:bodyPr wrap="square" rtlCol="0">
            <a:spAutoFit/>
          </a:bodyPr>
          <a:p>
            <a:endParaRPr lang="zh-CN" altLang="en-US"/>
          </a:p>
        </p:txBody>
      </p:sp>
      <p:sp>
        <p:nvSpPr>
          <p:cNvPr id="6" name="灯片编号占位符 5"/>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运营要求：</a:t>
            </a:r>
            <a:endParaRPr lang="zh-CN" altLang="en-US"/>
          </a:p>
        </p:txBody>
      </p:sp>
      <p:sp>
        <p:nvSpPr>
          <p:cNvPr id="7" name="文本框 6"/>
          <p:cNvSpPr txBox="1"/>
          <p:nvPr/>
        </p:nvSpPr>
        <p:spPr>
          <a:xfrm>
            <a:off x="829310" y="1349375"/>
            <a:ext cx="4064000" cy="460375"/>
          </a:xfrm>
          <a:prstGeom prst="rect">
            <a:avLst/>
          </a:prstGeom>
          <a:noFill/>
        </p:spPr>
        <p:txBody>
          <a:bodyPr wrap="square" rtlCol="0">
            <a:spAutoFit/>
          </a:bodyPr>
          <a:p>
            <a:pPr marL="0" lvl="1" indent="-231775" algn="l">
              <a:lnSpc>
                <a:spcPct val="150000"/>
              </a:lnSpc>
              <a:spcBef>
                <a:spcPts val="0"/>
              </a:spcBef>
              <a:spcAft>
                <a:spcPts val="600"/>
              </a:spcAft>
              <a:buClrTx/>
              <a:buSzTx/>
              <a:buFont typeface="Arial" panose="020B0704020202020204" pitchFamily="34" charset="0"/>
            </a:pPr>
            <a:r>
              <a:rPr lang="zh-CN" altLang="en-US" sz="1600">
                <a:ln>
                  <a:noFill/>
                  <a:prstDash val="sysDot"/>
                </a:ln>
                <a:uFillTx/>
                <a:latin typeface="宋体" pitchFamily="2" charset="-122"/>
                <a:ea typeface="宋体" pitchFamily="2" charset="-122"/>
                <a:cs typeface="宋体" pitchFamily="2" charset="-122"/>
              </a:rPr>
              <a:t>（二）运营资源配置要求</a:t>
            </a:r>
            <a:endParaRPr lang="zh-CN" altLang="en-US" sz="1600">
              <a:ln>
                <a:noFill/>
                <a:prstDash val="sysDot"/>
              </a:ln>
              <a:uFillTx/>
              <a:latin typeface="宋体" pitchFamily="2" charset="-122"/>
              <a:ea typeface="宋体" pitchFamily="2" charset="-122"/>
              <a:cs typeface="宋体" pitchFamily="2" charset="-122"/>
            </a:endParaRPr>
          </a:p>
        </p:txBody>
      </p:sp>
      <p:sp>
        <p:nvSpPr>
          <p:cNvPr id="2" name="文本框 1"/>
          <p:cNvSpPr txBox="1"/>
          <p:nvPr/>
        </p:nvSpPr>
        <p:spPr>
          <a:xfrm>
            <a:off x="695960" y="1717675"/>
            <a:ext cx="10801350" cy="4154170"/>
          </a:xfrm>
          <a:prstGeom prst="rect">
            <a:avLst/>
          </a:prstGeom>
          <a:noFill/>
        </p:spPr>
        <p:txBody>
          <a:bodyPr wrap="square" rtlCol="0">
            <a:spAutoFit/>
          </a:bodyPr>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、集控中心配置要求：</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个</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rPr>
              <a:t>1</a:t>
            </a:r>
            <a:r>
              <a:rPr lang="zh-CN" altLang="en-US" sz="1600">
                <a:ln>
                  <a:noFill/>
                  <a:prstDash val="sysDot"/>
                </a:ln>
                <a:uFillTx/>
                <a:latin typeface="宋体" pitchFamily="2" charset="-122"/>
                <a:ea typeface="宋体" pitchFamily="2" charset="-122"/>
                <a:cs typeface="宋体" pitchFamily="2" charset="-122"/>
              </a:rPr>
              <a:t>）场地要求：可用面积不低于50平方，场地完成指挥中心样式装修，配置指挥台与办公设备；</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rPr>
              <a:t>2</a:t>
            </a:r>
            <a:r>
              <a:rPr lang="zh-CN" altLang="en-US" sz="1600">
                <a:ln>
                  <a:noFill/>
                  <a:prstDash val="sysDot"/>
                </a:ln>
                <a:uFillTx/>
                <a:latin typeface="宋体" pitchFamily="2" charset="-122"/>
                <a:ea typeface="宋体" pitchFamily="2" charset="-122"/>
                <a:cs typeface="宋体" pitchFamily="2" charset="-122"/>
              </a:rPr>
              <a:t>）供电要求：220V市电引入，配置独立网联电量计量器，最大支持功率不低于5kw；</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rPr>
              <a:t>3</a:t>
            </a:r>
            <a:r>
              <a:rPr lang="zh-CN" altLang="en-US" sz="1600">
                <a:ln>
                  <a:noFill/>
                  <a:prstDash val="sysDot"/>
                </a:ln>
                <a:uFillTx/>
                <a:latin typeface="宋体" pitchFamily="2" charset="-122"/>
                <a:ea typeface="宋体" pitchFamily="2" charset="-122"/>
                <a:cs typeface="宋体" pitchFamily="2" charset="-122"/>
              </a:rPr>
              <a:t>）网络要求：</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rPr>
              <a:t>（1）专网部分：上下行对等且不低于</a:t>
            </a:r>
            <a:r>
              <a:rPr lang="en-US" altLang="zh-CN" sz="1600">
                <a:ln>
                  <a:noFill/>
                  <a:prstDash val="sysDot"/>
                </a:ln>
                <a:uFillTx/>
                <a:latin typeface="宋体" pitchFamily="2" charset="-122"/>
                <a:ea typeface="宋体" pitchFamily="2" charset="-122"/>
                <a:cs typeface="宋体" pitchFamily="2" charset="-122"/>
              </a:rPr>
              <a:t>5</a:t>
            </a:r>
            <a:r>
              <a:rPr lang="zh-CN" altLang="en-US" sz="1600">
                <a:ln>
                  <a:noFill/>
                  <a:prstDash val="sysDot"/>
                </a:ln>
                <a:uFillTx/>
                <a:latin typeface="宋体" pitchFamily="2" charset="-122"/>
                <a:ea typeface="宋体" pitchFamily="2" charset="-122"/>
                <a:cs typeface="宋体" pitchFamily="2" charset="-122"/>
              </a:rPr>
              <a:t>0Mbps；</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rPr>
              <a:t>（2）互联网部分：下行带宽不低于100Mbps，提供wifi信号覆盖；</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rPr>
              <a:t>4</a:t>
            </a:r>
            <a:r>
              <a:rPr lang="zh-CN" altLang="en-US" sz="1600">
                <a:ln>
                  <a:noFill/>
                  <a:prstDash val="sysDot"/>
                </a:ln>
                <a:uFillTx/>
                <a:latin typeface="宋体" pitchFamily="2" charset="-122"/>
                <a:ea typeface="宋体" pitchFamily="2" charset="-122"/>
                <a:cs typeface="宋体" pitchFamily="2" charset="-122"/>
              </a:rPr>
              <a:t>）智能化要求：</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rPr>
              <a:t>（1）LED显示屏*1：显示面积不少于7平方；</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rPr>
              <a:t>（2）音响*2；</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rPr>
              <a:t>（3）可视对讲终端*1：与现场和手机端可视对讲；</a:t>
            </a:r>
            <a:endParaRPr lang="zh-CN" altLang="en-US" sz="1600">
              <a:ln>
                <a:noFill/>
                <a:prstDash val="sysDot"/>
              </a:ln>
              <a:uFillTx/>
              <a:latin typeface="宋体" pitchFamily="2" charset="-122"/>
              <a:ea typeface="宋体" pitchFamily="2" charset="-122"/>
              <a:cs typeface="宋体" pitchFamily="2" charset="-122"/>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rPr>
              <a:t>（4）人脸门禁*1；</a:t>
            </a:r>
            <a:endParaRPr lang="zh-CN" altLang="en-US" sz="1600">
              <a:ln>
                <a:noFill/>
                <a:prstDash val="sysDot"/>
              </a:ln>
              <a:uFillTx/>
              <a:latin typeface="宋体" pitchFamily="2" charset="-122"/>
              <a:ea typeface="宋体" pitchFamily="2" charset="-122"/>
              <a:cs typeface="宋体" pitchFamily="2" charset="-122"/>
            </a:endParaRPr>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运营要求：</a:t>
            </a:r>
            <a:endParaRPr lang="zh-CN" altLang="en-US"/>
          </a:p>
        </p:txBody>
      </p:sp>
      <p:sp>
        <p:nvSpPr>
          <p:cNvPr id="7" name="文本框 6"/>
          <p:cNvSpPr txBox="1"/>
          <p:nvPr/>
        </p:nvSpPr>
        <p:spPr>
          <a:xfrm>
            <a:off x="799465" y="1138555"/>
            <a:ext cx="10801350" cy="5831205"/>
          </a:xfrm>
          <a:prstGeom prst="rect">
            <a:avLst/>
          </a:prstGeom>
          <a:noFill/>
        </p:spPr>
        <p:txBody>
          <a:bodyPr wrap="square" rtlCol="0">
            <a:spAutoFit/>
          </a:bodyPr>
          <a:p>
            <a:pPr marL="0" lvl="1" indent="-231775" algn="l">
              <a:lnSpc>
                <a:spcPct val="150000"/>
              </a:lnSpc>
              <a:spcBef>
                <a:spcPts val="0"/>
              </a:spcBef>
              <a:spcAft>
                <a:spcPts val="600"/>
              </a:spcAft>
              <a:buClrTx/>
              <a:buSzTx/>
              <a:buNone/>
            </a:pPr>
            <a:r>
              <a:rPr lang="zh-CN" altLang="en-US" sz="1600">
                <a:ln>
                  <a:noFill/>
                  <a:prstDash val="sysDot"/>
                </a:ln>
                <a:uFillTx/>
                <a:latin typeface="宋体" pitchFamily="2" charset="-122"/>
                <a:ea typeface="宋体" pitchFamily="2" charset="-122"/>
                <a:cs typeface="宋体" pitchFamily="2" charset="-122"/>
                <a:sym typeface="+mn-ea"/>
              </a:rPr>
              <a:t>2、无人机配置：3套</a:t>
            </a:r>
            <a:r>
              <a:rPr lang="en-US" altLang="zh-CN" sz="1600">
                <a:ln>
                  <a:noFill/>
                  <a:prstDash val="sysDot"/>
                </a:ln>
                <a:uFillTx/>
                <a:latin typeface="宋体" pitchFamily="2" charset="-122"/>
                <a:ea typeface="宋体" pitchFamily="2" charset="-122"/>
                <a:cs typeface="宋体" pitchFamily="2" charset="-122"/>
                <a:sym typeface="+mn-ea"/>
              </a:rPr>
              <a:t>(</a:t>
            </a:r>
            <a:r>
              <a:rPr lang="zh-CN" altLang="en-US" sz="1600">
                <a:ln>
                  <a:noFill/>
                  <a:prstDash val="sysDot"/>
                </a:ln>
                <a:uFillTx/>
                <a:latin typeface="宋体" pitchFamily="2" charset="-122"/>
                <a:ea typeface="宋体" pitchFamily="2" charset="-122"/>
                <a:cs typeface="宋体" pitchFamily="2" charset="-122"/>
                <a:sym typeface="+mn-ea"/>
              </a:rPr>
              <a:t>如运营期间采购方要求增加无人机数量，运营方必须按要求增加</a:t>
            </a:r>
            <a:r>
              <a:rPr lang="en-US" altLang="zh-CN" sz="1600">
                <a:ln>
                  <a:noFill/>
                  <a:prstDash val="sysDot"/>
                </a:ln>
                <a:uFillTx/>
                <a:latin typeface="宋体" pitchFamily="2" charset="-122"/>
                <a:ea typeface="宋体" pitchFamily="2" charset="-122"/>
                <a:cs typeface="宋体" pitchFamily="2" charset="-122"/>
                <a:sym typeface="+mn-ea"/>
              </a:rPr>
              <a:t>)</a:t>
            </a:r>
            <a:endParaRPr lang="zh-CN" altLang="en-US" sz="1600">
              <a:ln>
                <a:noFill/>
                <a:prstDash val="sysDot"/>
              </a:ln>
              <a:highlight>
                <a:srgbClr val="FFFF00"/>
              </a:highlight>
              <a:uFillTx/>
              <a:latin typeface="宋体" pitchFamily="2" charset="-122"/>
              <a:ea typeface="宋体" pitchFamily="2" charset="-122"/>
              <a:cs typeface="宋体" pitchFamily="2" charset="-122"/>
              <a:sym typeface="+mn-ea"/>
            </a:endParaRPr>
          </a:p>
          <a:p>
            <a:pPr marL="0" lvl="1" indent="-231775" algn="l">
              <a:lnSpc>
                <a:spcPct val="150000"/>
              </a:lnSpc>
              <a:spcBef>
                <a:spcPts val="0"/>
              </a:spcBef>
              <a:spcAft>
                <a:spcPts val="600"/>
              </a:spcAft>
              <a:buClrTx/>
              <a:buSzTx/>
              <a:buNone/>
            </a:pPr>
            <a:r>
              <a:rPr lang="zh-CN" altLang="en-US" sz="1600">
                <a:ln>
                  <a:noFill/>
                  <a:prstDash val="sysDot"/>
                </a:ln>
                <a:uFillTx/>
                <a:latin typeface="宋体" pitchFamily="2" charset="-122"/>
                <a:ea typeface="宋体" pitchFamily="2" charset="-122"/>
                <a:cs typeface="宋体" pitchFamily="2" charset="-122"/>
                <a:sym typeface="+mn-ea"/>
              </a:rPr>
              <a:t>每套配置要求如下：</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rPr>
              <a:t>1）运载无人机*1</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rPr>
              <a:t>2）智能飞行电池*6</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rPr>
              <a:t>3）遥控器*2</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rPr>
              <a:t>4）智能充电管家*2</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rPr>
              <a:t>5）上网套件*2；</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sym typeface="+mn-ea"/>
              </a:rPr>
              <a:t>6）无人机带外定位装置</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sym typeface="+mn-ea"/>
              </a:rPr>
              <a:t>满足无人机与平台失联后，位置定位与跟踪；要求配备独立的电源供电，同时具备从无人机机身取电的能力；</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sym typeface="+mn-ea"/>
              </a:rPr>
              <a:t>7）配置影像记录装置*2：</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r>
              <a:rPr lang="zh-CN" altLang="en-US" sz="1600">
                <a:ln>
                  <a:noFill/>
                  <a:prstDash val="sysDot"/>
                </a:ln>
                <a:uFillTx/>
                <a:latin typeface="宋体" pitchFamily="2" charset="-122"/>
                <a:ea typeface="宋体" pitchFamily="2" charset="-122"/>
                <a:cs typeface="宋体" pitchFamily="2" charset="-122"/>
                <a:sym typeface="+mn-ea"/>
              </a:rPr>
              <a:t>安装在机尾与机头方向，实现航线执行中的不间断影像记录；</a:t>
            </a:r>
            <a:endParaRPr lang="zh-CN" altLang="en-US" sz="1600">
              <a:ln>
                <a:noFill/>
                <a:prstDash val="sysDot"/>
              </a:ln>
              <a:uFillTx/>
              <a:latin typeface="宋体" pitchFamily="2" charset="-122"/>
              <a:ea typeface="宋体" pitchFamily="2" charset="-122"/>
              <a:cs typeface="宋体" pitchFamily="2" charset="-122"/>
              <a:sym typeface="+mn-ea"/>
            </a:endParaRPr>
          </a:p>
          <a:p>
            <a:pPr>
              <a:lnSpc>
                <a:spcPct val="150000"/>
              </a:lnSpc>
            </a:pPr>
            <a:r>
              <a:rPr lang="en-US" altLang="zh-CN" sz="1600">
                <a:ln>
                  <a:noFill/>
                  <a:prstDash val="sysDot"/>
                </a:ln>
                <a:uFillTx/>
                <a:latin typeface="宋体" pitchFamily="2" charset="-122"/>
                <a:ea typeface="宋体" pitchFamily="2" charset="-122"/>
                <a:cs typeface="宋体" pitchFamily="2" charset="-122"/>
                <a:sym typeface="+mn-ea"/>
              </a:rPr>
              <a:t>8</a:t>
            </a:r>
            <a:r>
              <a:rPr lang="zh-CN" altLang="en-US" sz="1600">
                <a:ln>
                  <a:noFill/>
                  <a:prstDash val="sysDot"/>
                </a:ln>
                <a:uFillTx/>
                <a:latin typeface="宋体" pitchFamily="2" charset="-122"/>
                <a:ea typeface="宋体" pitchFamily="2" charset="-122"/>
                <a:cs typeface="宋体" pitchFamily="2" charset="-122"/>
                <a:sym typeface="+mn-ea"/>
              </a:rPr>
              <a:t>）无人机带外控制</a:t>
            </a:r>
            <a:r>
              <a:rPr lang="zh-CN" altLang="en-US" sz="1600">
                <a:ln>
                  <a:noFill/>
                  <a:prstDash val="sysDot"/>
                </a:ln>
                <a:uFillTx/>
                <a:latin typeface="宋体" pitchFamily="2" charset="-122"/>
                <a:ea typeface="宋体" pitchFamily="2" charset="-122"/>
                <a:cs typeface="宋体" pitchFamily="2" charset="-122"/>
                <a:sym typeface="+mn-ea"/>
              </a:rPr>
              <a:t>装置：</a:t>
            </a:r>
            <a:endParaRPr lang="zh-CN" altLang="en-US" sz="1600">
              <a:ln>
                <a:noFill/>
                <a:prstDash val="sysDot"/>
              </a:ln>
              <a:uFillTx/>
              <a:latin typeface="宋体" pitchFamily="2" charset="-122"/>
              <a:ea typeface="宋体" pitchFamily="2" charset="-122"/>
              <a:cs typeface="宋体" pitchFamily="2" charset="-122"/>
              <a:sym typeface="+mn-ea"/>
            </a:endParaRPr>
          </a:p>
          <a:p>
            <a:pPr>
              <a:lnSpc>
                <a:spcPct val="150000"/>
              </a:lnSpc>
            </a:pPr>
            <a:r>
              <a:rPr lang="zh-CN" altLang="en-US" sz="1600">
                <a:ln>
                  <a:noFill/>
                  <a:prstDash val="sysDot"/>
                </a:ln>
                <a:uFillTx/>
                <a:latin typeface="宋体" pitchFamily="2" charset="-122"/>
                <a:ea typeface="宋体" pitchFamily="2" charset="-122"/>
                <a:cs typeface="宋体" pitchFamily="2" charset="-122"/>
                <a:sym typeface="+mn-ea"/>
              </a:rPr>
              <a:t>实现无人机的基于</a:t>
            </a:r>
            <a:r>
              <a:rPr lang="en-US" altLang="zh-CN" sz="1600">
                <a:ln>
                  <a:noFill/>
                  <a:prstDash val="sysDot"/>
                </a:ln>
                <a:uFillTx/>
                <a:latin typeface="宋体" pitchFamily="2" charset="-122"/>
                <a:ea typeface="宋体" pitchFamily="2" charset="-122"/>
                <a:cs typeface="宋体" pitchFamily="2" charset="-122"/>
                <a:sym typeface="+mn-ea"/>
              </a:rPr>
              <a:t>4G</a:t>
            </a:r>
            <a:r>
              <a:rPr lang="zh-CN" altLang="en-US" sz="1600">
                <a:ln>
                  <a:noFill/>
                  <a:prstDash val="sysDot"/>
                </a:ln>
                <a:uFillTx/>
                <a:latin typeface="宋体" pitchFamily="2" charset="-122"/>
                <a:ea typeface="宋体" pitchFamily="2" charset="-122"/>
                <a:cs typeface="宋体" pitchFamily="2" charset="-122"/>
                <a:sym typeface="+mn-ea"/>
              </a:rPr>
              <a:t>的远程</a:t>
            </a:r>
            <a:r>
              <a:rPr lang="zh-CN" altLang="en-US" sz="1600">
                <a:ln>
                  <a:noFill/>
                  <a:prstDash val="sysDot"/>
                </a:ln>
                <a:uFillTx/>
                <a:latin typeface="宋体" pitchFamily="2" charset="-122"/>
                <a:ea typeface="宋体" pitchFamily="2" charset="-122"/>
                <a:cs typeface="宋体" pitchFamily="2" charset="-122"/>
                <a:sym typeface="+mn-ea"/>
              </a:rPr>
              <a:t>操控；</a:t>
            </a:r>
            <a:endParaRPr lang="zh-CN" altLang="en-US" sz="1600">
              <a:ln>
                <a:noFill/>
                <a:prstDash val="sysDot"/>
              </a:ln>
              <a:uFillTx/>
              <a:latin typeface="宋体" pitchFamily="2" charset="-122"/>
              <a:ea typeface="宋体" pitchFamily="2" charset="-122"/>
              <a:cs typeface="宋体" pitchFamily="2" charset="-122"/>
              <a:sym typeface="+mn-ea"/>
            </a:endParaRPr>
          </a:p>
          <a:p>
            <a:pPr>
              <a:lnSpc>
                <a:spcPct val="150000"/>
              </a:lnSpc>
            </a:pPr>
            <a:r>
              <a:rPr lang="en-US" altLang="zh-CN" sz="1600">
                <a:ln>
                  <a:noFill/>
                  <a:prstDash val="sysDot"/>
                </a:ln>
                <a:uFillTx/>
                <a:latin typeface="宋体" pitchFamily="2" charset="-122"/>
                <a:ea typeface="宋体" pitchFamily="2" charset="-122"/>
                <a:cs typeface="宋体" pitchFamily="2" charset="-122"/>
                <a:sym typeface="+mn-ea"/>
              </a:rPr>
              <a:t>9</a:t>
            </a:r>
            <a:r>
              <a:rPr lang="zh-CN" altLang="en-US" sz="1600">
                <a:ln>
                  <a:noFill/>
                  <a:prstDash val="sysDot"/>
                </a:ln>
                <a:uFillTx/>
                <a:latin typeface="宋体" pitchFamily="2" charset="-122"/>
                <a:ea typeface="宋体" pitchFamily="2" charset="-122"/>
                <a:cs typeface="宋体" pitchFamily="2" charset="-122"/>
                <a:sym typeface="+mn-ea"/>
              </a:rPr>
              <a:t>）</a:t>
            </a:r>
            <a:r>
              <a:rPr lang="zh-CN" altLang="en-US" sz="1600">
                <a:ln>
                  <a:noFill/>
                  <a:prstDash val="sysDot"/>
                </a:ln>
                <a:uFillTx/>
                <a:latin typeface="宋体" pitchFamily="2" charset="-122"/>
                <a:ea typeface="宋体" pitchFamily="2" charset="-122"/>
                <a:cs typeface="宋体" pitchFamily="2" charset="-122"/>
                <a:sym typeface="+mn-ea"/>
              </a:rPr>
              <a:t>无人机飞行保障3年：配置100万第三责任险</a:t>
            </a:r>
            <a:endParaRPr lang="zh-CN" altLang="en-US" sz="1600">
              <a:ln>
                <a:noFill/>
                <a:prstDash val="sysDot"/>
              </a:ln>
              <a:uFillTx/>
              <a:latin typeface="宋体" pitchFamily="2" charset="-122"/>
              <a:ea typeface="宋体" pitchFamily="2" charset="-122"/>
              <a:cs typeface="宋体" pitchFamily="2" charset="-122"/>
            </a:endParaRPr>
          </a:p>
          <a:p>
            <a:pPr>
              <a:lnSpc>
                <a:spcPct val="150000"/>
              </a:lnSpc>
            </a:pPr>
            <a:endParaRPr lang="zh-CN" altLang="en-US"/>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运营要求：</a:t>
            </a:r>
            <a:endParaRPr lang="zh-CN" altLang="en-US"/>
          </a:p>
        </p:txBody>
      </p:sp>
      <p:sp>
        <p:nvSpPr>
          <p:cNvPr id="7" name="文本框 6"/>
          <p:cNvSpPr txBox="1"/>
          <p:nvPr/>
        </p:nvSpPr>
        <p:spPr>
          <a:xfrm>
            <a:off x="799465" y="1138555"/>
            <a:ext cx="10801350" cy="4154170"/>
          </a:xfrm>
          <a:prstGeom prst="rect">
            <a:avLst/>
          </a:prstGeom>
          <a:noFill/>
        </p:spPr>
        <p:txBody>
          <a:bodyPr wrap="square" rtlCol="0">
            <a:spAutoFit/>
          </a:bodyPr>
          <a:p>
            <a:pPr indent="0" fontAlgn="auto">
              <a:lnSpc>
                <a:spcPct val="150000"/>
              </a:lnSpc>
            </a:pPr>
            <a:r>
              <a:rPr lang="en-US" sz="1600">
                <a:ln>
                  <a:noFill/>
                  <a:prstDash val="sysDot"/>
                </a:ln>
                <a:uFillTx/>
                <a:latin typeface="宋体" pitchFamily="2" charset="-122"/>
                <a:ea typeface="宋体" pitchFamily="2" charset="-122"/>
                <a:cs typeface="宋体" pitchFamily="2" charset="-122"/>
                <a:sym typeface="+mn-ea"/>
              </a:rPr>
              <a:t>3</a:t>
            </a:r>
            <a:r>
              <a:rPr lang="zh-CN" altLang="en-US" sz="1600">
                <a:ln>
                  <a:noFill/>
                  <a:prstDash val="sysDot"/>
                </a:ln>
                <a:uFillTx/>
                <a:latin typeface="宋体" pitchFamily="2" charset="-122"/>
                <a:ea typeface="宋体" pitchFamily="2" charset="-122"/>
                <a:cs typeface="宋体" pitchFamily="2" charset="-122"/>
                <a:sym typeface="+mn-ea"/>
              </a:rPr>
              <a:t>、无人机操控平台：</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套</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）任务管理：</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sym typeface="+mn-ea"/>
              </a:rPr>
              <a:t>（</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a:t>
            </a:r>
            <a:r>
              <a:rPr lang="zh-CN" altLang="en-US" sz="1600" b="1">
                <a:ln>
                  <a:noFill/>
                  <a:prstDash val="sysDot"/>
                </a:ln>
                <a:uFillTx/>
                <a:latin typeface="宋体" pitchFamily="2" charset="-122"/>
                <a:ea typeface="宋体" pitchFamily="2" charset="-122"/>
                <a:cs typeface="宋体" pitchFamily="2" charset="-122"/>
                <a:sym typeface="+mn-ea"/>
              </a:rPr>
              <a:t>任务列表</a:t>
            </a:r>
            <a:r>
              <a:rPr lang="zh-CN" altLang="en-US" sz="1600">
                <a:ln>
                  <a:noFill/>
                  <a:prstDash val="sysDot"/>
                </a:ln>
                <a:uFillTx/>
                <a:latin typeface="宋体" pitchFamily="2" charset="-122"/>
                <a:ea typeface="宋体" pitchFamily="2" charset="-122"/>
                <a:cs typeface="宋体" pitchFamily="2" charset="-122"/>
                <a:sym typeface="+mn-ea"/>
              </a:rPr>
              <a:t>：</a:t>
            </a:r>
            <a:r>
              <a:rPr lang="zh-CN" altLang="en-US" sz="1600">
                <a:ln>
                  <a:noFill/>
                  <a:prstDash val="sysDot"/>
                </a:ln>
                <a:uFillTx/>
                <a:latin typeface="宋体" pitchFamily="2" charset="-122"/>
                <a:ea typeface="宋体" pitchFamily="2" charset="-122"/>
                <a:cs typeface="宋体" pitchFamily="2" charset="-122"/>
                <a:sym typeface="+mn-ea"/>
              </a:rPr>
              <a:t>支持创建任务、查询任务、查看任务</a:t>
            </a:r>
            <a:r>
              <a:rPr lang="zh-CN" altLang="en-US" sz="1600">
                <a:ln>
                  <a:noFill/>
                  <a:prstDash val="sysDot"/>
                </a:ln>
                <a:uFillTx/>
                <a:latin typeface="宋体" pitchFamily="2" charset="-122"/>
                <a:ea typeface="宋体" pitchFamily="2" charset="-122"/>
                <a:cs typeface="宋体" pitchFamily="2" charset="-122"/>
                <a:sym typeface="+mn-ea"/>
              </a:rPr>
              <a:t>状态。</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sym typeface="+mn-ea"/>
              </a:rPr>
              <a:t>（</a:t>
            </a:r>
            <a:r>
              <a:rPr lang="en-US" altLang="zh-CN"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a:t>
            </a:r>
            <a:r>
              <a:rPr lang="zh-CN" altLang="en-US" sz="1600" b="1">
                <a:ln>
                  <a:noFill/>
                  <a:prstDash val="sysDot"/>
                </a:ln>
                <a:uFillTx/>
                <a:latin typeface="宋体" pitchFamily="2" charset="-122"/>
                <a:ea typeface="宋体" pitchFamily="2" charset="-122"/>
                <a:cs typeface="宋体" pitchFamily="2" charset="-122"/>
                <a:sym typeface="+mn-ea"/>
              </a:rPr>
              <a:t>任务监控</a:t>
            </a:r>
            <a:r>
              <a:rPr lang="zh-CN" altLang="en-US" sz="1600">
                <a:ln>
                  <a:noFill/>
                  <a:prstDash val="sysDot"/>
                </a:ln>
                <a:uFillTx/>
                <a:latin typeface="宋体" pitchFamily="2" charset="-122"/>
                <a:ea typeface="宋体" pitchFamily="2" charset="-122"/>
                <a:cs typeface="宋体" pitchFamily="2" charset="-122"/>
                <a:sym typeface="+mn-ea"/>
              </a:rPr>
              <a:t>：支持查看待起飞在线飞行器与监控中飞行器总数，执行中任务数与监控中任务总数，可以实时查看飞行器直播画面，时延不低于</a:t>
            </a:r>
            <a:r>
              <a:rPr lang="en-US" altLang="zh-CN"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秒。</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sym typeface="+mn-ea"/>
              </a:rPr>
              <a:t>（</a:t>
            </a:r>
            <a:r>
              <a:rPr lang="en-US" altLang="zh-CN" sz="1600">
                <a:ln>
                  <a:noFill/>
                  <a:prstDash val="sysDot"/>
                </a:ln>
                <a:uFillTx/>
                <a:latin typeface="宋体" pitchFamily="2" charset="-122"/>
                <a:ea typeface="宋体" pitchFamily="2" charset="-122"/>
                <a:cs typeface="宋体" pitchFamily="2" charset="-122"/>
                <a:sym typeface="+mn-ea"/>
              </a:rPr>
              <a:t>3</a:t>
            </a:r>
            <a:r>
              <a:rPr lang="zh-CN" altLang="en-US" sz="1600">
                <a:ln>
                  <a:noFill/>
                  <a:prstDash val="sysDot"/>
                </a:ln>
                <a:uFillTx/>
                <a:latin typeface="宋体" pitchFamily="2" charset="-122"/>
                <a:ea typeface="宋体" pitchFamily="2" charset="-122"/>
                <a:cs typeface="宋体" pitchFamily="2" charset="-122"/>
                <a:sym typeface="+mn-ea"/>
              </a:rPr>
              <a:t>）</a:t>
            </a:r>
            <a:r>
              <a:rPr lang="zh-CN" altLang="en-US" sz="1600" b="1">
                <a:ln>
                  <a:noFill/>
                  <a:prstDash val="sysDot"/>
                </a:ln>
                <a:uFillTx/>
                <a:latin typeface="宋体" pitchFamily="2" charset="-122"/>
                <a:ea typeface="宋体" pitchFamily="2" charset="-122"/>
                <a:cs typeface="宋体" pitchFamily="2" charset="-122"/>
                <a:sym typeface="+mn-ea"/>
              </a:rPr>
              <a:t>航线库</a:t>
            </a:r>
            <a:r>
              <a:rPr lang="zh-CN" altLang="en-US" sz="1600">
                <a:ln>
                  <a:noFill/>
                  <a:prstDash val="sysDot"/>
                </a:ln>
                <a:uFillTx/>
                <a:latin typeface="宋体" pitchFamily="2" charset="-122"/>
                <a:ea typeface="宋体" pitchFamily="2" charset="-122"/>
                <a:cs typeface="宋体" pitchFamily="2" charset="-122"/>
                <a:sym typeface="+mn-ea"/>
              </a:rPr>
              <a:t>：</a:t>
            </a:r>
            <a:r>
              <a:rPr lang="zh-CN" altLang="en-US" sz="1600">
                <a:ln>
                  <a:noFill/>
                  <a:prstDash val="sysDot"/>
                </a:ln>
                <a:uFillTx/>
                <a:latin typeface="宋体" pitchFamily="2" charset="-122"/>
                <a:ea typeface="宋体" pitchFamily="2" charset="-122"/>
                <a:cs typeface="宋体" pitchFamily="2" charset="-122"/>
                <a:sym typeface="+mn-ea"/>
              </a:rPr>
              <a:t>支持创建航线、查看航线、编辑航线，支持在</a:t>
            </a:r>
            <a:r>
              <a:rPr lang="en-US" altLang="zh-CN" sz="1600">
                <a:ln>
                  <a:noFill/>
                  <a:prstDash val="sysDot"/>
                </a:ln>
                <a:uFillTx/>
                <a:latin typeface="宋体" pitchFamily="2" charset="-122"/>
                <a:ea typeface="宋体" pitchFamily="2" charset="-122"/>
                <a:cs typeface="宋体" pitchFamily="2" charset="-122"/>
                <a:sym typeface="+mn-ea"/>
              </a:rPr>
              <a:t>3D</a:t>
            </a:r>
            <a:r>
              <a:rPr lang="zh-CN" altLang="en-US" sz="1600">
                <a:ln>
                  <a:noFill/>
                  <a:prstDash val="sysDot"/>
                </a:ln>
                <a:uFillTx/>
                <a:latin typeface="宋体" pitchFamily="2" charset="-122"/>
                <a:ea typeface="宋体" pitchFamily="2" charset="-122"/>
                <a:cs typeface="宋体" pitchFamily="2" charset="-122"/>
                <a:sym typeface="+mn-ea"/>
              </a:rPr>
              <a:t>地图上</a:t>
            </a:r>
            <a:r>
              <a:rPr lang="zh-CN" altLang="en-US" sz="1600">
                <a:ln>
                  <a:noFill/>
                  <a:prstDash val="sysDot"/>
                </a:ln>
                <a:uFillTx/>
                <a:latin typeface="宋体" pitchFamily="2" charset="-122"/>
                <a:ea typeface="宋体" pitchFamily="2" charset="-122"/>
                <a:cs typeface="宋体" pitchFamily="2" charset="-122"/>
                <a:sym typeface="+mn-ea"/>
              </a:rPr>
              <a:t>查看。</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）基础数据：</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sym typeface="+mn-ea"/>
              </a:rPr>
              <a:t>（</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a:t>
            </a:r>
            <a:r>
              <a:rPr lang="zh-CN" altLang="en-US" sz="1600" b="1">
                <a:ln>
                  <a:noFill/>
                  <a:prstDash val="sysDot"/>
                </a:ln>
                <a:uFillTx/>
                <a:latin typeface="宋体" pitchFamily="2" charset="-122"/>
                <a:ea typeface="宋体" pitchFamily="2" charset="-122"/>
                <a:cs typeface="宋体" pitchFamily="2" charset="-122"/>
                <a:sym typeface="+mn-ea"/>
              </a:rPr>
              <a:t>人员</a:t>
            </a:r>
            <a:r>
              <a:rPr lang="zh-CN" altLang="en-US" sz="1600">
                <a:ln>
                  <a:noFill/>
                  <a:prstDash val="sysDot"/>
                </a:ln>
                <a:uFillTx/>
                <a:latin typeface="宋体" pitchFamily="2" charset="-122"/>
                <a:ea typeface="宋体" pitchFamily="2" charset="-122"/>
                <a:cs typeface="宋体" pitchFamily="2" charset="-122"/>
                <a:sym typeface="+mn-ea"/>
              </a:rPr>
              <a:t>：支持人员的增删改查、权限的</a:t>
            </a:r>
            <a:r>
              <a:rPr lang="zh-CN" altLang="en-US" sz="1600">
                <a:ln>
                  <a:noFill/>
                  <a:prstDash val="sysDot"/>
                </a:ln>
                <a:uFillTx/>
                <a:latin typeface="宋体" pitchFamily="2" charset="-122"/>
                <a:ea typeface="宋体" pitchFamily="2" charset="-122"/>
                <a:cs typeface="宋体" pitchFamily="2" charset="-122"/>
                <a:sym typeface="+mn-ea"/>
              </a:rPr>
              <a:t>配置。</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sym typeface="+mn-ea"/>
              </a:rPr>
              <a:t>（</a:t>
            </a:r>
            <a:r>
              <a:rPr lang="en-US" altLang="zh-CN"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a:t>
            </a:r>
            <a:r>
              <a:rPr lang="zh-CN" altLang="en-US" sz="1600" b="1">
                <a:ln>
                  <a:noFill/>
                  <a:prstDash val="sysDot"/>
                </a:ln>
                <a:uFillTx/>
                <a:latin typeface="宋体" pitchFamily="2" charset="-122"/>
                <a:ea typeface="宋体" pitchFamily="2" charset="-122"/>
                <a:cs typeface="宋体" pitchFamily="2" charset="-122"/>
                <a:sym typeface="+mn-ea"/>
              </a:rPr>
              <a:t>设备</a:t>
            </a:r>
            <a:r>
              <a:rPr lang="zh-CN" altLang="en-US" sz="1600">
                <a:ln>
                  <a:noFill/>
                  <a:prstDash val="sysDot"/>
                </a:ln>
                <a:uFillTx/>
                <a:latin typeface="宋体" pitchFamily="2" charset="-122"/>
                <a:ea typeface="宋体" pitchFamily="2" charset="-122"/>
                <a:cs typeface="宋体" pitchFamily="2" charset="-122"/>
                <a:sym typeface="+mn-ea"/>
              </a:rPr>
              <a:t>：支持</a:t>
            </a:r>
            <a:r>
              <a:rPr lang="zh-CN" altLang="en-US" sz="1600">
                <a:ln>
                  <a:noFill/>
                  <a:prstDash val="sysDot"/>
                </a:ln>
                <a:uFillTx/>
                <a:latin typeface="宋体" pitchFamily="2" charset="-122"/>
                <a:ea typeface="宋体" pitchFamily="2" charset="-122"/>
                <a:cs typeface="宋体" pitchFamily="2" charset="-122"/>
                <a:sym typeface="+mn-ea"/>
              </a:rPr>
              <a:t>查看飞行器概览、编辑名称、查看整机数据与保养项目、查看告警信息、删除已添加设备。</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sz="1600">
                <a:ln>
                  <a:noFill/>
                  <a:prstDash val="sysDot"/>
                </a:ln>
                <a:uFillTx/>
                <a:latin typeface="宋体" pitchFamily="2" charset="-122"/>
                <a:ea typeface="宋体" pitchFamily="2" charset="-122"/>
                <a:cs typeface="宋体" pitchFamily="2" charset="-122"/>
                <a:sym typeface="+mn-ea"/>
              </a:rPr>
              <a:t>3</a:t>
            </a:r>
            <a:r>
              <a:rPr lang="zh-CN" altLang="en-US" sz="1600">
                <a:ln>
                  <a:noFill/>
                  <a:prstDash val="sysDot"/>
                </a:ln>
                <a:uFillTx/>
                <a:latin typeface="宋体" pitchFamily="2" charset="-122"/>
                <a:ea typeface="宋体" pitchFamily="2" charset="-122"/>
                <a:cs typeface="宋体" pitchFamily="2" charset="-122"/>
                <a:sym typeface="+mn-ea"/>
              </a:rPr>
              <a:t>）数据统计：</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sym typeface="+mn-ea"/>
              </a:rPr>
              <a:t>支持查看某段时间内团队任务概览，筛选后</a:t>
            </a:r>
            <a:r>
              <a:rPr lang="zh-CN" altLang="en-US" sz="1600">
                <a:ln>
                  <a:noFill/>
                  <a:prstDash val="sysDot"/>
                </a:ln>
                <a:uFillTx/>
                <a:latin typeface="宋体" pitchFamily="2" charset="-122"/>
                <a:ea typeface="宋体" pitchFamily="2" charset="-122"/>
                <a:cs typeface="宋体" pitchFamily="2" charset="-122"/>
                <a:sym typeface="+mn-ea"/>
              </a:rPr>
              <a:t>查看某台飞行器或某条航线运行情况。</a:t>
            </a:r>
            <a:endParaRPr lang="zh-CN" altLang="en-US" sz="1600">
              <a:ln>
                <a:noFill/>
                <a:prstDash val="sysDot"/>
              </a:ln>
              <a:uFillTx/>
              <a:latin typeface="宋体" pitchFamily="2" charset="-122"/>
              <a:ea typeface="宋体" pitchFamily="2" charset="-122"/>
              <a:cs typeface="宋体" pitchFamily="2" charset="-122"/>
              <a:sym typeface="+mn-ea"/>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运营要求：</a:t>
            </a:r>
            <a:endParaRPr lang="zh-CN" altLang="en-US"/>
          </a:p>
        </p:txBody>
      </p:sp>
      <p:sp>
        <p:nvSpPr>
          <p:cNvPr id="7" name="文本框 6"/>
          <p:cNvSpPr txBox="1"/>
          <p:nvPr/>
        </p:nvSpPr>
        <p:spPr>
          <a:xfrm>
            <a:off x="497205" y="1042670"/>
            <a:ext cx="10801350" cy="5262245"/>
          </a:xfrm>
          <a:prstGeom prst="rect">
            <a:avLst/>
          </a:prstGeom>
          <a:noFill/>
        </p:spPr>
        <p:txBody>
          <a:bodyPr wrap="square" rtlCol="0">
            <a:spAutoFit/>
          </a:bodyPr>
          <a:p>
            <a:pPr indent="0" fontAlgn="auto">
              <a:lnSpc>
                <a:spcPct val="150000"/>
              </a:lnSpc>
            </a:pPr>
            <a:r>
              <a:rPr lang="en-US" sz="1400">
                <a:ln>
                  <a:noFill/>
                  <a:prstDash val="sysDot"/>
                </a:ln>
                <a:uFillTx/>
                <a:latin typeface="宋体" pitchFamily="2" charset="-122"/>
                <a:ea typeface="宋体" pitchFamily="2" charset="-122"/>
                <a:cs typeface="宋体" pitchFamily="2" charset="-122"/>
                <a:sym typeface="+mn-ea"/>
              </a:rPr>
              <a:t>4</a:t>
            </a:r>
            <a:r>
              <a:rPr lang="zh-CN" altLang="en-US" sz="1400">
                <a:ln>
                  <a:noFill/>
                  <a:prstDash val="sysDot"/>
                </a:ln>
                <a:uFillTx/>
                <a:latin typeface="宋体" pitchFamily="2" charset="-122"/>
                <a:ea typeface="宋体" pitchFamily="2" charset="-122"/>
                <a:cs typeface="宋体" pitchFamily="2" charset="-122"/>
                <a:sym typeface="+mn-ea"/>
              </a:rPr>
              <a:t>、业务管理平台：</a:t>
            </a:r>
            <a:r>
              <a:rPr lang="en-US" altLang="zh-CN" sz="1400">
                <a:ln>
                  <a:noFill/>
                  <a:prstDash val="sysDot"/>
                </a:ln>
                <a:uFillTx/>
                <a:latin typeface="宋体" pitchFamily="2" charset="-122"/>
                <a:ea typeface="宋体" pitchFamily="2" charset="-122"/>
                <a:cs typeface="宋体" pitchFamily="2" charset="-122"/>
                <a:sym typeface="+mn-ea"/>
              </a:rPr>
              <a:t>1</a:t>
            </a:r>
            <a:r>
              <a:rPr lang="zh-CN" altLang="en-US" sz="1400">
                <a:ln>
                  <a:noFill/>
                  <a:prstDash val="sysDot"/>
                </a:ln>
                <a:uFillTx/>
                <a:latin typeface="宋体" pitchFamily="2" charset="-122"/>
                <a:ea typeface="宋体" pitchFamily="2" charset="-122"/>
                <a:cs typeface="宋体" pitchFamily="2" charset="-122"/>
                <a:sym typeface="+mn-ea"/>
              </a:rPr>
              <a:t>套</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400">
                <a:ln>
                  <a:noFill/>
                  <a:prstDash val="sysDot"/>
                </a:ln>
                <a:uFillTx/>
                <a:latin typeface="宋体" pitchFamily="2" charset="-122"/>
                <a:ea typeface="宋体" pitchFamily="2" charset="-122"/>
                <a:cs typeface="宋体" pitchFamily="2" charset="-122"/>
                <a:sym typeface="+mn-ea"/>
              </a:rPr>
              <a:t>1</a:t>
            </a:r>
            <a:r>
              <a:rPr lang="zh-CN" altLang="en-US" sz="1400">
                <a:ln>
                  <a:noFill/>
                  <a:prstDash val="sysDot"/>
                </a:ln>
                <a:uFillTx/>
                <a:latin typeface="宋体" pitchFamily="2" charset="-122"/>
                <a:ea typeface="宋体" pitchFamily="2" charset="-122"/>
                <a:cs typeface="宋体" pitchFamily="2" charset="-122"/>
                <a:sym typeface="+mn-ea"/>
              </a:rPr>
              <a:t>）</a:t>
            </a:r>
            <a:r>
              <a:rPr lang="zh-CN" altLang="en-US" sz="1400" b="1">
                <a:ln>
                  <a:noFill/>
                  <a:prstDash val="sysDot"/>
                </a:ln>
                <a:uFillTx/>
                <a:latin typeface="宋体" pitchFamily="2" charset="-122"/>
                <a:ea typeface="宋体" pitchFamily="2" charset="-122"/>
                <a:cs typeface="宋体" pitchFamily="2" charset="-122"/>
                <a:sym typeface="+mn-ea"/>
              </a:rPr>
              <a:t>视频广场</a:t>
            </a:r>
            <a:r>
              <a:rPr lang="zh-CN" altLang="en-US" sz="1400">
                <a:ln>
                  <a:noFill/>
                  <a:prstDash val="sysDot"/>
                </a:ln>
                <a:uFillTx/>
                <a:latin typeface="宋体" pitchFamily="2" charset="-122"/>
                <a:ea typeface="宋体" pitchFamily="2" charset="-122"/>
                <a:cs typeface="宋体" pitchFamily="2" charset="-122"/>
                <a:sym typeface="+mn-ea"/>
              </a:rPr>
              <a:t>：</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支持查看山区货运无人机起降场实时外场或内场监控画面；</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针对监控球机：支持后端</a:t>
            </a:r>
            <a:r>
              <a:rPr lang="en-US" altLang="zh-CN" sz="1400">
                <a:ln>
                  <a:noFill/>
                  <a:prstDash val="sysDot"/>
                </a:ln>
                <a:uFillTx/>
                <a:latin typeface="宋体" pitchFamily="2" charset="-122"/>
                <a:ea typeface="宋体" pitchFamily="2" charset="-122"/>
                <a:cs typeface="宋体" pitchFamily="2" charset="-122"/>
                <a:sym typeface="+mn-ea"/>
              </a:rPr>
              <a:t>AI</a:t>
            </a:r>
            <a:r>
              <a:rPr lang="zh-CN" altLang="en-US" sz="1400">
                <a:ln>
                  <a:noFill/>
                  <a:prstDash val="sysDot"/>
                </a:ln>
                <a:uFillTx/>
                <a:latin typeface="宋体" pitchFamily="2" charset="-122"/>
                <a:ea typeface="宋体" pitchFamily="2" charset="-122"/>
                <a:cs typeface="宋体" pitchFamily="2" charset="-122"/>
                <a:sym typeface="+mn-ea"/>
              </a:rPr>
              <a:t>控制球机进行人、车、无人机的视觉自动跟踪；</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针对无人机：支持实时查看飞行的无人机</a:t>
            </a:r>
            <a:r>
              <a:rPr lang="en-US" altLang="zh-CN" sz="1400">
                <a:ln>
                  <a:noFill/>
                  <a:prstDash val="sysDot"/>
                </a:ln>
                <a:uFillTx/>
                <a:latin typeface="宋体" pitchFamily="2" charset="-122"/>
                <a:ea typeface="宋体" pitchFamily="2" charset="-122"/>
                <a:cs typeface="宋体" pitchFamily="2" charset="-122"/>
                <a:sym typeface="+mn-ea"/>
              </a:rPr>
              <a:t>FPV</a:t>
            </a:r>
            <a:r>
              <a:rPr lang="zh-CN" altLang="en-US" sz="1400">
                <a:ln>
                  <a:noFill/>
                  <a:prstDash val="sysDot"/>
                </a:ln>
                <a:uFillTx/>
                <a:latin typeface="宋体" pitchFamily="2" charset="-122"/>
                <a:ea typeface="宋体" pitchFamily="2" charset="-122"/>
                <a:cs typeface="宋体" pitchFamily="2" charset="-122"/>
                <a:sym typeface="+mn-ea"/>
              </a:rPr>
              <a:t>画面；</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sz="1400">
                <a:ln>
                  <a:noFill/>
                  <a:prstDash val="sysDot"/>
                </a:ln>
                <a:uFillTx/>
                <a:latin typeface="宋体" pitchFamily="2" charset="-122"/>
                <a:ea typeface="宋体" pitchFamily="2" charset="-122"/>
                <a:cs typeface="宋体" pitchFamily="2" charset="-122"/>
                <a:sym typeface="+mn-ea"/>
              </a:rPr>
              <a:t>2</a:t>
            </a:r>
            <a:r>
              <a:rPr lang="zh-CN" altLang="en-US" sz="1400">
                <a:ln>
                  <a:noFill/>
                  <a:prstDash val="sysDot"/>
                </a:ln>
                <a:uFillTx/>
                <a:latin typeface="宋体" pitchFamily="2" charset="-122"/>
                <a:ea typeface="宋体" pitchFamily="2" charset="-122"/>
                <a:cs typeface="宋体" pitchFamily="2" charset="-122"/>
                <a:sym typeface="+mn-ea"/>
              </a:rPr>
              <a:t>）</a:t>
            </a:r>
            <a:r>
              <a:rPr lang="zh-CN" altLang="en-US" sz="1400" b="1">
                <a:ln>
                  <a:noFill/>
                  <a:prstDash val="sysDot"/>
                </a:ln>
                <a:uFillTx/>
                <a:latin typeface="宋体" pitchFamily="2" charset="-122"/>
                <a:ea typeface="宋体" pitchFamily="2" charset="-122"/>
                <a:cs typeface="宋体" pitchFamily="2" charset="-122"/>
                <a:sym typeface="+mn-ea"/>
              </a:rPr>
              <a:t>飞行地图</a:t>
            </a:r>
            <a:r>
              <a:rPr lang="zh-CN" altLang="en-US" sz="1400">
                <a:ln>
                  <a:noFill/>
                  <a:prstDash val="sysDot"/>
                </a:ln>
                <a:uFillTx/>
                <a:latin typeface="宋体" pitchFamily="2" charset="-122"/>
                <a:ea typeface="宋体" pitchFamily="2" charset="-122"/>
                <a:cs typeface="宋体" pitchFamily="2" charset="-122"/>
                <a:sym typeface="+mn-ea"/>
              </a:rPr>
              <a:t>：</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展示在执行航线中的无人机实时状态：位置、高度、实时载重、电量、风速、航线执行进度；</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展示基于无人机侦测预警基站获取周边</a:t>
            </a:r>
            <a:r>
              <a:rPr lang="en-US" altLang="zh-CN" sz="1400">
                <a:ln>
                  <a:noFill/>
                  <a:prstDash val="sysDot"/>
                </a:ln>
                <a:uFillTx/>
                <a:latin typeface="宋体" pitchFamily="2" charset="-122"/>
                <a:ea typeface="宋体" pitchFamily="2" charset="-122"/>
                <a:cs typeface="宋体" pitchFamily="2" charset="-122"/>
                <a:sym typeface="+mn-ea"/>
              </a:rPr>
              <a:t>1km</a:t>
            </a:r>
            <a:r>
              <a:rPr lang="zh-CN" altLang="en-US" sz="1400">
                <a:ln>
                  <a:noFill/>
                  <a:prstDash val="sysDot"/>
                </a:ln>
                <a:uFillTx/>
                <a:latin typeface="宋体" pitchFamily="2" charset="-122"/>
                <a:ea typeface="宋体" pitchFamily="2" charset="-122"/>
                <a:cs typeface="宋体" pitchFamily="2" charset="-122"/>
                <a:sym typeface="+mn-ea"/>
              </a:rPr>
              <a:t>无人机数据，并在地图上展示无人机和飞手所在位置；</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展示基于</a:t>
            </a:r>
            <a:r>
              <a:rPr lang="en-US" altLang="zh-CN" sz="1400">
                <a:ln>
                  <a:noFill/>
                  <a:prstDash val="sysDot"/>
                </a:ln>
                <a:uFillTx/>
                <a:latin typeface="宋体" pitchFamily="2" charset="-122"/>
                <a:ea typeface="宋体" pitchFamily="2" charset="-122"/>
                <a:cs typeface="宋体" pitchFamily="2" charset="-122"/>
                <a:sym typeface="+mn-ea"/>
              </a:rPr>
              <a:t>ADS-B</a:t>
            </a:r>
            <a:r>
              <a:rPr lang="zh-CN" altLang="en-US" sz="1400">
                <a:ln>
                  <a:noFill/>
                  <a:prstDash val="sysDot"/>
                </a:ln>
                <a:uFillTx/>
                <a:latin typeface="宋体" pitchFamily="2" charset="-122"/>
                <a:ea typeface="宋体" pitchFamily="2" charset="-122"/>
                <a:cs typeface="宋体" pitchFamily="2" charset="-122"/>
                <a:sym typeface="+mn-ea"/>
              </a:rPr>
              <a:t>采集的民航班机信息（支持筛选高度阈值）；</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点击飞机，可以观看实时</a:t>
            </a:r>
            <a:r>
              <a:rPr lang="en-US" altLang="zh-CN" sz="1400">
                <a:ln>
                  <a:noFill/>
                  <a:prstDash val="sysDot"/>
                </a:ln>
                <a:uFillTx/>
                <a:latin typeface="宋体" pitchFamily="2" charset="-122"/>
                <a:ea typeface="宋体" pitchFamily="2" charset="-122"/>
                <a:cs typeface="宋体" pitchFamily="2" charset="-122"/>
                <a:sym typeface="+mn-ea"/>
              </a:rPr>
              <a:t>FPV</a:t>
            </a:r>
            <a:r>
              <a:rPr lang="zh-CN" altLang="en-US" sz="1400">
                <a:ln>
                  <a:noFill/>
                  <a:prstDash val="sysDot"/>
                </a:ln>
                <a:uFillTx/>
                <a:latin typeface="宋体" pitchFamily="2" charset="-122"/>
                <a:ea typeface="宋体" pitchFamily="2" charset="-122"/>
                <a:cs typeface="宋体" pitchFamily="2" charset="-122"/>
                <a:sym typeface="+mn-ea"/>
              </a:rPr>
              <a:t>画面；</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安全飞行预警：支持周边（可自定义预警范围）检测到无人机，显性提醒操作人员；</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sz="1400">
                <a:ln>
                  <a:noFill/>
                  <a:prstDash val="sysDot"/>
                </a:ln>
                <a:uFillTx/>
                <a:latin typeface="宋体" pitchFamily="2" charset="-122"/>
                <a:ea typeface="宋体" pitchFamily="2" charset="-122"/>
                <a:cs typeface="宋体" pitchFamily="2" charset="-122"/>
                <a:sym typeface="+mn-ea"/>
              </a:rPr>
              <a:t>3</a:t>
            </a:r>
            <a:r>
              <a:rPr lang="zh-CN" altLang="en-US" sz="1400">
                <a:ln>
                  <a:noFill/>
                  <a:prstDash val="sysDot"/>
                </a:ln>
                <a:uFillTx/>
                <a:latin typeface="宋体" pitchFamily="2" charset="-122"/>
                <a:ea typeface="宋体" pitchFamily="2" charset="-122"/>
                <a:cs typeface="宋体" pitchFamily="2" charset="-122"/>
                <a:sym typeface="+mn-ea"/>
              </a:rPr>
              <a:t>）</a:t>
            </a:r>
            <a:r>
              <a:rPr lang="zh-CN" altLang="en-US" sz="1400" b="1">
                <a:ln>
                  <a:noFill/>
                  <a:prstDash val="sysDot"/>
                </a:ln>
                <a:uFillTx/>
                <a:latin typeface="宋体" pitchFamily="2" charset="-122"/>
                <a:ea typeface="宋体" pitchFamily="2" charset="-122"/>
                <a:cs typeface="宋体" pitchFamily="2" charset="-122"/>
                <a:sym typeface="+mn-ea"/>
              </a:rPr>
              <a:t>飞行记录</a:t>
            </a:r>
            <a:r>
              <a:rPr lang="zh-CN" altLang="en-US" sz="1400">
                <a:ln>
                  <a:noFill/>
                  <a:prstDash val="sysDot"/>
                </a:ln>
                <a:uFillTx/>
                <a:latin typeface="宋体" pitchFamily="2" charset="-122"/>
                <a:ea typeface="宋体" pitchFamily="2" charset="-122"/>
                <a:cs typeface="宋体" pitchFamily="2" charset="-122"/>
                <a:sym typeface="+mn-ea"/>
              </a:rPr>
              <a:t>：</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根据航线飞行记录，无人机飞行轨迹与日志；</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存储无人机</a:t>
            </a:r>
            <a:r>
              <a:rPr lang="en-US" altLang="zh-CN" sz="1400">
                <a:ln>
                  <a:noFill/>
                  <a:prstDash val="sysDot"/>
                </a:ln>
                <a:uFillTx/>
                <a:latin typeface="宋体" pitchFamily="2" charset="-122"/>
                <a:ea typeface="宋体" pitchFamily="2" charset="-122"/>
                <a:cs typeface="宋体" pitchFamily="2" charset="-122"/>
                <a:sym typeface="+mn-ea"/>
              </a:rPr>
              <a:t>FPV</a:t>
            </a:r>
            <a:r>
              <a:rPr lang="zh-CN" altLang="en-US" sz="1400">
                <a:ln>
                  <a:noFill/>
                  <a:prstDash val="sysDot"/>
                </a:ln>
                <a:uFillTx/>
                <a:latin typeface="宋体" pitchFamily="2" charset="-122"/>
                <a:ea typeface="宋体" pitchFamily="2" charset="-122"/>
                <a:cs typeface="宋体" pitchFamily="2" charset="-122"/>
                <a:sym typeface="+mn-ea"/>
              </a:rPr>
              <a:t>视频画面，存储时间不低于</a:t>
            </a:r>
            <a:r>
              <a:rPr lang="en-US" altLang="zh-CN" sz="1400">
                <a:ln>
                  <a:noFill/>
                  <a:prstDash val="sysDot"/>
                </a:ln>
                <a:uFillTx/>
                <a:latin typeface="宋体" pitchFamily="2" charset="-122"/>
                <a:ea typeface="宋体" pitchFamily="2" charset="-122"/>
                <a:cs typeface="宋体" pitchFamily="2" charset="-122"/>
                <a:sym typeface="+mn-ea"/>
              </a:rPr>
              <a:t>90</a:t>
            </a:r>
            <a:r>
              <a:rPr lang="zh-CN" altLang="en-US" sz="1400">
                <a:ln>
                  <a:noFill/>
                  <a:prstDash val="sysDot"/>
                </a:ln>
                <a:uFillTx/>
                <a:latin typeface="宋体" pitchFamily="2" charset="-122"/>
                <a:ea typeface="宋体" pitchFamily="2" charset="-122"/>
                <a:cs typeface="宋体" pitchFamily="2" charset="-122"/>
                <a:sym typeface="+mn-ea"/>
              </a:rPr>
              <a:t>天；</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sz="1400">
                <a:ln>
                  <a:noFill/>
                  <a:prstDash val="sysDot"/>
                </a:ln>
                <a:uFillTx/>
                <a:latin typeface="宋体" pitchFamily="2" charset="-122"/>
                <a:ea typeface="宋体" pitchFamily="2" charset="-122"/>
                <a:cs typeface="宋体" pitchFamily="2" charset="-122"/>
                <a:sym typeface="+mn-ea"/>
              </a:rPr>
              <a:t>4</a:t>
            </a:r>
            <a:r>
              <a:rPr lang="zh-CN" altLang="en-US" sz="1400">
                <a:ln>
                  <a:noFill/>
                  <a:prstDash val="sysDot"/>
                </a:ln>
                <a:uFillTx/>
                <a:latin typeface="宋体" pitchFamily="2" charset="-122"/>
                <a:ea typeface="宋体" pitchFamily="2" charset="-122"/>
                <a:cs typeface="宋体" pitchFamily="2" charset="-122"/>
                <a:sym typeface="+mn-ea"/>
              </a:rPr>
              <a:t>）</a:t>
            </a:r>
            <a:r>
              <a:rPr lang="zh-CN" altLang="en-US" sz="1400" b="1">
                <a:ln>
                  <a:noFill/>
                  <a:prstDash val="sysDot"/>
                </a:ln>
                <a:uFillTx/>
                <a:latin typeface="宋体" pitchFamily="2" charset="-122"/>
                <a:ea typeface="宋体" pitchFamily="2" charset="-122"/>
                <a:cs typeface="宋体" pitchFamily="2" charset="-122"/>
                <a:sym typeface="+mn-ea"/>
              </a:rPr>
              <a:t>数据统计</a:t>
            </a:r>
            <a:r>
              <a:rPr lang="zh-CN" altLang="en-US" sz="1400">
                <a:ln>
                  <a:noFill/>
                  <a:prstDash val="sysDot"/>
                </a:ln>
                <a:uFillTx/>
                <a:latin typeface="宋体" pitchFamily="2" charset="-122"/>
                <a:ea typeface="宋体" pitchFamily="2" charset="-122"/>
                <a:cs typeface="宋体" pitchFamily="2" charset="-122"/>
                <a:sym typeface="+mn-ea"/>
              </a:rPr>
              <a:t>：</a:t>
            </a:r>
            <a:endParaRPr lang="zh-CN" altLang="en-US" sz="14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400">
                <a:ln>
                  <a:noFill/>
                  <a:prstDash val="sysDot"/>
                </a:ln>
                <a:uFillTx/>
                <a:latin typeface="宋体" pitchFamily="2" charset="-122"/>
                <a:ea typeface="宋体" pitchFamily="2" charset="-122"/>
                <a:cs typeface="宋体" pitchFamily="2" charset="-122"/>
                <a:sym typeface="+mn-ea"/>
              </a:rPr>
              <a:t>支持时间、设备、航线维度来统计任务次数、作业里程、作业时长、运输重量；</a:t>
            </a:r>
            <a:endParaRPr lang="zh-CN" altLang="en-US" sz="1400">
              <a:ln>
                <a:noFill/>
                <a:prstDash val="sysDot"/>
              </a:ln>
              <a:uFillTx/>
              <a:latin typeface="宋体" pitchFamily="2" charset="-122"/>
              <a:ea typeface="宋体" pitchFamily="2" charset="-122"/>
              <a:cs typeface="宋体" pitchFamily="2" charset="-122"/>
              <a:sym typeface="+mn-ea"/>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运营要求：</a:t>
            </a:r>
            <a:endParaRPr lang="zh-CN" altLang="en-US"/>
          </a:p>
        </p:txBody>
      </p:sp>
      <p:sp>
        <p:nvSpPr>
          <p:cNvPr id="7" name="文本框 6"/>
          <p:cNvSpPr txBox="1"/>
          <p:nvPr/>
        </p:nvSpPr>
        <p:spPr>
          <a:xfrm>
            <a:off x="613410" y="1080135"/>
            <a:ext cx="10801350" cy="563118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p>
            <a:pPr indent="0" fontAlgn="auto">
              <a:lnSpc>
                <a:spcPct val="150000"/>
              </a:lnSpc>
            </a:pPr>
            <a:r>
              <a:rPr lang="en-US" sz="1600">
                <a:ln>
                  <a:noFill/>
                  <a:prstDash val="sysDot"/>
                </a:ln>
                <a:uFillTx/>
                <a:latin typeface="宋体" pitchFamily="2" charset="-122"/>
                <a:ea typeface="宋体" pitchFamily="2" charset="-122"/>
                <a:cs typeface="宋体" pitchFamily="2" charset="-122"/>
                <a:sym typeface="+mn-ea"/>
              </a:rPr>
              <a:t>5</a:t>
            </a:r>
            <a:r>
              <a:rPr lang="zh-CN" altLang="en-US" sz="1600">
                <a:ln>
                  <a:noFill/>
                  <a:prstDash val="sysDot"/>
                </a:ln>
                <a:uFillTx/>
                <a:latin typeface="宋体" pitchFamily="2" charset="-122"/>
                <a:ea typeface="宋体" pitchFamily="2" charset="-122"/>
                <a:cs typeface="宋体" pitchFamily="2" charset="-122"/>
                <a:sym typeface="+mn-ea"/>
              </a:rPr>
              <a:t>、业务预约平台：</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套</a:t>
            </a:r>
            <a:endParaRPr lang="zh-CN" altLang="en-US" sz="1600">
              <a:ln>
                <a:noFill/>
                <a:prstDash val="sysDot"/>
              </a:ln>
              <a:solidFill>
                <a:srgbClr val="FF0000"/>
              </a:solidFill>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）具体根据对外受理业务需求，定制开发微信小程序，实现小程序上查看状态、预约、受理、核销等功能；</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）能力开放</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sz="1600">
                <a:ln>
                  <a:noFill/>
                  <a:prstDash val="sysDot"/>
                </a:ln>
                <a:uFillTx/>
                <a:latin typeface="宋体" pitchFamily="2" charset="-122"/>
                <a:ea typeface="宋体" pitchFamily="2" charset="-122"/>
                <a:cs typeface="宋体" pitchFamily="2" charset="-122"/>
                <a:sym typeface="+mn-ea"/>
              </a:rPr>
              <a:t>（</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）无人机状态：位置、实时</a:t>
            </a:r>
            <a:r>
              <a:rPr lang="en-US" altLang="zh-CN" sz="1600">
                <a:ln>
                  <a:noFill/>
                  <a:prstDash val="sysDot"/>
                </a:ln>
                <a:uFillTx/>
                <a:latin typeface="宋体" pitchFamily="2" charset="-122"/>
                <a:ea typeface="宋体" pitchFamily="2" charset="-122"/>
                <a:cs typeface="宋体" pitchFamily="2" charset="-122"/>
                <a:sym typeface="+mn-ea"/>
              </a:rPr>
              <a:t>FPV</a:t>
            </a:r>
            <a:r>
              <a:rPr lang="zh-CN" altLang="en-US" sz="1600">
                <a:ln>
                  <a:noFill/>
                  <a:prstDash val="sysDot"/>
                </a:ln>
                <a:uFillTx/>
                <a:latin typeface="宋体" pitchFamily="2" charset="-122"/>
                <a:ea typeface="宋体" pitchFamily="2" charset="-122"/>
                <a:cs typeface="宋体" pitchFamily="2" charset="-122"/>
                <a:sym typeface="+mn-ea"/>
              </a:rPr>
              <a:t>画面、实时载重；</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sym typeface="+mn-ea"/>
              </a:rPr>
              <a:t>（</a:t>
            </a:r>
            <a:r>
              <a:rPr lang="en-US" altLang="zh-CN"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）航线状态：航线名称、执行情况、执行进度；</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zh-CN" altLang="en-US" sz="1600">
                <a:ln>
                  <a:noFill/>
                  <a:prstDash val="sysDot"/>
                </a:ln>
                <a:uFillTx/>
                <a:latin typeface="宋体" pitchFamily="2" charset="-122"/>
                <a:ea typeface="宋体" pitchFamily="2" charset="-122"/>
                <a:cs typeface="宋体" pitchFamily="2" charset="-122"/>
                <a:sym typeface="+mn-ea"/>
              </a:rPr>
              <a:t>（</a:t>
            </a:r>
            <a:r>
              <a:rPr lang="en-US" altLang="zh-CN" sz="1600">
                <a:ln>
                  <a:noFill/>
                  <a:prstDash val="sysDot"/>
                </a:ln>
                <a:uFillTx/>
                <a:latin typeface="宋体" pitchFamily="2" charset="-122"/>
                <a:ea typeface="宋体" pitchFamily="2" charset="-122"/>
                <a:cs typeface="宋体" pitchFamily="2" charset="-122"/>
                <a:sym typeface="+mn-ea"/>
              </a:rPr>
              <a:t>3</a:t>
            </a:r>
            <a:r>
              <a:rPr lang="zh-CN" altLang="en-US" sz="1600">
                <a:ln>
                  <a:noFill/>
                  <a:prstDash val="sysDot"/>
                </a:ln>
                <a:uFillTx/>
                <a:latin typeface="宋体" pitchFamily="2" charset="-122"/>
                <a:ea typeface="宋体" pitchFamily="2" charset="-122"/>
                <a:cs typeface="宋体" pitchFamily="2" charset="-122"/>
                <a:sym typeface="+mn-ea"/>
              </a:rPr>
              <a:t>）运力状态：可用运力、已用运力、总运力；</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6</a:t>
            </a:r>
            <a:r>
              <a:rPr lang="zh-CN" altLang="en-US" sz="1600">
                <a:ln>
                  <a:noFill/>
                  <a:prstDash val="sysDot"/>
                </a:ln>
                <a:uFillTx/>
                <a:latin typeface="宋体" pitchFamily="2" charset="-122"/>
                <a:ea typeface="宋体" pitchFamily="2" charset="-122"/>
                <a:cs typeface="宋体" pitchFamily="2" charset="-122"/>
                <a:sym typeface="+mn-ea"/>
              </a:rPr>
              <a:t>、无人机起降场现场服务：</a:t>
            </a:r>
            <a:r>
              <a:rPr lang="en-US" altLang="zh-CN" sz="1600">
                <a:ln>
                  <a:noFill/>
                  <a:prstDash val="sysDot"/>
                </a:ln>
                <a:uFillTx/>
                <a:latin typeface="宋体" pitchFamily="2" charset="-122"/>
                <a:ea typeface="宋体" pitchFamily="2" charset="-122"/>
                <a:cs typeface="宋体" pitchFamily="2" charset="-122"/>
                <a:sym typeface="+mn-ea"/>
              </a:rPr>
              <a:t>11</a:t>
            </a:r>
            <a:r>
              <a:rPr lang="zh-CN" altLang="en-US" sz="1600">
                <a:ln>
                  <a:noFill/>
                  <a:prstDash val="sysDot"/>
                </a:ln>
                <a:uFillTx/>
                <a:latin typeface="宋体" pitchFamily="2" charset="-122"/>
                <a:ea typeface="宋体" pitchFamily="2" charset="-122"/>
                <a:cs typeface="宋体" pitchFamily="2" charset="-122"/>
                <a:sym typeface="+mn-ea"/>
              </a:rPr>
              <a:t>个点</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）货物接驳：双向包裹的上下货箱，同时配备至少</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名工作人员作为货物装卸员；</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）充电：将电池放入室外一体化融合控制柜中充电；</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3</a:t>
            </a:r>
            <a:r>
              <a:rPr lang="zh-CN" altLang="en-US" sz="1600">
                <a:ln>
                  <a:noFill/>
                  <a:prstDash val="sysDot"/>
                </a:ln>
                <a:uFillTx/>
                <a:latin typeface="宋体" pitchFamily="2" charset="-122"/>
                <a:ea typeface="宋体" pitchFamily="2" charset="-122"/>
                <a:cs typeface="宋体" pitchFamily="2" charset="-122"/>
                <a:sym typeface="+mn-ea"/>
              </a:rPr>
              <a:t>）换电：无人机到达起降场后，进行热换电（无人机持续在线，不关机）；</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7</a:t>
            </a:r>
            <a:r>
              <a:rPr lang="zh-CN" altLang="en-US" sz="1600">
                <a:ln>
                  <a:noFill/>
                  <a:prstDash val="sysDot"/>
                </a:ln>
                <a:uFillTx/>
                <a:latin typeface="宋体" pitchFamily="2" charset="-122"/>
                <a:ea typeface="宋体" pitchFamily="2" charset="-122"/>
                <a:cs typeface="宋体" pitchFamily="2" charset="-122"/>
                <a:sym typeface="+mn-ea"/>
              </a:rPr>
              <a:t>、飞行保障服务</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）配备</a:t>
            </a:r>
            <a:r>
              <a:rPr lang="en-US" altLang="zh-CN" sz="1600">
                <a:ln>
                  <a:noFill/>
                  <a:prstDash val="sysDot"/>
                </a:ln>
                <a:uFillTx/>
                <a:latin typeface="宋体" pitchFamily="2" charset="-122"/>
                <a:ea typeface="宋体" pitchFamily="2" charset="-122"/>
                <a:cs typeface="宋体" pitchFamily="2" charset="-122"/>
                <a:sym typeface="+mn-ea"/>
              </a:rPr>
              <a:t>3</a:t>
            </a:r>
            <a:r>
              <a:rPr lang="zh-CN" altLang="en-US" sz="1600">
                <a:ln>
                  <a:noFill/>
                  <a:prstDash val="sysDot"/>
                </a:ln>
                <a:uFillTx/>
                <a:latin typeface="宋体" pitchFamily="2" charset="-122"/>
                <a:ea typeface="宋体" pitchFamily="2" charset="-122"/>
                <a:cs typeface="宋体" pitchFamily="2" charset="-122"/>
                <a:sym typeface="+mn-ea"/>
              </a:rPr>
              <a:t>名以上专职专业的技术人员，技术人员需具备</a:t>
            </a:r>
            <a:r>
              <a:rPr lang="en-US" altLang="zh-CN" sz="1600">
                <a:ln>
                  <a:noFill/>
                  <a:prstDash val="sysDot"/>
                </a:ln>
                <a:uFillTx/>
                <a:latin typeface="宋体" pitchFamily="2" charset="-122"/>
                <a:ea typeface="宋体" pitchFamily="2" charset="-122"/>
                <a:cs typeface="宋体" pitchFamily="2" charset="-122"/>
                <a:sym typeface="+mn-ea"/>
              </a:rPr>
              <a:t>CAAC</a:t>
            </a:r>
            <a:r>
              <a:rPr lang="zh-CN" altLang="en-US" sz="1600">
                <a:ln>
                  <a:noFill/>
                  <a:prstDash val="sysDot"/>
                </a:ln>
                <a:uFillTx/>
                <a:latin typeface="宋体" pitchFamily="2" charset="-122"/>
                <a:ea typeface="宋体" pitchFamily="2" charset="-122"/>
                <a:cs typeface="宋体" pitchFamily="2" charset="-122"/>
                <a:sym typeface="+mn-ea"/>
              </a:rPr>
              <a:t>飞行执照；</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2</a:t>
            </a:r>
            <a:r>
              <a:rPr lang="zh-CN" altLang="en-US" sz="1600">
                <a:ln>
                  <a:noFill/>
                  <a:prstDash val="sysDot"/>
                </a:ln>
                <a:uFillTx/>
                <a:latin typeface="宋体" pitchFamily="2" charset="-122"/>
                <a:ea typeface="宋体" pitchFamily="2" charset="-122"/>
                <a:cs typeface="宋体" pitchFamily="2" charset="-122"/>
                <a:sym typeface="+mn-ea"/>
              </a:rPr>
              <a:t>）专用车辆</a:t>
            </a:r>
            <a:r>
              <a:rPr lang="en-US" altLang="zh-CN" sz="1600">
                <a:ln>
                  <a:noFill/>
                  <a:prstDash val="sysDot"/>
                </a:ln>
                <a:uFillTx/>
                <a:latin typeface="宋体" pitchFamily="2" charset="-122"/>
                <a:ea typeface="宋体" pitchFamily="2" charset="-122"/>
                <a:cs typeface="宋体" pitchFamily="2" charset="-122"/>
                <a:sym typeface="+mn-ea"/>
              </a:rPr>
              <a:t>*1</a:t>
            </a:r>
            <a:r>
              <a:rPr lang="zh-CN" altLang="en-US" sz="1600">
                <a:ln>
                  <a:noFill/>
                  <a:prstDash val="sysDot"/>
                </a:ln>
                <a:uFillTx/>
                <a:latin typeface="宋体" pitchFamily="2" charset="-122"/>
                <a:ea typeface="宋体" pitchFamily="2" charset="-122"/>
                <a:cs typeface="宋体" pitchFamily="2" charset="-122"/>
                <a:sym typeface="+mn-ea"/>
              </a:rPr>
              <a:t>：满足运输本项目使用的无人机的车辆，具备野外给配套无人机充电的能力；</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r>
              <a:rPr lang="en-US" altLang="zh-CN" sz="1600">
                <a:ln>
                  <a:noFill/>
                  <a:prstDash val="sysDot"/>
                </a:ln>
                <a:uFillTx/>
                <a:latin typeface="宋体" pitchFamily="2" charset="-122"/>
                <a:ea typeface="宋体" pitchFamily="2" charset="-122"/>
                <a:cs typeface="宋体" pitchFamily="2" charset="-122"/>
                <a:sym typeface="+mn-ea"/>
              </a:rPr>
              <a:t>3</a:t>
            </a:r>
            <a:r>
              <a:rPr lang="zh-CN" altLang="en-US" sz="1600">
                <a:ln>
                  <a:noFill/>
                  <a:prstDash val="sysDot"/>
                </a:ln>
                <a:uFillTx/>
                <a:latin typeface="宋体" pitchFamily="2" charset="-122"/>
                <a:ea typeface="宋体" pitchFamily="2" charset="-122"/>
                <a:cs typeface="宋体" pitchFamily="2" charset="-122"/>
                <a:sym typeface="+mn-ea"/>
              </a:rPr>
              <a:t>）驻场在指挥中心，对相关软件平台进行运维与管理；</a:t>
            </a:r>
            <a:endParaRPr lang="zh-CN" altLang="en-US" sz="1600">
              <a:ln>
                <a:noFill/>
                <a:prstDash val="sysDot"/>
              </a:ln>
              <a:uFillTx/>
              <a:latin typeface="宋体" pitchFamily="2" charset="-122"/>
              <a:ea typeface="宋体" pitchFamily="2" charset="-122"/>
              <a:cs typeface="宋体" pitchFamily="2" charset="-122"/>
              <a:sym typeface="+mn-ea"/>
            </a:endParaRPr>
          </a:p>
          <a:p>
            <a:pPr indent="0" fontAlgn="auto">
              <a:lnSpc>
                <a:spcPct val="150000"/>
              </a:lnSpc>
            </a:pPr>
            <a:endParaRPr lang="zh-CN" altLang="en-US" sz="1600">
              <a:ln>
                <a:noFill/>
                <a:prstDash val="sysDot"/>
              </a:ln>
              <a:uFillTx/>
              <a:latin typeface="宋体" pitchFamily="2" charset="-122"/>
              <a:ea typeface="宋体" pitchFamily="2" charset="-122"/>
              <a:cs typeface="宋体" pitchFamily="2" charset="-122"/>
              <a:sym typeface="+mn-ea"/>
            </a:endParaRPr>
          </a:p>
        </p:txBody>
      </p:sp>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运营要求：</a:t>
            </a:r>
            <a:endParaRPr lang="zh-CN" altLang="en-US"/>
          </a:p>
        </p:txBody>
      </p:sp>
      <p:sp>
        <p:nvSpPr>
          <p:cNvPr id="2" name="文本框 1"/>
          <p:cNvSpPr txBox="1"/>
          <p:nvPr/>
        </p:nvSpPr>
        <p:spPr>
          <a:xfrm>
            <a:off x="568325" y="1434465"/>
            <a:ext cx="9657080" cy="4092575"/>
          </a:xfrm>
          <a:prstGeom prst="rect">
            <a:avLst/>
          </a:prstGeom>
          <a:noFill/>
        </p:spPr>
        <p:txBody>
          <a:bodyPr wrap="square" rtlCol="0">
            <a:spAutoFit/>
          </a:bodyPr>
          <a:p>
            <a:pPr marL="0" lvl="1" indent="0" algn="l" defTabSz="914400" fontAlgn="auto">
              <a:lnSpc>
                <a:spcPct val="150000"/>
              </a:lnSpc>
              <a:spcBef>
                <a:spcPts val="0"/>
              </a:spcBef>
              <a:buClrTx/>
              <a:buSzTx/>
              <a:buFontTx/>
              <a:buNone/>
            </a:pPr>
            <a:r>
              <a:rPr lang="zh-CN" altLang="en-US" sz="1600">
                <a:ln>
                  <a:noFill/>
                  <a:prstDash val="sysDot"/>
                </a:ln>
                <a:uFillTx/>
                <a:latin typeface="宋体" pitchFamily="2" charset="-122"/>
                <a:ea typeface="宋体" pitchFamily="2" charset="-122"/>
                <a:cs typeface="宋体" pitchFamily="2" charset="-122"/>
              </a:rPr>
              <a:t>（三）起降场的全生命周期管理要求</a:t>
            </a:r>
            <a:endParaRPr lang="zh-CN" altLang="en-US" sz="1600">
              <a:ln>
                <a:noFill/>
                <a:prstDash val="sysDot"/>
              </a:ln>
              <a:uFillTx/>
              <a:latin typeface="宋体" pitchFamily="2" charset="-122"/>
              <a:ea typeface="宋体" pitchFamily="2" charset="-122"/>
              <a:cs typeface="宋体" pitchFamily="2" charset="-122"/>
            </a:endParaRPr>
          </a:p>
          <a:p>
            <a:pPr marL="0" lvl="1" indent="0" algn="l" defTabSz="0" fontAlgn="auto">
              <a:lnSpc>
                <a:spcPct val="15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针对无人机起降场的运营，向运营方提出在服务期内进行全生命周期管理，具体如下：</a:t>
            </a:r>
            <a:endParaRPr lang="zh-CN" altLang="en-US" sz="1600">
              <a:ln>
                <a:noFill/>
                <a:prstDash val="sysDot"/>
              </a:ln>
              <a:uFillTx/>
              <a:latin typeface="宋体" pitchFamily="2" charset="-122"/>
              <a:ea typeface="宋体" pitchFamily="2" charset="-122"/>
              <a:cs typeface="宋体" pitchFamily="2" charset="-122"/>
            </a:endParaRPr>
          </a:p>
          <a:p>
            <a:pPr marL="0" lvl="1" indent="0" algn="l" defTabSz="0" fontAlgn="auto">
              <a:lnSpc>
                <a:spcPct val="15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1、</a:t>
            </a:r>
            <a:r>
              <a:rPr lang="zh-CN" altLang="en-US" sz="1600" b="1">
                <a:ln>
                  <a:noFill/>
                  <a:prstDash val="sysDot"/>
                </a:ln>
                <a:uFillTx/>
                <a:latin typeface="宋体" pitchFamily="2" charset="-122"/>
                <a:ea typeface="宋体" pitchFamily="2" charset="-122"/>
                <a:cs typeface="宋体" pitchFamily="2" charset="-122"/>
              </a:rPr>
              <a:t>接收</a:t>
            </a:r>
            <a:r>
              <a:rPr lang="zh-CN" altLang="en-US" sz="1600">
                <a:ln>
                  <a:noFill/>
                  <a:prstDash val="sysDot"/>
                </a:ln>
                <a:uFillTx/>
                <a:latin typeface="宋体" pitchFamily="2" charset="-122"/>
                <a:ea typeface="宋体" pitchFamily="2" charset="-122"/>
                <a:cs typeface="宋体" pitchFamily="2" charset="-122"/>
              </a:rPr>
              <a:t>：运营方从无人机起降场建设方处接收起降场及相关基础</a:t>
            </a:r>
            <a:r>
              <a:rPr lang="zh-CN" altLang="en-US" sz="1600">
                <a:ln>
                  <a:noFill/>
                  <a:prstDash val="sysDot"/>
                </a:ln>
                <a:uFillTx/>
                <a:latin typeface="宋体" pitchFamily="2" charset="-122"/>
                <a:ea typeface="宋体" pitchFamily="2" charset="-122"/>
                <a:cs typeface="宋体" pitchFamily="2" charset="-122"/>
              </a:rPr>
              <a:t>设施，包括但不限于施工图纸、设备使用手册、设备IP地址台账等。运营方接收即日起，起降场的保管、维护责任移交至运营方，运营方需确保起降场满足运营要求的性能。</a:t>
            </a:r>
            <a:endParaRPr lang="zh-CN" altLang="en-US" sz="1600">
              <a:ln>
                <a:noFill/>
                <a:prstDash val="sysDot"/>
              </a:ln>
              <a:uFillTx/>
              <a:latin typeface="宋体" pitchFamily="2" charset="-122"/>
              <a:ea typeface="宋体" pitchFamily="2" charset="-122"/>
              <a:cs typeface="宋体" pitchFamily="2" charset="-122"/>
            </a:endParaRPr>
          </a:p>
          <a:p>
            <a:pPr marL="0" lvl="1" indent="0" algn="l" defTabSz="0" fontAlgn="auto">
              <a:lnSpc>
                <a:spcPct val="15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2、</a:t>
            </a:r>
            <a:r>
              <a:rPr lang="zh-CN" altLang="en-US" sz="1600" b="1">
                <a:ln>
                  <a:noFill/>
                  <a:prstDash val="sysDot"/>
                </a:ln>
                <a:uFillTx/>
                <a:latin typeface="宋体" pitchFamily="2" charset="-122"/>
                <a:ea typeface="宋体" pitchFamily="2" charset="-122"/>
                <a:cs typeface="宋体" pitchFamily="2" charset="-122"/>
              </a:rPr>
              <a:t>运营</a:t>
            </a:r>
            <a:r>
              <a:rPr lang="zh-CN" altLang="en-US" sz="1600">
                <a:ln>
                  <a:noFill/>
                  <a:prstDash val="sysDot"/>
                </a:ln>
                <a:uFillTx/>
                <a:latin typeface="宋体" pitchFamily="2" charset="-122"/>
                <a:ea typeface="宋体" pitchFamily="2" charset="-122"/>
                <a:cs typeface="宋体" pitchFamily="2" charset="-122"/>
              </a:rPr>
              <a:t>：在服务期内，运营方需确保起降场的正常运营，投入必要的电费、网络费用、人员费用等进行日常维护与故障的抢修，故障需在</a:t>
            </a:r>
            <a:r>
              <a:rPr lang="en-US" altLang="zh-CN" sz="1600">
                <a:ln>
                  <a:noFill/>
                  <a:prstDash val="sysDot"/>
                </a:ln>
                <a:uFillTx/>
                <a:latin typeface="宋体" pitchFamily="2" charset="-122"/>
                <a:ea typeface="宋体" pitchFamily="2" charset="-122"/>
                <a:cs typeface="宋体" pitchFamily="2" charset="-122"/>
              </a:rPr>
              <a:t>15</a:t>
            </a:r>
            <a:r>
              <a:rPr lang="zh-CN" altLang="en-US" sz="1600">
                <a:ln>
                  <a:noFill/>
                  <a:prstDash val="sysDot"/>
                </a:ln>
                <a:uFillTx/>
                <a:latin typeface="宋体" pitchFamily="2" charset="-122"/>
                <a:ea typeface="宋体" pitchFamily="2" charset="-122"/>
                <a:cs typeface="宋体" pitchFamily="2" charset="-122"/>
              </a:rPr>
              <a:t>分钟内响应，</a:t>
            </a:r>
            <a:r>
              <a:rPr lang="en-US" altLang="zh-CN" sz="1600">
                <a:ln>
                  <a:noFill/>
                  <a:prstDash val="sysDot"/>
                </a:ln>
                <a:uFillTx/>
                <a:latin typeface="宋体" pitchFamily="2" charset="-122"/>
                <a:ea typeface="宋体" pitchFamily="2" charset="-122"/>
                <a:cs typeface="宋体" pitchFamily="2" charset="-122"/>
              </a:rPr>
              <a:t>12</a:t>
            </a:r>
            <a:r>
              <a:rPr lang="zh-CN" altLang="en-US" sz="1600">
                <a:ln>
                  <a:noFill/>
                  <a:prstDash val="sysDot"/>
                </a:ln>
                <a:uFillTx/>
                <a:latin typeface="宋体" pitchFamily="2" charset="-122"/>
                <a:ea typeface="宋体" pitchFamily="2" charset="-122"/>
                <a:cs typeface="宋体" pitchFamily="2" charset="-122"/>
              </a:rPr>
              <a:t>小时内恢复。</a:t>
            </a:r>
            <a:endParaRPr lang="zh-CN" altLang="en-US" sz="1600">
              <a:ln>
                <a:noFill/>
                <a:prstDash val="sysDot"/>
              </a:ln>
              <a:uFillTx/>
              <a:latin typeface="宋体" pitchFamily="2" charset="-122"/>
              <a:ea typeface="宋体" pitchFamily="2" charset="-122"/>
              <a:cs typeface="宋体" pitchFamily="2" charset="-122"/>
            </a:endParaRPr>
          </a:p>
          <a:p>
            <a:pPr marL="0" lvl="1" indent="0" algn="l" defTabSz="0" fontAlgn="auto">
              <a:lnSpc>
                <a:spcPct val="15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3、</a:t>
            </a:r>
            <a:r>
              <a:rPr lang="zh-CN" altLang="en-US" sz="1600" b="1">
                <a:ln>
                  <a:noFill/>
                  <a:prstDash val="sysDot"/>
                </a:ln>
                <a:uFillTx/>
                <a:latin typeface="宋体" pitchFamily="2" charset="-122"/>
                <a:ea typeface="宋体" pitchFamily="2" charset="-122"/>
                <a:cs typeface="宋体" pitchFamily="2" charset="-122"/>
              </a:rPr>
              <a:t>移交</a:t>
            </a:r>
            <a:r>
              <a:rPr lang="zh-CN" altLang="en-US" sz="1600">
                <a:ln>
                  <a:noFill/>
                  <a:prstDash val="sysDot"/>
                </a:ln>
                <a:uFillTx/>
                <a:latin typeface="宋体" pitchFamily="2" charset="-122"/>
                <a:ea typeface="宋体" pitchFamily="2" charset="-122"/>
                <a:cs typeface="宋体" pitchFamily="2" charset="-122"/>
              </a:rPr>
              <a:t>：服务到期后，运营方向采购方提交起降场移交申请，采购方</a:t>
            </a:r>
            <a:r>
              <a:rPr lang="zh-CN" altLang="en-US" sz="1600">
                <a:ln>
                  <a:noFill/>
                  <a:prstDash val="sysDot"/>
                </a:ln>
                <a:uFillTx/>
                <a:latin typeface="宋体" pitchFamily="2" charset="-122"/>
                <a:ea typeface="宋体" pitchFamily="2" charset="-122"/>
                <a:cs typeface="宋体" pitchFamily="2" charset="-122"/>
              </a:rPr>
              <a:t>进行移交验收。如有损坏、不能正常使用，运营方需在限期内完成修复。</a:t>
            </a:r>
            <a:endParaRPr lang="zh-CN" altLang="en-US" sz="1600">
              <a:ln>
                <a:noFill/>
                <a:prstDash val="sysDot"/>
              </a:ln>
              <a:uFillTx/>
              <a:latin typeface="宋体" pitchFamily="2" charset="-122"/>
              <a:ea typeface="宋体" pitchFamily="2" charset="-122"/>
              <a:cs typeface="宋体" pitchFamily="2" charset="-122"/>
            </a:endParaRPr>
          </a:p>
          <a:p>
            <a:pPr marL="0" lvl="1" indent="0" algn="l" defTabSz="0" fontAlgn="auto">
              <a:lnSpc>
                <a:spcPct val="150000"/>
              </a:lnSpc>
              <a:spcBef>
                <a:spcPts val="0"/>
              </a:spcBef>
              <a:spcAft>
                <a:spcPts val="600"/>
              </a:spcAft>
              <a:buClrTx/>
              <a:buSzTx/>
              <a:buNone/>
              <a:tabLst>
                <a:tab pos="1609725" algn="l"/>
              </a:tabLst>
            </a:pPr>
            <a:endParaRPr lang="zh-CN" altLang="en-US" sz="1600">
              <a:ln>
                <a:noFill/>
                <a:prstDash val="sysDot"/>
              </a:ln>
              <a:uFillTx/>
              <a:latin typeface="宋体" pitchFamily="2" charset="-122"/>
              <a:ea typeface="宋体" pitchFamily="2" charset="-122"/>
              <a:cs typeface="宋体" pitchFamily="2" charset="-122"/>
            </a:endParaRPr>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p:nvPr>
            <p:ph type="body" idx="2"/>
            <p:custDataLst>
              <p:tags r:id="rId1"/>
            </p:custDataLst>
          </p:nvPr>
        </p:nvSpPr>
        <p:spPr>
          <a:xfrm>
            <a:off x="1828800" y="3004185"/>
            <a:ext cx="2649220" cy="1208405"/>
          </a:xfrm>
        </p:spPr>
        <p:txBody>
          <a:bodyPr/>
          <a:lstStyle/>
          <a:p>
            <a:r>
              <a:rPr lang="zh-CN" altLang="en-US" dirty="0"/>
              <a:t>01</a:t>
            </a:r>
            <a:endParaRPr lang="zh-CN" altLang="en-US" dirty="0"/>
          </a:p>
        </p:txBody>
      </p:sp>
      <p:sp>
        <p:nvSpPr>
          <p:cNvPr id="8" name="标题 7"/>
          <p:cNvSpPr/>
          <p:nvPr>
            <p:ph type="title" idx="1"/>
            <p:custDataLst>
              <p:tags r:id="rId2"/>
            </p:custDataLst>
          </p:nvPr>
        </p:nvSpPr>
        <p:spPr>
          <a:xfrm>
            <a:off x="6732905" y="2092325"/>
            <a:ext cx="5005070" cy="1684020"/>
          </a:xfrm>
        </p:spPr>
        <p:txBody>
          <a:bodyPr/>
          <a:lstStyle/>
          <a:p>
            <a:r>
              <a:rPr lang="zh-CN" altLang="en-US" dirty="0"/>
              <a:t>项目简介</a:t>
            </a:r>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运营要求：</a:t>
            </a:r>
            <a:endParaRPr lang="zh-CN" altLang="en-US"/>
          </a:p>
        </p:txBody>
      </p:sp>
      <p:sp>
        <p:nvSpPr>
          <p:cNvPr id="2" name="文本框 1"/>
          <p:cNvSpPr txBox="1"/>
          <p:nvPr/>
        </p:nvSpPr>
        <p:spPr>
          <a:xfrm>
            <a:off x="1017905" y="1080135"/>
            <a:ext cx="8487410" cy="386080"/>
          </a:xfrm>
          <a:prstGeom prst="rect">
            <a:avLst/>
          </a:prstGeom>
          <a:noFill/>
        </p:spPr>
        <p:txBody>
          <a:bodyPr wrap="square" rtlCol="0">
            <a:spAutoFit/>
          </a:bodyPr>
          <a:p>
            <a:pPr marL="0" lvl="1" algn="l" defTabSz="0">
              <a:lnSpc>
                <a:spcPct val="12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（四）服务考核（根据项目运营情况，采购方在考核周期前，可</a:t>
            </a:r>
            <a:r>
              <a:rPr lang="zh-CN" altLang="en-US" sz="1600">
                <a:ln>
                  <a:noFill/>
                  <a:prstDash val="sysDot"/>
                </a:ln>
                <a:uFillTx/>
                <a:latin typeface="宋体" pitchFamily="2" charset="-122"/>
                <a:ea typeface="宋体" pitchFamily="2" charset="-122"/>
                <a:cs typeface="宋体" pitchFamily="2" charset="-122"/>
              </a:rPr>
              <a:t>商定后更新考核内容并执行）</a:t>
            </a:r>
            <a:r>
              <a:rPr lang="en-US" altLang="zh-CN" sz="1600">
                <a:ln>
                  <a:noFill/>
                  <a:prstDash val="sysDot"/>
                </a:ln>
                <a:uFillTx/>
                <a:latin typeface="宋体" pitchFamily="2" charset="-122"/>
                <a:ea typeface="宋体" pitchFamily="2" charset="-122"/>
                <a:cs typeface="宋体" pitchFamily="2" charset="-122"/>
              </a:rPr>
              <a:t>   </a:t>
            </a:r>
            <a:endParaRPr lang="zh-CN" altLang="en-US" sz="1600">
              <a:ln>
                <a:noFill/>
                <a:prstDash val="sysDot"/>
              </a:ln>
              <a:uFillTx/>
              <a:latin typeface="宋体" pitchFamily="2" charset="-122"/>
              <a:ea typeface="宋体" pitchFamily="2" charset="-122"/>
              <a:cs typeface="宋体" pitchFamily="2" charset="-122"/>
            </a:endParaRPr>
          </a:p>
        </p:txBody>
      </p:sp>
      <p:sp>
        <p:nvSpPr>
          <p:cNvPr id="6" name="灯片编号占位符 5"/>
          <p:cNvSpPr>
            <a:spLocks noGrp="1"/>
          </p:cNvSpPr>
          <p:nvPr>
            <p:ph type="sldNum" sz="quarter" idx="12"/>
          </p:nvPr>
        </p:nvSpPr>
        <p:spPr/>
        <p:txBody>
          <a:bodyPr/>
          <a:p>
            <a:fld id="{49AE70B2-8BF9-45C0-BB95-33D1B9D3A854}" type="slidenum">
              <a:rPr lang="zh-CN" altLang="en-US" smtClean="0"/>
            </a:fld>
            <a:endParaRPr lang="zh-CN" altLang="en-US" dirty="0"/>
          </a:p>
        </p:txBody>
      </p:sp>
      <p:graphicFrame>
        <p:nvGraphicFramePr>
          <p:cNvPr id="4" name="表格 3"/>
          <p:cNvGraphicFramePr/>
          <p:nvPr>
            <p:custDataLst>
              <p:tags r:id="rId1"/>
            </p:custDataLst>
          </p:nvPr>
        </p:nvGraphicFramePr>
        <p:xfrm>
          <a:off x="695325" y="1532890"/>
          <a:ext cx="10565130" cy="4827905"/>
        </p:xfrm>
        <a:graphic>
          <a:graphicData uri="http://schemas.openxmlformats.org/drawingml/2006/table">
            <a:tbl>
              <a:tblPr/>
              <a:tblGrid>
                <a:gridCol w="998855"/>
                <a:gridCol w="2105025"/>
                <a:gridCol w="1000125"/>
                <a:gridCol w="5462270"/>
                <a:gridCol w="998855"/>
              </a:tblGrid>
              <a:tr h="226060">
                <a:tc>
                  <a:txBody>
                    <a:bodyPr/>
                    <a:p>
                      <a:pPr algn="ctr" fontAlgn="ctr"/>
                      <a:r>
                        <a:rPr lang="zh-CN" altLang="en-US" sz="1400" b="0" i="0">
                          <a:solidFill>
                            <a:srgbClr val="000000"/>
                          </a:solidFill>
                          <a:latin typeface="宋体"/>
                          <a:ea typeface="宋体"/>
                        </a:rPr>
                        <a:t>序号</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宋体"/>
                          <a:ea typeface="宋体"/>
                        </a:rPr>
                        <a:t>考核项</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宋体"/>
                          <a:ea typeface="宋体"/>
                        </a:rPr>
                        <a:t>分值</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宋体"/>
                          <a:ea typeface="宋体"/>
                        </a:rPr>
                        <a:t>考核内容</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宋体"/>
                          <a:ea typeface="宋体"/>
                        </a:rPr>
                        <a:t>打分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226060">
                <a:tc>
                  <a:txBody>
                    <a:bodyPr/>
                    <a:p>
                      <a:pPr algn="ctr" fontAlgn="ctr"/>
                      <a:r>
                        <a:rPr lang="en-US" altLang="zh-CN" sz="1400" b="0" i="0">
                          <a:solidFill>
                            <a:srgbClr val="000000"/>
                          </a:solidFill>
                          <a:latin typeface="宋体"/>
                          <a:ea typeface="宋体"/>
                        </a:rPr>
                        <a:t>1</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4">
                  <a:txBody>
                    <a:bodyPr/>
                    <a:p>
                      <a:pPr algn="ctr" fontAlgn="ctr"/>
                      <a:r>
                        <a:rPr lang="zh-CN" altLang="en-US" sz="1400" b="0" i="0">
                          <a:solidFill>
                            <a:srgbClr val="000000"/>
                          </a:solidFill>
                          <a:latin typeface="宋体"/>
                          <a:ea typeface="宋体"/>
                        </a:rPr>
                        <a:t>集控中心运行情况</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4">
                  <a:txBody>
                    <a:bodyPr/>
                    <a:p>
                      <a:pPr algn="ctr" fontAlgn="ctr"/>
                      <a:r>
                        <a:rPr lang="en-US" altLang="zh-CN" sz="1400" b="0" i="0">
                          <a:solidFill>
                            <a:srgbClr val="000000"/>
                          </a:solidFill>
                          <a:latin typeface="宋体"/>
                          <a:ea typeface="宋体"/>
                        </a:rPr>
                        <a:t>30</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r>
                        <a:rPr lang="zh-CN" altLang="en-US" sz="1400" b="0" i="0">
                          <a:solidFill>
                            <a:srgbClr val="000000"/>
                          </a:solidFill>
                          <a:latin typeface="宋体"/>
                          <a:ea typeface="宋体"/>
                        </a:rPr>
                        <a:t>指挥中心运行情况，每发生一次运行异常的扣</a:t>
                      </a:r>
                      <a:r>
                        <a:rPr lang="en-US" altLang="zh-CN" sz="1400" b="0" i="0">
                          <a:solidFill>
                            <a:srgbClr val="000000"/>
                          </a:solidFill>
                          <a:latin typeface="宋体"/>
                          <a:ea typeface="宋体"/>
                        </a:rPr>
                        <a:t>1</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4">
                  <a:txBody>
                    <a:bodyPr/>
                    <a:p>
                      <a:pPr algn="l" fontAlgn="ctr"/>
                      <a:endParaRPr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226060">
                <a:tc>
                  <a:txBody>
                    <a:bodyPr/>
                    <a:p>
                      <a:pPr algn="ctr" fontAlgn="ctr"/>
                      <a:r>
                        <a:rPr lang="en-US" altLang="zh-CN" sz="1400" b="0" i="0">
                          <a:solidFill>
                            <a:srgbClr val="000000"/>
                          </a:solidFill>
                          <a:latin typeface="宋体"/>
                          <a:ea typeface="宋体"/>
                        </a:rPr>
                        <a:t>2</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algn="l" fontAlgn="ctr"/>
                      <a:r>
                        <a:rPr lang="zh-CN" altLang="en-US" sz="1400" b="0" i="0">
                          <a:solidFill>
                            <a:srgbClr val="000000"/>
                          </a:solidFill>
                          <a:latin typeface="宋体"/>
                          <a:ea typeface="宋体"/>
                        </a:rPr>
                        <a:t>无人机操控平台运行情况，每发生一次运行异常的扣</a:t>
                      </a:r>
                      <a:r>
                        <a:rPr lang="en-US" altLang="zh-CN" sz="1400" b="0" i="0">
                          <a:solidFill>
                            <a:srgbClr val="000000"/>
                          </a:solidFill>
                          <a:latin typeface="宋体"/>
                          <a:ea typeface="宋体"/>
                        </a:rPr>
                        <a:t>1</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226060">
                <a:tc>
                  <a:txBody>
                    <a:bodyPr/>
                    <a:p>
                      <a:pPr algn="ctr" fontAlgn="ctr"/>
                      <a:r>
                        <a:rPr lang="en-US" altLang="zh-CN" sz="1400" b="0" i="0">
                          <a:solidFill>
                            <a:srgbClr val="000000"/>
                          </a:solidFill>
                          <a:latin typeface="宋体"/>
                          <a:ea typeface="宋体"/>
                        </a:rPr>
                        <a:t>3</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algn="l" fontAlgn="ctr"/>
                      <a:r>
                        <a:rPr lang="zh-CN" altLang="en-US" sz="1400" b="0" i="0">
                          <a:solidFill>
                            <a:srgbClr val="000000"/>
                          </a:solidFill>
                          <a:latin typeface="宋体"/>
                          <a:ea typeface="宋体"/>
                        </a:rPr>
                        <a:t>业务管理平台运行情况，每发生一次运行异常的扣</a:t>
                      </a:r>
                      <a:r>
                        <a:rPr lang="en-US" altLang="zh-CN" sz="1400" b="0" i="0">
                          <a:solidFill>
                            <a:srgbClr val="000000"/>
                          </a:solidFill>
                          <a:latin typeface="宋体"/>
                          <a:ea typeface="宋体"/>
                        </a:rPr>
                        <a:t>1</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226060">
                <a:tc>
                  <a:txBody>
                    <a:bodyPr/>
                    <a:p>
                      <a:pPr algn="ctr" fontAlgn="ctr"/>
                      <a:r>
                        <a:rPr lang="en-US" altLang="zh-CN" sz="1400" b="0" i="0">
                          <a:solidFill>
                            <a:srgbClr val="000000"/>
                          </a:solidFill>
                          <a:latin typeface="宋体"/>
                          <a:ea typeface="宋体"/>
                        </a:rPr>
                        <a:t>4</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algn="l" fontAlgn="ctr"/>
                      <a:r>
                        <a:rPr lang="zh-CN" altLang="en-US" sz="1400" b="0" i="0">
                          <a:solidFill>
                            <a:srgbClr val="000000"/>
                          </a:solidFill>
                          <a:latin typeface="宋体"/>
                          <a:ea typeface="宋体"/>
                        </a:rPr>
                        <a:t>业务预约平台运行情况，每发生一次运行异常的扣</a:t>
                      </a:r>
                      <a:r>
                        <a:rPr lang="en-US" altLang="zh-CN" sz="1400" b="0" i="0">
                          <a:solidFill>
                            <a:srgbClr val="000000"/>
                          </a:solidFill>
                          <a:latin typeface="宋体"/>
                          <a:ea typeface="宋体"/>
                        </a:rPr>
                        <a:t>1</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r h="226060">
                <a:tc>
                  <a:txBody>
                    <a:bodyPr/>
                    <a:p>
                      <a:pPr algn="ctr" fontAlgn="ctr"/>
                      <a:r>
                        <a:rPr lang="en-US" altLang="zh-CN" sz="1400" b="0" i="0">
                          <a:solidFill>
                            <a:srgbClr val="000000"/>
                          </a:solidFill>
                          <a:latin typeface="宋体"/>
                          <a:ea typeface="宋体"/>
                        </a:rPr>
                        <a:t>5</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3">
                  <a:txBody>
                    <a:bodyPr/>
                    <a:p>
                      <a:pPr algn="ctr" fontAlgn="ctr"/>
                      <a:r>
                        <a:rPr lang="zh-CN" altLang="en-US" sz="1400" b="0" i="0">
                          <a:solidFill>
                            <a:srgbClr val="000000"/>
                          </a:solidFill>
                          <a:latin typeface="宋体"/>
                          <a:ea typeface="宋体"/>
                        </a:rPr>
                        <a:t>飞行任务执行情况</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3">
                  <a:txBody>
                    <a:bodyPr/>
                    <a:p>
                      <a:pPr algn="ctr" fontAlgn="ctr"/>
                      <a:r>
                        <a:rPr lang="en-US" altLang="zh-CN" sz="1400" b="0" i="0">
                          <a:solidFill>
                            <a:srgbClr val="000000"/>
                          </a:solidFill>
                          <a:latin typeface="宋体"/>
                          <a:ea typeface="宋体"/>
                        </a:rPr>
                        <a:t>15</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r>
                        <a:rPr lang="zh-CN" altLang="en-US" sz="1400" b="0" i="0">
                          <a:solidFill>
                            <a:srgbClr val="000000"/>
                          </a:solidFill>
                          <a:latin typeface="宋体"/>
                          <a:ea typeface="宋体"/>
                        </a:rPr>
                        <a:t>“客货邮</a:t>
                      </a:r>
                      <a:r>
                        <a:rPr lang="en-US" altLang="zh-CN" sz="1400" b="0" i="0">
                          <a:solidFill>
                            <a:srgbClr val="000000"/>
                          </a:solidFill>
                          <a:latin typeface="宋体"/>
                          <a:ea typeface="宋体"/>
                        </a:rPr>
                        <a:t>+</a:t>
                      </a:r>
                      <a:r>
                        <a:rPr lang="zh-CN" altLang="en-US" sz="1400" b="0" i="0">
                          <a:solidFill>
                            <a:srgbClr val="000000"/>
                          </a:solidFill>
                          <a:latin typeface="宋体"/>
                          <a:ea typeface="宋体"/>
                        </a:rPr>
                        <a:t>无人机”协同情况，酌情打分，</a:t>
                      </a:r>
                      <a:r>
                        <a:rPr lang="en-US" altLang="zh-CN" sz="1400" b="0" i="0">
                          <a:solidFill>
                            <a:srgbClr val="000000"/>
                          </a:solidFill>
                          <a:latin typeface="宋体"/>
                          <a:ea typeface="宋体"/>
                        </a:rPr>
                        <a:t>1-5</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2">
                  <a:txBody>
                    <a:bodyPr/>
                    <a:p>
                      <a:pPr algn="l" fontAlgn="ctr"/>
                      <a:endParaRPr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725805">
                <a:tc>
                  <a:txBody>
                    <a:bodyPr/>
                    <a:p>
                      <a:pPr algn="ctr" fontAlgn="ctr"/>
                      <a:r>
                        <a:rPr lang="en-US" altLang="zh-CN" sz="1400" b="0" i="0">
                          <a:solidFill>
                            <a:srgbClr val="000000"/>
                          </a:solidFill>
                          <a:latin typeface="宋体"/>
                          <a:ea typeface="宋体"/>
                        </a:rPr>
                        <a:t>6</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algn="l" fontAlgn="ctr"/>
                      <a:r>
                        <a:rPr lang="zh-CN" altLang="en-US" sz="1400" b="0" i="0">
                          <a:solidFill>
                            <a:srgbClr val="000000"/>
                          </a:solidFill>
                          <a:latin typeface="宋体"/>
                          <a:ea typeface="宋体"/>
                        </a:rPr>
                        <a:t>开通的</a:t>
                      </a:r>
                      <a:r>
                        <a:rPr lang="en-US" altLang="zh-CN" sz="1400" b="0" i="0">
                          <a:solidFill>
                            <a:srgbClr val="000000"/>
                          </a:solidFill>
                          <a:latin typeface="宋体"/>
                          <a:ea typeface="宋体"/>
                        </a:rPr>
                        <a:t>3</a:t>
                      </a:r>
                      <a:r>
                        <a:rPr lang="zh-CN" altLang="en-US" sz="1400" b="0" i="0">
                          <a:solidFill>
                            <a:srgbClr val="000000"/>
                          </a:solidFill>
                          <a:latin typeface="宋体"/>
                          <a:ea typeface="宋体"/>
                        </a:rPr>
                        <a:t>个方向的常态化固定航线，每月每条线路不少于</a:t>
                      </a:r>
                      <a:r>
                        <a:rPr lang="en-US" altLang="zh-CN" sz="1400" b="0" i="0">
                          <a:solidFill>
                            <a:srgbClr val="000000"/>
                          </a:solidFill>
                          <a:latin typeface="宋体"/>
                          <a:ea typeface="宋体"/>
                        </a:rPr>
                        <a:t>12</a:t>
                      </a:r>
                      <a:r>
                        <a:rPr lang="zh-CN" altLang="en-US" sz="1400" b="0" i="0">
                          <a:solidFill>
                            <a:srgbClr val="000000"/>
                          </a:solidFill>
                          <a:latin typeface="宋体"/>
                          <a:ea typeface="宋体"/>
                        </a:rPr>
                        <a:t>趟（</a:t>
                      </a:r>
                      <a:r>
                        <a:rPr lang="en-US" altLang="zh-CN" sz="1400" b="0" i="0">
                          <a:solidFill>
                            <a:srgbClr val="000000"/>
                          </a:solidFill>
                          <a:latin typeface="宋体"/>
                          <a:ea typeface="宋体"/>
                        </a:rPr>
                        <a:t>1</a:t>
                      </a:r>
                      <a:r>
                        <a:rPr lang="zh-CN" altLang="en-US" sz="1400" b="0" i="0">
                          <a:solidFill>
                            <a:srgbClr val="000000"/>
                          </a:solidFill>
                          <a:latin typeface="宋体"/>
                          <a:ea typeface="宋体"/>
                        </a:rPr>
                        <a:t>趟</a:t>
                      </a:r>
                      <a:r>
                        <a:rPr lang="en-US" altLang="zh-CN" sz="1400" b="0" i="0">
                          <a:solidFill>
                            <a:srgbClr val="000000"/>
                          </a:solidFill>
                          <a:latin typeface="宋体"/>
                          <a:ea typeface="宋体"/>
                        </a:rPr>
                        <a:t>=</a:t>
                      </a:r>
                      <a:r>
                        <a:rPr lang="zh-CN" altLang="en-US" sz="1400" b="0" i="0">
                          <a:solidFill>
                            <a:srgbClr val="000000"/>
                          </a:solidFill>
                          <a:latin typeface="宋体"/>
                          <a:ea typeface="宋体"/>
                        </a:rPr>
                        <a:t>往返</a:t>
                      </a:r>
                      <a:r>
                        <a:rPr lang="en-US" altLang="zh-CN" sz="1400" b="0" i="0">
                          <a:solidFill>
                            <a:srgbClr val="000000"/>
                          </a:solidFill>
                          <a:latin typeface="宋体"/>
                          <a:ea typeface="宋体"/>
                        </a:rPr>
                        <a:t>2</a:t>
                      </a:r>
                      <a:r>
                        <a:rPr lang="zh-CN" altLang="en-US" sz="1400" b="0" i="0">
                          <a:solidFill>
                            <a:srgbClr val="000000"/>
                          </a:solidFill>
                          <a:latin typeface="宋体"/>
                          <a:ea typeface="宋体"/>
                        </a:rPr>
                        <a:t>个架次），即每月</a:t>
                      </a:r>
                      <a:r>
                        <a:rPr lang="en-US" altLang="zh-CN" sz="1400" b="0" i="0">
                          <a:solidFill>
                            <a:srgbClr val="000000"/>
                          </a:solidFill>
                          <a:latin typeface="宋体"/>
                          <a:ea typeface="宋体"/>
                        </a:rPr>
                        <a:t>3</a:t>
                      </a:r>
                      <a:r>
                        <a:rPr lang="zh-CN" altLang="en-US" sz="1400" b="0" i="0">
                          <a:solidFill>
                            <a:srgbClr val="000000"/>
                          </a:solidFill>
                          <a:latin typeface="宋体"/>
                          <a:ea typeface="宋体"/>
                        </a:rPr>
                        <a:t>条航线合计不少于</a:t>
                      </a:r>
                      <a:r>
                        <a:rPr lang="en-US" altLang="zh-CN" sz="1400" b="0" i="0">
                          <a:solidFill>
                            <a:srgbClr val="000000"/>
                          </a:solidFill>
                          <a:latin typeface="宋体"/>
                          <a:ea typeface="宋体"/>
                        </a:rPr>
                        <a:t>36</a:t>
                      </a:r>
                      <a:r>
                        <a:rPr lang="zh-CN" altLang="en-US" sz="1400" b="0" i="0">
                          <a:solidFill>
                            <a:srgbClr val="000000"/>
                          </a:solidFill>
                          <a:latin typeface="宋体"/>
                          <a:ea typeface="宋体"/>
                        </a:rPr>
                        <a:t>趟，每条航线每周不少于</a:t>
                      </a:r>
                      <a:r>
                        <a:rPr lang="en-US" altLang="zh-CN" sz="1400" b="0" i="0">
                          <a:solidFill>
                            <a:srgbClr val="000000"/>
                          </a:solidFill>
                          <a:latin typeface="宋体"/>
                          <a:ea typeface="宋体"/>
                        </a:rPr>
                        <a:t>3</a:t>
                      </a:r>
                      <a:r>
                        <a:rPr lang="zh-CN" altLang="en-US" sz="1400" b="0" i="0">
                          <a:solidFill>
                            <a:srgbClr val="000000"/>
                          </a:solidFill>
                          <a:latin typeface="宋体"/>
                          <a:ea typeface="宋体"/>
                        </a:rPr>
                        <a:t>趟；少一个架次，扣</a:t>
                      </a:r>
                      <a:r>
                        <a:rPr lang="en-US" altLang="zh-CN" sz="1400" b="0" i="0">
                          <a:solidFill>
                            <a:srgbClr val="000000"/>
                          </a:solidFill>
                          <a:latin typeface="宋体"/>
                          <a:ea typeface="宋体"/>
                        </a:rPr>
                        <a:t>3</a:t>
                      </a:r>
                      <a:r>
                        <a:rPr lang="zh-CN" altLang="en-US" sz="1400" b="0" i="0">
                          <a:solidFill>
                            <a:srgbClr val="000000"/>
                          </a:solidFill>
                          <a:latin typeface="宋体"/>
                          <a:ea typeface="宋体"/>
                        </a:rPr>
                        <a:t>分；少一趟，扣</a:t>
                      </a:r>
                      <a:r>
                        <a:rPr lang="en-US" altLang="zh-CN" sz="1400" b="0" i="0">
                          <a:solidFill>
                            <a:srgbClr val="000000"/>
                          </a:solidFill>
                          <a:latin typeface="宋体"/>
                          <a:ea typeface="宋体"/>
                        </a:rPr>
                        <a:t>7</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r h="226060">
                <a:tc>
                  <a:txBody>
                    <a:bodyPr/>
                    <a:p>
                      <a:pPr algn="ctr" fontAlgn="ctr"/>
                      <a:r>
                        <a:rPr lang="en-US" altLang="zh-CN" sz="1400" b="0" i="0">
                          <a:solidFill>
                            <a:srgbClr val="000000"/>
                          </a:solidFill>
                          <a:latin typeface="宋体"/>
                          <a:ea typeface="宋体"/>
                        </a:rPr>
                        <a:t>7</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algn="l" fontAlgn="ctr"/>
                      <a:r>
                        <a:rPr lang="zh-CN" altLang="en-US" sz="1400" b="0" i="0">
                          <a:solidFill>
                            <a:srgbClr val="000000"/>
                          </a:solidFill>
                          <a:latin typeface="宋体"/>
                          <a:ea typeface="宋体"/>
                        </a:rPr>
                        <a:t>纸质资料不全面、遗失、出现偏差的，扣</a:t>
                      </a:r>
                      <a:r>
                        <a:rPr lang="en-US" altLang="zh-CN" sz="1400" b="0" i="0">
                          <a:solidFill>
                            <a:srgbClr val="000000"/>
                          </a:solidFill>
                          <a:latin typeface="宋体"/>
                          <a:ea typeface="宋体"/>
                        </a:rPr>
                        <a:t>5</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endParaRPr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9420">
                <a:tc>
                  <a:txBody>
                    <a:bodyPr/>
                    <a:p>
                      <a:pPr algn="ctr" fontAlgn="ctr"/>
                      <a:r>
                        <a:rPr lang="en-US" altLang="zh-CN" sz="1400" b="0" i="0">
                          <a:solidFill>
                            <a:srgbClr val="000000"/>
                          </a:solidFill>
                          <a:latin typeface="宋体"/>
                          <a:ea typeface="宋体"/>
                        </a:rPr>
                        <a:t>8</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宋体"/>
                          <a:ea typeface="宋体"/>
                        </a:rPr>
                        <a:t>起降场维护</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ctr"/>
                      <a:r>
                        <a:rPr lang="en-US" altLang="zh-CN" sz="1400" b="0" i="0">
                          <a:solidFill>
                            <a:srgbClr val="000000"/>
                          </a:solidFill>
                          <a:latin typeface="宋体"/>
                          <a:ea typeface="宋体"/>
                        </a:rPr>
                        <a:t>20</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r>
                        <a:rPr lang="zh-CN" altLang="en-US" sz="1400" b="0" i="0">
                          <a:solidFill>
                            <a:srgbClr val="000000"/>
                          </a:solidFill>
                          <a:latin typeface="宋体"/>
                          <a:ea typeface="宋体"/>
                        </a:rPr>
                        <a:t>针对起降场相关基础设施进行日常保养与运维，确保正常运行，每发生一次因维护不到位导致飞行异常的扣</a:t>
                      </a:r>
                      <a:r>
                        <a:rPr lang="en-US" altLang="zh-CN" sz="1400" b="0" i="0">
                          <a:solidFill>
                            <a:srgbClr val="000000"/>
                          </a:solidFill>
                          <a:latin typeface="宋体"/>
                          <a:ea typeface="宋体"/>
                        </a:rPr>
                        <a:t>5</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endParaRPr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272540">
                <a:tc>
                  <a:txBody>
                    <a:bodyPr/>
                    <a:p>
                      <a:pPr algn="ctr" fontAlgn="ctr"/>
                      <a:r>
                        <a:rPr lang="en-US" altLang="zh-CN" sz="1400" b="0" i="0">
                          <a:solidFill>
                            <a:srgbClr val="000000"/>
                          </a:solidFill>
                          <a:latin typeface="宋体"/>
                          <a:ea typeface="宋体"/>
                        </a:rPr>
                        <a:t>9</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3">
                  <a:txBody>
                    <a:bodyPr/>
                    <a:p>
                      <a:pPr algn="ctr" fontAlgn="ctr"/>
                      <a:r>
                        <a:rPr lang="zh-CN" altLang="en-US" sz="1400" b="0" i="0">
                          <a:solidFill>
                            <a:srgbClr val="000000"/>
                          </a:solidFill>
                          <a:latin typeface="宋体"/>
                          <a:ea typeface="宋体"/>
                        </a:rPr>
                        <a:t>安全管理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3">
                  <a:txBody>
                    <a:bodyPr/>
                    <a:p>
                      <a:pPr algn="ctr" fontAlgn="ctr"/>
                      <a:r>
                        <a:rPr lang="en-US" altLang="zh-CN" sz="1400" b="0" i="0">
                          <a:solidFill>
                            <a:srgbClr val="000000"/>
                          </a:solidFill>
                          <a:latin typeface="宋体"/>
                          <a:ea typeface="宋体"/>
                        </a:rPr>
                        <a:t>15</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r>
                        <a:rPr lang="zh-CN" altLang="en-US" sz="1400" b="0" i="0">
                          <a:solidFill>
                            <a:srgbClr val="000000"/>
                          </a:solidFill>
                          <a:latin typeface="宋体"/>
                          <a:ea typeface="宋体"/>
                        </a:rPr>
                        <a:t>制定健全的安全生产机制，制定人员、车辆、安防、消防等管理制度；每缺少一项扣</a:t>
                      </a:r>
                      <a:r>
                        <a:rPr lang="en-US" altLang="zh-CN" sz="1400" b="0" i="0">
                          <a:solidFill>
                            <a:srgbClr val="000000"/>
                          </a:solidFill>
                          <a:latin typeface="宋体"/>
                          <a:ea typeface="宋体"/>
                        </a:rPr>
                        <a:t>5</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3">
                  <a:txBody>
                    <a:bodyPr/>
                    <a:p>
                      <a:pPr algn="l" fontAlgn="ctr"/>
                      <a:endParaRPr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439420">
                <a:tc>
                  <a:txBody>
                    <a:bodyPr/>
                    <a:p>
                      <a:pPr algn="ctr" fontAlgn="ctr"/>
                      <a:r>
                        <a:rPr lang="en-US" altLang="zh-CN" sz="1400" b="0" i="0">
                          <a:solidFill>
                            <a:srgbClr val="000000"/>
                          </a:solidFill>
                          <a:latin typeface="宋体"/>
                          <a:ea typeface="宋体"/>
                        </a:rPr>
                        <a:t>10</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algn="l" fontAlgn="ctr"/>
                      <a:r>
                        <a:rPr lang="zh-CN" altLang="en-US" sz="1400" b="0" i="0">
                          <a:solidFill>
                            <a:srgbClr val="000000"/>
                          </a:solidFill>
                          <a:latin typeface="宋体"/>
                          <a:ea typeface="宋体"/>
                        </a:rPr>
                        <a:t>未张贴防火、禁烟标识，消防器材失效、无消防检查记录、乱拉电线等消防隐患，每发现一起扣</a:t>
                      </a:r>
                      <a:r>
                        <a:rPr lang="en-US" altLang="zh-CN" sz="1400" b="0" i="0">
                          <a:solidFill>
                            <a:srgbClr val="000000"/>
                          </a:solidFill>
                          <a:latin typeface="宋体"/>
                          <a:ea typeface="宋体"/>
                        </a:rPr>
                        <a:t>5</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368300">
                <a:tc>
                  <a:txBody>
                    <a:bodyPr/>
                    <a:p>
                      <a:pPr algn="ctr" fontAlgn="ctr"/>
                      <a:r>
                        <a:rPr lang="en-US" altLang="zh-CN" sz="1400" b="0" i="0">
                          <a:solidFill>
                            <a:srgbClr val="000000"/>
                          </a:solidFill>
                          <a:latin typeface="宋体"/>
                          <a:ea typeface="宋体"/>
                        </a:rPr>
                        <a:t>11</a:t>
                      </a:r>
                      <a:endParaRPr lang="en-US" altLang="zh-CN"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algn="l" fontAlgn="ctr"/>
                      <a:r>
                        <a:rPr lang="zh-CN" altLang="en-US" sz="1400" b="0" i="0">
                          <a:solidFill>
                            <a:srgbClr val="000000"/>
                          </a:solidFill>
                          <a:latin typeface="宋体"/>
                          <a:ea typeface="宋体"/>
                        </a:rPr>
                        <a:t>设施不完好、无人机保养维护不到位的，每发现一起扣</a:t>
                      </a:r>
                      <a:r>
                        <a:rPr lang="en-US" altLang="zh-CN" sz="1400" b="0" i="0">
                          <a:solidFill>
                            <a:srgbClr val="000000"/>
                          </a:solidFill>
                          <a:latin typeface="宋体"/>
                          <a:ea typeface="宋体"/>
                        </a:rPr>
                        <a:t>5</a:t>
                      </a:r>
                      <a:r>
                        <a:rPr lang="zh-CN" altLang="en-US" sz="1400" b="0" i="0">
                          <a:solidFill>
                            <a:srgbClr val="000000"/>
                          </a:solidFill>
                          <a:latin typeface="宋体"/>
                          <a:ea typeface="宋体"/>
                        </a:rPr>
                        <a:t>分；</a:t>
                      </a:r>
                      <a:endParaRPr lang="zh-CN" altLang="en-US" sz="14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运营要求：</a:t>
            </a:r>
            <a:endParaRPr lang="zh-CN" altLang="en-US"/>
          </a:p>
        </p:txBody>
      </p:sp>
      <p:sp>
        <p:nvSpPr>
          <p:cNvPr id="2" name="文本框 1"/>
          <p:cNvSpPr txBox="1"/>
          <p:nvPr/>
        </p:nvSpPr>
        <p:spPr>
          <a:xfrm>
            <a:off x="1017905" y="1080135"/>
            <a:ext cx="8487410" cy="386080"/>
          </a:xfrm>
          <a:prstGeom prst="rect">
            <a:avLst/>
          </a:prstGeom>
          <a:noFill/>
        </p:spPr>
        <p:txBody>
          <a:bodyPr wrap="square" rtlCol="0">
            <a:spAutoFit/>
          </a:bodyPr>
          <a:p>
            <a:pPr marL="0" lvl="1" algn="l" defTabSz="0">
              <a:lnSpc>
                <a:spcPct val="12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（四）服务考核（根据项目运营情况，采购方在考核周期前，可</a:t>
            </a:r>
            <a:r>
              <a:rPr lang="zh-CN" altLang="en-US" sz="1600">
                <a:ln>
                  <a:noFill/>
                  <a:prstDash val="sysDot"/>
                </a:ln>
                <a:uFillTx/>
                <a:latin typeface="宋体" pitchFamily="2" charset="-122"/>
                <a:ea typeface="宋体" pitchFamily="2" charset="-122"/>
                <a:cs typeface="宋体" pitchFamily="2" charset="-122"/>
              </a:rPr>
              <a:t>商定后更新考核内容并执行）</a:t>
            </a:r>
            <a:r>
              <a:rPr lang="en-US" altLang="zh-CN" sz="1600">
                <a:ln>
                  <a:noFill/>
                  <a:prstDash val="sysDot"/>
                </a:ln>
                <a:uFillTx/>
                <a:latin typeface="宋体" pitchFamily="2" charset="-122"/>
                <a:ea typeface="宋体" pitchFamily="2" charset="-122"/>
                <a:cs typeface="宋体" pitchFamily="2" charset="-122"/>
              </a:rPr>
              <a:t>   </a:t>
            </a:r>
            <a:endParaRPr lang="zh-CN" altLang="en-US" sz="1600">
              <a:ln>
                <a:noFill/>
                <a:prstDash val="sysDot"/>
              </a:ln>
              <a:uFillTx/>
              <a:latin typeface="宋体" pitchFamily="2" charset="-122"/>
              <a:ea typeface="宋体" pitchFamily="2" charset="-122"/>
              <a:cs typeface="宋体" pitchFamily="2" charset="-122"/>
            </a:endParaRPr>
          </a:p>
        </p:txBody>
      </p:sp>
      <p:sp>
        <p:nvSpPr>
          <p:cNvPr id="6" name="灯片编号占位符 5"/>
          <p:cNvSpPr>
            <a:spLocks noGrp="1"/>
          </p:cNvSpPr>
          <p:nvPr>
            <p:ph type="sldNum" sz="quarter" idx="12"/>
          </p:nvPr>
        </p:nvSpPr>
        <p:spPr/>
        <p:txBody>
          <a:bodyPr/>
          <a:p>
            <a:fld id="{49AE70B2-8BF9-45C0-BB95-33D1B9D3A854}" type="slidenum">
              <a:rPr lang="zh-CN" altLang="en-US" smtClean="0"/>
            </a:fld>
            <a:endParaRPr lang="zh-CN" altLang="en-US" dirty="0"/>
          </a:p>
        </p:txBody>
      </p:sp>
      <p:graphicFrame>
        <p:nvGraphicFramePr>
          <p:cNvPr id="5" name="表格 4"/>
          <p:cNvGraphicFramePr/>
          <p:nvPr>
            <p:custDataLst>
              <p:tags r:id="rId1"/>
            </p:custDataLst>
          </p:nvPr>
        </p:nvGraphicFramePr>
        <p:xfrm>
          <a:off x="695960" y="1593850"/>
          <a:ext cx="10271760" cy="4601845"/>
        </p:xfrm>
        <a:graphic>
          <a:graphicData uri="http://schemas.openxmlformats.org/drawingml/2006/table">
            <a:tbl>
              <a:tblPr/>
              <a:tblGrid>
                <a:gridCol w="972185"/>
                <a:gridCol w="2044700"/>
                <a:gridCol w="972185"/>
                <a:gridCol w="5310505"/>
                <a:gridCol w="972185"/>
              </a:tblGrid>
              <a:tr h="530860">
                <a:tc>
                  <a:txBody>
                    <a:bodyPr/>
                    <a:p>
                      <a:pPr algn="ctr" fontAlgn="ctr"/>
                      <a:r>
                        <a:rPr lang="en-US" altLang="zh-CN" sz="1200" b="0" i="0">
                          <a:solidFill>
                            <a:srgbClr val="000000"/>
                          </a:solidFill>
                          <a:latin typeface="宋体"/>
                          <a:ea typeface="宋体"/>
                        </a:rPr>
                        <a:t>12</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5">
                  <a:txBody>
                    <a:bodyPr/>
                    <a:p>
                      <a:pPr algn="ctr" fontAlgn="ctr"/>
                      <a:r>
                        <a:rPr lang="zh-CN" altLang="en-US" sz="1200" b="0" i="0">
                          <a:solidFill>
                            <a:srgbClr val="000000"/>
                          </a:solidFill>
                          <a:latin typeface="宋体"/>
                          <a:ea typeface="宋体"/>
                        </a:rPr>
                        <a:t>服务质量</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5">
                  <a:txBody>
                    <a:bodyPr/>
                    <a:p>
                      <a:pPr algn="ctr" fontAlgn="ctr"/>
                      <a:r>
                        <a:rPr lang="en-US" altLang="zh-CN" sz="1200" b="0" i="0">
                          <a:solidFill>
                            <a:srgbClr val="000000"/>
                          </a:solidFill>
                          <a:latin typeface="宋体"/>
                          <a:ea typeface="宋体"/>
                        </a:rPr>
                        <a:t>20</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宋体"/>
                          <a:ea typeface="宋体"/>
                        </a:rPr>
                        <a:t>工作人员仪表不端庄、穿戴不整齐，每发现一起扣</a:t>
                      </a:r>
                      <a:r>
                        <a:rPr lang="en-US" altLang="zh-CN" sz="1200" b="0" i="0">
                          <a:solidFill>
                            <a:srgbClr val="000000"/>
                          </a:solidFill>
                          <a:latin typeface="宋体"/>
                          <a:ea typeface="宋体"/>
                        </a:rPr>
                        <a:t>2</a:t>
                      </a:r>
                      <a:r>
                        <a:rPr lang="zh-CN" altLang="en-US" sz="1200" b="0" i="0">
                          <a:solidFill>
                            <a:srgbClr val="000000"/>
                          </a:solidFill>
                          <a:latin typeface="宋体"/>
                          <a:ea typeface="宋体"/>
                        </a:rPr>
                        <a:t>分；</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5">
                  <a:txBody>
                    <a:bodyPr/>
                    <a:p>
                      <a:pPr algn="l" fontAlgn="ctr"/>
                      <a:endParaRPr sz="11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531495">
                <a:tc>
                  <a:txBody>
                    <a:bodyPr/>
                    <a:p>
                      <a:pPr algn="ctr" fontAlgn="ctr"/>
                      <a:r>
                        <a:rPr lang="en-US" altLang="zh-CN" sz="1200" b="0" i="0">
                          <a:solidFill>
                            <a:srgbClr val="000000"/>
                          </a:solidFill>
                          <a:latin typeface="宋体"/>
                          <a:ea typeface="宋体"/>
                        </a:rPr>
                        <a:t>13</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宋体"/>
                          <a:ea typeface="宋体"/>
                        </a:rPr>
                        <a:t>场站内以及周边区域卫生不整洁，功能区块脏乱未及时打扫的，每发现一起扣</a:t>
                      </a:r>
                      <a:r>
                        <a:rPr lang="en-US" altLang="zh-CN" sz="1200" b="0" i="0">
                          <a:solidFill>
                            <a:srgbClr val="000000"/>
                          </a:solidFill>
                          <a:latin typeface="宋体"/>
                          <a:ea typeface="宋体"/>
                        </a:rPr>
                        <a:t>2</a:t>
                      </a:r>
                      <a:r>
                        <a:rPr lang="zh-CN" altLang="en-US" sz="1200" b="0" i="0">
                          <a:solidFill>
                            <a:srgbClr val="000000"/>
                          </a:solidFill>
                          <a:latin typeface="宋体"/>
                          <a:ea typeface="宋体"/>
                        </a:rPr>
                        <a:t>分；</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530860">
                <a:tc>
                  <a:txBody>
                    <a:bodyPr/>
                    <a:p>
                      <a:pPr algn="ctr" fontAlgn="ctr"/>
                      <a:r>
                        <a:rPr lang="en-US" altLang="zh-CN" sz="1200" b="0" i="0">
                          <a:solidFill>
                            <a:srgbClr val="000000"/>
                          </a:solidFill>
                          <a:latin typeface="宋体"/>
                          <a:ea typeface="宋体"/>
                        </a:rPr>
                        <a:t>14</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宋体"/>
                          <a:ea typeface="宋体"/>
                        </a:rPr>
                        <a:t>工作人员工作散漫、离岗、脱岗等情况，每发生一起扣</a:t>
                      </a:r>
                      <a:r>
                        <a:rPr lang="en-US" altLang="zh-CN" sz="1200" b="0" i="0">
                          <a:solidFill>
                            <a:srgbClr val="000000"/>
                          </a:solidFill>
                          <a:latin typeface="宋体"/>
                          <a:ea typeface="宋体"/>
                        </a:rPr>
                        <a:t>2</a:t>
                      </a:r>
                      <a:r>
                        <a:rPr lang="zh-CN" altLang="en-US" sz="1200" b="0" i="0">
                          <a:solidFill>
                            <a:srgbClr val="000000"/>
                          </a:solidFill>
                          <a:latin typeface="宋体"/>
                          <a:ea typeface="宋体"/>
                        </a:rPr>
                        <a:t>分；</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530860">
                <a:tc>
                  <a:txBody>
                    <a:bodyPr/>
                    <a:p>
                      <a:pPr algn="ctr" fontAlgn="ctr"/>
                      <a:r>
                        <a:rPr lang="en-US" altLang="zh-CN" sz="1200" b="0" i="0">
                          <a:solidFill>
                            <a:srgbClr val="000000"/>
                          </a:solidFill>
                          <a:latin typeface="宋体"/>
                          <a:ea typeface="宋体"/>
                        </a:rPr>
                        <a:t>15</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algn="l" fontAlgn="ctr"/>
                      <a:r>
                        <a:rPr lang="zh-CN" altLang="en-US" sz="1200" b="0" i="0">
                          <a:solidFill>
                            <a:srgbClr val="000000"/>
                          </a:solidFill>
                          <a:latin typeface="宋体"/>
                          <a:ea typeface="宋体"/>
                        </a:rPr>
                        <a:t>工作人员操作中存在扔、抛、摔、压、踩、踢等不规范行为的，每发现一起扣</a:t>
                      </a:r>
                      <a:r>
                        <a:rPr lang="en-US" altLang="zh-CN" sz="1200" b="0" i="0">
                          <a:solidFill>
                            <a:srgbClr val="000000"/>
                          </a:solidFill>
                          <a:latin typeface="宋体"/>
                          <a:ea typeface="宋体"/>
                        </a:rPr>
                        <a:t>5</a:t>
                      </a:r>
                      <a:r>
                        <a:rPr lang="zh-CN" altLang="en-US" sz="1200" b="0" i="0">
                          <a:solidFill>
                            <a:srgbClr val="000000"/>
                          </a:solidFill>
                          <a:latin typeface="宋体"/>
                          <a:ea typeface="宋体"/>
                        </a:rPr>
                        <a:t>分；</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530860">
                <a:tc>
                  <a:txBody>
                    <a:bodyPr/>
                    <a:p>
                      <a:pPr algn="ctr" fontAlgn="ctr"/>
                      <a:r>
                        <a:rPr lang="en-US" altLang="zh-CN" sz="1200" b="0" i="0">
                          <a:solidFill>
                            <a:srgbClr val="000000"/>
                          </a:solidFill>
                          <a:latin typeface="宋体"/>
                          <a:ea typeface="宋体"/>
                        </a:rPr>
                        <a:t>16</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algn="l" fontAlgn="ctr"/>
                      <a:r>
                        <a:rPr lang="zh-CN" altLang="en-US" sz="1200" b="0" i="0">
                          <a:solidFill>
                            <a:srgbClr val="000000"/>
                          </a:solidFill>
                          <a:latin typeface="宋体"/>
                          <a:ea typeface="宋体"/>
                        </a:rPr>
                        <a:t>按规范摆放设备和货物，因管理不到位导致货物丢失的，每发生一起扣</a:t>
                      </a:r>
                      <a:r>
                        <a:rPr lang="en-US" altLang="zh-CN" sz="1200" b="0" i="0">
                          <a:solidFill>
                            <a:srgbClr val="000000"/>
                          </a:solidFill>
                          <a:latin typeface="宋体"/>
                          <a:ea typeface="宋体"/>
                        </a:rPr>
                        <a:t>10</a:t>
                      </a:r>
                      <a:r>
                        <a:rPr lang="zh-CN" altLang="en-US" sz="1200" b="0" i="0">
                          <a:solidFill>
                            <a:srgbClr val="000000"/>
                          </a:solidFill>
                          <a:latin typeface="宋体"/>
                          <a:ea typeface="宋体"/>
                        </a:rPr>
                        <a:t>分；</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r h="639445">
                <a:tc>
                  <a:txBody>
                    <a:bodyPr/>
                    <a:p>
                      <a:pPr algn="ctr" fontAlgn="ctr"/>
                      <a:r>
                        <a:rPr lang="en-US" altLang="zh-CN" sz="1200" b="0" i="0">
                          <a:solidFill>
                            <a:srgbClr val="000000"/>
                          </a:solidFill>
                          <a:latin typeface="宋体"/>
                          <a:ea typeface="宋体"/>
                        </a:rPr>
                        <a:t>17</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rowSpan="3">
                  <a:txBody>
                    <a:bodyPr/>
                    <a:p>
                      <a:pPr algn="ctr" fontAlgn="ctr"/>
                      <a:r>
                        <a:rPr lang="zh-CN" altLang="en-US" sz="1200" b="0" i="0">
                          <a:solidFill>
                            <a:srgbClr val="000000"/>
                          </a:solidFill>
                          <a:latin typeface="宋体"/>
                          <a:ea typeface="宋体"/>
                        </a:rPr>
                        <a:t>加分项</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a:ea typeface="宋体"/>
                        </a:rPr>
                        <a:t>10</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宋体"/>
                          <a:ea typeface="宋体"/>
                        </a:rPr>
                        <a:t>积极利用微信公众号、新媒体等渠道推广宣传“客货邮</a:t>
                      </a:r>
                      <a:r>
                        <a:rPr lang="en-US" altLang="zh-CN" sz="1200" b="0" i="0">
                          <a:solidFill>
                            <a:srgbClr val="000000"/>
                          </a:solidFill>
                          <a:latin typeface="宋体"/>
                          <a:ea typeface="宋体"/>
                        </a:rPr>
                        <a:t>+</a:t>
                      </a:r>
                      <a:r>
                        <a:rPr lang="zh-CN" altLang="en-US" sz="1200" b="0" i="0">
                          <a:solidFill>
                            <a:srgbClr val="000000"/>
                          </a:solidFill>
                          <a:latin typeface="宋体"/>
                          <a:ea typeface="宋体"/>
                        </a:rPr>
                        <a:t>无人机”工作，浏览量超过</a:t>
                      </a:r>
                      <a:r>
                        <a:rPr lang="en-US" altLang="zh-CN" sz="1200" b="0" i="0">
                          <a:solidFill>
                            <a:srgbClr val="000000"/>
                          </a:solidFill>
                          <a:latin typeface="宋体"/>
                          <a:ea typeface="宋体"/>
                        </a:rPr>
                        <a:t>500</a:t>
                      </a:r>
                      <a:r>
                        <a:rPr lang="zh-CN" altLang="en-US" sz="1200" b="0" i="0">
                          <a:solidFill>
                            <a:srgbClr val="000000"/>
                          </a:solidFill>
                          <a:latin typeface="宋体"/>
                          <a:ea typeface="宋体"/>
                        </a:rPr>
                        <a:t>人次，并提供佐证的，每一次加</a:t>
                      </a:r>
                      <a:r>
                        <a:rPr lang="en-US" altLang="zh-CN" sz="1200" b="0" i="0">
                          <a:solidFill>
                            <a:srgbClr val="000000"/>
                          </a:solidFill>
                          <a:latin typeface="宋体"/>
                          <a:ea typeface="宋体"/>
                        </a:rPr>
                        <a:t>1</a:t>
                      </a:r>
                      <a:r>
                        <a:rPr lang="zh-CN" altLang="en-US" sz="1200" b="0" i="0">
                          <a:solidFill>
                            <a:srgbClr val="000000"/>
                          </a:solidFill>
                          <a:latin typeface="宋体"/>
                          <a:ea typeface="宋体"/>
                        </a:rPr>
                        <a:t>分；</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036320">
                <a:tc>
                  <a:txBody>
                    <a:bodyPr/>
                    <a:p>
                      <a:pPr algn="ctr" fontAlgn="ctr"/>
                      <a:r>
                        <a:rPr lang="en-US" altLang="zh-CN" sz="1200" b="0" i="0">
                          <a:solidFill>
                            <a:srgbClr val="000000"/>
                          </a:solidFill>
                          <a:latin typeface="宋体"/>
                          <a:ea typeface="宋体"/>
                        </a:rPr>
                        <a:t>18</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algn="ctr" fontAlgn="t"/>
                      <a:r>
                        <a:rPr lang="en-US" altLang="zh-CN" sz="1200" b="0" i="0">
                          <a:solidFill>
                            <a:srgbClr val="000000"/>
                          </a:solidFill>
                          <a:latin typeface="宋体"/>
                          <a:ea typeface="宋体"/>
                        </a:rPr>
                        <a:t>10</a:t>
                      </a:r>
                      <a:endParaRPr lang="en-US" altLang="zh-CN" sz="1200" b="0" i="0">
                        <a:solidFill>
                          <a:srgbClr val="000000"/>
                        </a:solidFill>
                        <a:latin typeface="宋体"/>
                        <a:ea typeface="宋体"/>
                      </a:endParaRPr>
                    </a:p>
                  </a:txBody>
                  <a:tcPr marL="13017" marR="13017" marT="13017" marB="0"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宋体"/>
                          <a:ea typeface="宋体"/>
                        </a:rPr>
                        <a:t>工作受到县级单位表扬、表彰，并提供作证的，每次加</a:t>
                      </a:r>
                      <a:r>
                        <a:rPr lang="en-US" altLang="zh-CN" sz="1200" b="0" i="0">
                          <a:solidFill>
                            <a:srgbClr val="000000"/>
                          </a:solidFill>
                          <a:latin typeface="宋体"/>
                          <a:ea typeface="宋体"/>
                        </a:rPr>
                        <a:t>3</a:t>
                      </a:r>
                      <a:r>
                        <a:rPr lang="zh-CN" altLang="en-US" sz="1200" b="0" i="0">
                          <a:solidFill>
                            <a:srgbClr val="000000"/>
                          </a:solidFill>
                          <a:latin typeface="宋体"/>
                          <a:ea typeface="宋体"/>
                        </a:rPr>
                        <a:t>分；工作受到市级单位表扬、表彰，并提供作证的，每次加</a:t>
                      </a:r>
                      <a:r>
                        <a:rPr lang="en-US" altLang="zh-CN" sz="1200" b="0" i="0">
                          <a:solidFill>
                            <a:srgbClr val="000000"/>
                          </a:solidFill>
                          <a:latin typeface="宋体"/>
                          <a:ea typeface="宋体"/>
                        </a:rPr>
                        <a:t>5</a:t>
                      </a:r>
                      <a:r>
                        <a:rPr lang="zh-CN" altLang="en-US" sz="1200" b="0" i="0">
                          <a:solidFill>
                            <a:srgbClr val="000000"/>
                          </a:solidFill>
                          <a:latin typeface="宋体"/>
                          <a:ea typeface="宋体"/>
                        </a:rPr>
                        <a:t>分；工作受到省级及以上单位表扬、表彰，并提供作证的，每次加</a:t>
                      </a:r>
                      <a:r>
                        <a:rPr lang="en-US" altLang="zh-CN" sz="1200" b="0" i="0">
                          <a:solidFill>
                            <a:srgbClr val="000000"/>
                          </a:solidFill>
                          <a:latin typeface="宋体"/>
                          <a:ea typeface="宋体"/>
                        </a:rPr>
                        <a:t>10</a:t>
                      </a:r>
                      <a:r>
                        <a:rPr lang="zh-CN" altLang="en-US" sz="1200" b="0" i="0">
                          <a:solidFill>
                            <a:srgbClr val="000000"/>
                          </a:solidFill>
                          <a:latin typeface="宋体"/>
                          <a:ea typeface="宋体"/>
                        </a:rPr>
                        <a:t>分</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271145">
                <a:tc>
                  <a:txBody>
                    <a:bodyPr/>
                    <a:p>
                      <a:pPr algn="ctr" fontAlgn="ctr"/>
                      <a:r>
                        <a:rPr lang="en-US" altLang="zh-CN" sz="1200" b="0" i="0">
                          <a:solidFill>
                            <a:srgbClr val="000000"/>
                          </a:solidFill>
                          <a:latin typeface="宋体"/>
                          <a:ea typeface="宋体"/>
                        </a:rPr>
                        <a:t>19</a:t>
                      </a:r>
                      <a:endParaRPr lang="en-US" altLang="zh-CN"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algn="ctr" fontAlgn="t"/>
                      <a:r>
                        <a:rPr lang="en-US" altLang="zh-CN" sz="1200" b="0" i="0">
                          <a:solidFill>
                            <a:srgbClr val="000000"/>
                          </a:solidFill>
                          <a:latin typeface="宋体"/>
                          <a:ea typeface="宋体"/>
                        </a:rPr>
                        <a:t>10</a:t>
                      </a:r>
                      <a:endParaRPr lang="en-US" altLang="zh-CN" sz="1200" b="0" i="0">
                        <a:solidFill>
                          <a:srgbClr val="000000"/>
                        </a:solidFill>
                        <a:latin typeface="宋体"/>
                        <a:ea typeface="宋体"/>
                      </a:endParaRPr>
                    </a:p>
                  </a:txBody>
                  <a:tcPr marL="13017" marR="13017" marT="13017" marB="0"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r>
                        <a:rPr lang="zh-CN" altLang="en-US" sz="1200" b="0" i="0">
                          <a:solidFill>
                            <a:srgbClr val="000000"/>
                          </a:solidFill>
                          <a:latin typeface="宋体"/>
                          <a:ea typeface="宋体"/>
                        </a:rPr>
                        <a:t>提供额外飞行服务的，每次加</a:t>
                      </a:r>
                      <a:r>
                        <a:rPr lang="en-US" altLang="zh-CN" sz="1200" b="0" i="0">
                          <a:solidFill>
                            <a:srgbClr val="000000"/>
                          </a:solidFill>
                          <a:latin typeface="宋体"/>
                          <a:ea typeface="宋体"/>
                        </a:rPr>
                        <a:t>1</a:t>
                      </a:r>
                      <a:r>
                        <a:rPr lang="zh-CN" altLang="en-US" sz="1200" b="0" i="0">
                          <a:solidFill>
                            <a:srgbClr val="000000"/>
                          </a:solidFill>
                          <a:latin typeface="宋体"/>
                          <a:ea typeface="宋体"/>
                        </a:rPr>
                        <a:t>分</a:t>
                      </a:r>
                      <a:endParaRPr lang="zh-CN" altLang="en-US" sz="12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p>
                      <a:pPr algn="l" fontAlgn="ctr"/>
                      <a:endParaRPr sz="1100" b="0" i="0">
                        <a:solidFill>
                          <a:srgbClr val="000000"/>
                        </a:solidFill>
                        <a:latin typeface="宋体"/>
                        <a:ea typeface="宋体"/>
                      </a:endParaRPr>
                    </a:p>
                  </a:txBody>
                  <a:tcPr marL="13017" marR="13017" marT="13017"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lang="zh-CN" altLang="en-US"/>
              <a:t>费用结算</a:t>
            </a:r>
            <a:endParaRPr lang="zh-CN" altLang="en-US"/>
          </a:p>
        </p:txBody>
      </p:sp>
      <p:sp>
        <p:nvSpPr>
          <p:cNvPr id="2" name="文本框 1"/>
          <p:cNvSpPr txBox="1"/>
          <p:nvPr/>
        </p:nvSpPr>
        <p:spPr>
          <a:xfrm>
            <a:off x="647700" y="1459865"/>
            <a:ext cx="8487410" cy="1129665"/>
          </a:xfrm>
          <a:prstGeom prst="rect">
            <a:avLst/>
          </a:prstGeom>
          <a:noFill/>
        </p:spPr>
        <p:txBody>
          <a:bodyPr wrap="square" rtlCol="0">
            <a:spAutoFit/>
          </a:bodyPr>
          <a:p>
            <a:pPr marL="0" lvl="1" algn="l" defTabSz="0">
              <a:lnSpc>
                <a:spcPct val="120000"/>
              </a:lnSpc>
              <a:spcBef>
                <a:spcPts val="0"/>
              </a:spcBef>
              <a:spcAft>
                <a:spcPts val="600"/>
              </a:spcAft>
              <a:buClrTx/>
              <a:buSzTx/>
              <a:buNone/>
              <a:tabLst>
                <a:tab pos="1609725" algn="l"/>
              </a:tabLst>
            </a:pPr>
            <a:r>
              <a:rPr lang="en-US" altLang="zh-CN" sz="1600">
                <a:ln>
                  <a:noFill/>
                  <a:prstDash val="sysDot"/>
                </a:ln>
                <a:uFillTx/>
                <a:latin typeface="宋体" pitchFamily="2" charset="-122"/>
                <a:ea typeface="宋体" pitchFamily="2" charset="-122"/>
                <a:cs typeface="宋体" pitchFamily="2" charset="-122"/>
              </a:rPr>
              <a:t>1</a:t>
            </a:r>
            <a:r>
              <a:rPr lang="zh-CN" altLang="en-US" sz="1600">
                <a:ln>
                  <a:noFill/>
                  <a:prstDash val="sysDot"/>
                </a:ln>
                <a:uFillTx/>
                <a:latin typeface="宋体" pitchFamily="2" charset="-122"/>
                <a:ea typeface="宋体" pitchFamily="2" charset="-122"/>
                <a:cs typeface="宋体" pitchFamily="2" charset="-122"/>
              </a:rPr>
              <a:t>、费用结算</a:t>
            </a:r>
            <a:r>
              <a:rPr lang="zh-CN" altLang="en-US" sz="1600">
                <a:ln>
                  <a:noFill/>
                  <a:prstDash val="sysDot"/>
                </a:ln>
                <a:uFillTx/>
                <a:latin typeface="宋体" pitchFamily="2" charset="-122"/>
                <a:ea typeface="宋体" pitchFamily="2" charset="-122"/>
                <a:cs typeface="宋体" pitchFamily="2" charset="-122"/>
              </a:rPr>
              <a:t>周期：</a:t>
            </a:r>
            <a:endParaRPr lang="zh-CN" altLang="en-US" sz="1600">
              <a:ln>
                <a:noFill/>
                <a:prstDash val="sysDot"/>
              </a:ln>
              <a:uFillTx/>
              <a:latin typeface="宋体" pitchFamily="2" charset="-122"/>
              <a:ea typeface="宋体" pitchFamily="2" charset="-122"/>
              <a:cs typeface="宋体" pitchFamily="2" charset="-122"/>
            </a:endParaRPr>
          </a:p>
          <a:p>
            <a:pPr marL="0" lvl="1" algn="l" defTabSz="0">
              <a:lnSpc>
                <a:spcPct val="12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每半年经考核后结算一次，运营方开具增值税发票提交给采购方进行结算；</a:t>
            </a:r>
            <a:endParaRPr lang="zh-CN" altLang="en-US" sz="1600">
              <a:ln>
                <a:noFill/>
                <a:prstDash val="sysDot"/>
              </a:ln>
              <a:uFillTx/>
              <a:latin typeface="宋体" pitchFamily="2" charset="-122"/>
              <a:ea typeface="宋体" pitchFamily="2" charset="-122"/>
              <a:cs typeface="宋体" pitchFamily="2" charset="-122"/>
            </a:endParaRPr>
          </a:p>
          <a:p>
            <a:pPr marL="0" lvl="1" algn="l" defTabSz="0">
              <a:lnSpc>
                <a:spcPct val="12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半年结算费用</a:t>
            </a:r>
            <a:r>
              <a:rPr lang="en-US" altLang="zh-CN" sz="1600">
                <a:ln>
                  <a:noFill/>
                  <a:prstDash val="sysDot"/>
                </a:ln>
                <a:uFillTx/>
                <a:latin typeface="宋体" pitchFamily="2" charset="-122"/>
                <a:ea typeface="宋体" pitchFamily="2" charset="-122"/>
                <a:cs typeface="宋体" pitchFamily="2" charset="-122"/>
              </a:rPr>
              <a:t>=</a:t>
            </a:r>
            <a:r>
              <a:rPr lang="zh-CN" altLang="en-US" sz="1600">
                <a:ln>
                  <a:noFill/>
                  <a:prstDash val="sysDot"/>
                </a:ln>
                <a:uFillTx/>
                <a:latin typeface="宋体" pitchFamily="2" charset="-122"/>
                <a:ea typeface="宋体" pitchFamily="2" charset="-122"/>
                <a:cs typeface="宋体" pitchFamily="2" charset="-122"/>
              </a:rPr>
              <a:t>中标价</a:t>
            </a:r>
            <a:r>
              <a:rPr lang="en-US" altLang="zh-CN" sz="1600">
                <a:ln>
                  <a:noFill/>
                  <a:prstDash val="sysDot"/>
                </a:ln>
                <a:uFillTx/>
                <a:latin typeface="宋体" pitchFamily="2" charset="-122"/>
                <a:ea typeface="宋体" pitchFamily="2" charset="-122"/>
                <a:cs typeface="宋体" pitchFamily="2" charset="-122"/>
              </a:rPr>
              <a:t>/6-</a:t>
            </a:r>
            <a:r>
              <a:rPr lang="zh-CN" altLang="en-US" sz="1600">
                <a:ln>
                  <a:noFill/>
                  <a:prstDash val="sysDot"/>
                </a:ln>
                <a:uFillTx/>
                <a:latin typeface="宋体" pitchFamily="2" charset="-122"/>
                <a:ea typeface="宋体" pitchFamily="2" charset="-122"/>
                <a:cs typeface="宋体" pitchFamily="2" charset="-122"/>
              </a:rPr>
              <a:t>服务</a:t>
            </a:r>
            <a:r>
              <a:rPr lang="zh-CN" altLang="en-US" sz="1600">
                <a:ln>
                  <a:noFill/>
                  <a:prstDash val="sysDot"/>
                </a:ln>
                <a:uFillTx/>
                <a:latin typeface="宋体" pitchFamily="2" charset="-122"/>
                <a:ea typeface="宋体" pitchFamily="2" charset="-122"/>
                <a:cs typeface="宋体" pitchFamily="2" charset="-122"/>
              </a:rPr>
              <a:t>扣款；</a:t>
            </a:r>
            <a:endParaRPr lang="zh-CN" altLang="en-US" sz="1600">
              <a:ln>
                <a:noFill/>
                <a:prstDash val="sysDot"/>
              </a:ln>
              <a:uFillTx/>
              <a:latin typeface="宋体" pitchFamily="2" charset="-122"/>
              <a:ea typeface="宋体" pitchFamily="2" charset="-122"/>
              <a:cs typeface="宋体" pitchFamily="2" charset="-122"/>
            </a:endParaRPr>
          </a:p>
        </p:txBody>
      </p:sp>
      <p:sp>
        <p:nvSpPr>
          <p:cNvPr id="5" name="文本框 4"/>
          <p:cNvSpPr txBox="1"/>
          <p:nvPr/>
        </p:nvSpPr>
        <p:spPr>
          <a:xfrm>
            <a:off x="647700" y="2809240"/>
            <a:ext cx="9918065" cy="2603500"/>
          </a:xfrm>
          <a:prstGeom prst="rect">
            <a:avLst/>
          </a:prstGeom>
          <a:noFill/>
        </p:spPr>
        <p:txBody>
          <a:bodyPr wrap="square" rtlCol="0">
            <a:noAutofit/>
          </a:bodyPr>
          <a:p>
            <a:pPr marL="0" lvl="1" algn="l" defTabSz="0">
              <a:lnSpc>
                <a:spcPct val="15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2、服务考核</a:t>
            </a:r>
            <a:endParaRPr lang="zh-CN" altLang="en-US" sz="1600">
              <a:ln>
                <a:noFill/>
                <a:prstDash val="sysDot"/>
              </a:ln>
              <a:uFillTx/>
              <a:latin typeface="宋体" pitchFamily="2" charset="-122"/>
              <a:ea typeface="宋体" pitchFamily="2" charset="-122"/>
              <a:cs typeface="宋体" pitchFamily="2" charset="-122"/>
            </a:endParaRPr>
          </a:p>
          <a:p>
            <a:pPr marL="0" lvl="1" algn="l" defTabSz="0">
              <a:lnSpc>
                <a:spcPct val="15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服务考核结果采用百分制。结果分为优秀、良好、一般、不合格四个档次，其中：评价得分</a:t>
            </a:r>
            <a:r>
              <a:rPr lang="en-US" altLang="zh-CN" sz="1600">
                <a:ln>
                  <a:noFill/>
                  <a:prstDash val="sysDot"/>
                </a:ln>
                <a:uFillTx/>
                <a:latin typeface="宋体" pitchFamily="2" charset="-122"/>
                <a:ea typeface="宋体" pitchFamily="2" charset="-122"/>
                <a:cs typeface="宋体" pitchFamily="2" charset="-122"/>
              </a:rPr>
              <a:t>90</a:t>
            </a:r>
            <a:r>
              <a:rPr lang="zh-CN" altLang="en-US" sz="1600">
                <a:ln>
                  <a:noFill/>
                  <a:prstDash val="sysDot"/>
                </a:ln>
                <a:uFillTx/>
                <a:latin typeface="宋体" pitchFamily="2" charset="-122"/>
                <a:ea typeface="宋体" pitchFamily="2" charset="-122"/>
                <a:cs typeface="宋体" pitchFamily="2" charset="-122"/>
              </a:rPr>
              <a:t>分及以上为优秀、</a:t>
            </a:r>
            <a:r>
              <a:rPr lang="en-US" altLang="zh-CN" sz="1600">
                <a:ln>
                  <a:noFill/>
                  <a:prstDash val="sysDot"/>
                </a:ln>
                <a:uFillTx/>
                <a:latin typeface="宋体" pitchFamily="2" charset="-122"/>
                <a:ea typeface="宋体" pitchFamily="2" charset="-122"/>
                <a:cs typeface="宋体" pitchFamily="2" charset="-122"/>
              </a:rPr>
              <a:t>80</a:t>
            </a:r>
            <a:r>
              <a:rPr lang="zh-CN" altLang="en-US" sz="1600">
                <a:ln>
                  <a:noFill/>
                  <a:prstDash val="sysDot"/>
                </a:ln>
                <a:uFillTx/>
                <a:latin typeface="宋体" pitchFamily="2" charset="-122"/>
                <a:ea typeface="宋体" pitchFamily="2" charset="-122"/>
                <a:cs typeface="宋体" pitchFamily="2" charset="-122"/>
              </a:rPr>
              <a:t>分</a:t>
            </a:r>
            <a:r>
              <a:rPr lang="en-US" altLang="zh-CN" sz="1600">
                <a:ln>
                  <a:noFill/>
                  <a:prstDash val="sysDot"/>
                </a:ln>
                <a:uFillTx/>
                <a:latin typeface="宋体" pitchFamily="2" charset="-122"/>
                <a:ea typeface="宋体" pitchFamily="2" charset="-122"/>
                <a:cs typeface="宋体" pitchFamily="2" charset="-122"/>
              </a:rPr>
              <a:t>-89</a:t>
            </a:r>
            <a:r>
              <a:rPr lang="zh-CN" altLang="en-US" sz="1600">
                <a:ln>
                  <a:noFill/>
                  <a:prstDash val="sysDot"/>
                </a:ln>
                <a:uFillTx/>
                <a:latin typeface="宋体" pitchFamily="2" charset="-122"/>
                <a:ea typeface="宋体" pitchFamily="2" charset="-122"/>
                <a:cs typeface="宋体" pitchFamily="2" charset="-122"/>
              </a:rPr>
              <a:t>分为良好、</a:t>
            </a:r>
            <a:r>
              <a:rPr lang="en-US" altLang="zh-CN" sz="1600">
                <a:ln>
                  <a:noFill/>
                  <a:prstDash val="sysDot"/>
                </a:ln>
                <a:uFillTx/>
                <a:latin typeface="宋体" pitchFamily="2" charset="-122"/>
                <a:ea typeface="宋体" pitchFamily="2" charset="-122"/>
                <a:cs typeface="宋体" pitchFamily="2" charset="-122"/>
              </a:rPr>
              <a:t>60</a:t>
            </a:r>
            <a:r>
              <a:rPr lang="zh-CN" altLang="en-US" sz="1600">
                <a:ln>
                  <a:noFill/>
                  <a:prstDash val="sysDot"/>
                </a:ln>
                <a:uFillTx/>
                <a:latin typeface="宋体" pitchFamily="2" charset="-122"/>
                <a:ea typeface="宋体" pitchFamily="2" charset="-122"/>
                <a:cs typeface="宋体" pitchFamily="2" charset="-122"/>
              </a:rPr>
              <a:t>分</a:t>
            </a:r>
            <a:r>
              <a:rPr lang="en-US" altLang="zh-CN" sz="1600">
                <a:ln>
                  <a:noFill/>
                  <a:prstDash val="sysDot"/>
                </a:ln>
                <a:uFillTx/>
                <a:latin typeface="宋体" pitchFamily="2" charset="-122"/>
                <a:ea typeface="宋体" pitchFamily="2" charset="-122"/>
                <a:cs typeface="宋体" pitchFamily="2" charset="-122"/>
              </a:rPr>
              <a:t>-79</a:t>
            </a:r>
            <a:r>
              <a:rPr lang="zh-CN" altLang="en-US" sz="1600">
                <a:ln>
                  <a:noFill/>
                  <a:prstDash val="sysDot"/>
                </a:ln>
                <a:uFillTx/>
                <a:latin typeface="宋体" pitchFamily="2" charset="-122"/>
                <a:ea typeface="宋体" pitchFamily="2" charset="-122"/>
                <a:cs typeface="宋体" pitchFamily="2" charset="-122"/>
              </a:rPr>
              <a:t>分为一般、</a:t>
            </a:r>
            <a:r>
              <a:rPr lang="en-US" altLang="zh-CN" sz="1600">
                <a:ln>
                  <a:noFill/>
                  <a:prstDash val="sysDot"/>
                </a:ln>
                <a:uFillTx/>
                <a:latin typeface="宋体" pitchFamily="2" charset="-122"/>
                <a:ea typeface="宋体" pitchFamily="2" charset="-122"/>
                <a:cs typeface="宋体" pitchFamily="2" charset="-122"/>
              </a:rPr>
              <a:t>60</a:t>
            </a:r>
            <a:r>
              <a:rPr lang="zh-CN" altLang="en-US" sz="1600">
                <a:ln>
                  <a:noFill/>
                  <a:prstDash val="sysDot"/>
                </a:ln>
                <a:uFillTx/>
                <a:latin typeface="宋体" pitchFamily="2" charset="-122"/>
                <a:ea typeface="宋体" pitchFamily="2" charset="-122"/>
                <a:cs typeface="宋体" pitchFamily="2" charset="-122"/>
              </a:rPr>
              <a:t>分以下为不合格。</a:t>
            </a:r>
            <a:endParaRPr lang="zh-CN" altLang="en-US" sz="1600">
              <a:ln>
                <a:noFill/>
                <a:prstDash val="sysDot"/>
              </a:ln>
              <a:uFillTx/>
              <a:latin typeface="宋体" pitchFamily="2" charset="-122"/>
              <a:ea typeface="宋体" pitchFamily="2" charset="-122"/>
              <a:cs typeface="宋体" pitchFamily="2" charset="-122"/>
            </a:endParaRPr>
          </a:p>
          <a:p>
            <a:pPr marL="0" lvl="1" algn="l" defTabSz="0">
              <a:lnSpc>
                <a:spcPct val="150000"/>
              </a:lnSpc>
              <a:spcBef>
                <a:spcPts val="0"/>
              </a:spcBef>
              <a:spcAft>
                <a:spcPts val="600"/>
              </a:spcAft>
              <a:buClrTx/>
              <a:buSzTx/>
              <a:buNone/>
              <a:tabLst>
                <a:tab pos="1609725" algn="l"/>
              </a:tabLst>
            </a:pPr>
            <a:r>
              <a:rPr lang="zh-CN" altLang="en-US" sz="1600">
                <a:ln>
                  <a:noFill/>
                  <a:prstDash val="sysDot"/>
                </a:ln>
                <a:uFillTx/>
                <a:latin typeface="宋体" pitchFamily="2" charset="-122"/>
                <a:ea typeface="宋体" pitchFamily="2" charset="-122"/>
                <a:cs typeface="宋体" pitchFamily="2" charset="-122"/>
              </a:rPr>
              <a:t>若考核结果为优秀，不扣款；考核结果为良好，给予15天整改期，整改后达到优秀，不扣款，若整改期内仍未达到优秀，扣减当期服务费的</a:t>
            </a:r>
            <a:r>
              <a:rPr lang="en-US" altLang="zh-CN" sz="1600">
                <a:ln>
                  <a:noFill/>
                  <a:prstDash val="sysDot"/>
                </a:ln>
                <a:uFillTx/>
                <a:latin typeface="宋体" pitchFamily="2" charset="-122"/>
                <a:ea typeface="宋体" pitchFamily="2" charset="-122"/>
                <a:cs typeface="宋体" pitchFamily="2" charset="-122"/>
              </a:rPr>
              <a:t>5%</a:t>
            </a:r>
            <a:r>
              <a:rPr lang="zh-CN" altLang="en-US" sz="1600">
                <a:ln>
                  <a:noFill/>
                  <a:prstDash val="sysDot"/>
                </a:ln>
                <a:uFillTx/>
                <a:latin typeface="宋体" pitchFamily="2" charset="-122"/>
                <a:ea typeface="宋体" pitchFamily="2" charset="-122"/>
                <a:cs typeface="宋体" pitchFamily="2" charset="-122"/>
              </a:rPr>
              <a:t>；考核结果为一般，扣减</a:t>
            </a:r>
            <a:r>
              <a:rPr lang="zh-CN" altLang="en-US" sz="1600">
                <a:ln>
                  <a:noFill/>
                  <a:prstDash val="sysDot"/>
                </a:ln>
                <a:uFillTx/>
                <a:latin typeface="宋体" pitchFamily="2" charset="-122"/>
                <a:ea typeface="宋体" pitchFamily="2" charset="-122"/>
                <a:cs typeface="宋体" pitchFamily="2" charset="-122"/>
                <a:sym typeface="+mn-ea"/>
              </a:rPr>
              <a:t>当期服务费</a:t>
            </a:r>
            <a:r>
              <a:rPr lang="zh-CN" altLang="en-US" sz="1600">
                <a:ln>
                  <a:noFill/>
                  <a:prstDash val="sysDot"/>
                </a:ln>
                <a:uFillTx/>
                <a:latin typeface="宋体" pitchFamily="2" charset="-122"/>
                <a:ea typeface="宋体" pitchFamily="2" charset="-122"/>
                <a:cs typeface="宋体" pitchFamily="2" charset="-122"/>
              </a:rPr>
              <a:t>的</a:t>
            </a:r>
            <a:r>
              <a:rPr lang="en-US" altLang="zh-CN" sz="1600">
                <a:ln>
                  <a:noFill/>
                  <a:prstDash val="sysDot"/>
                </a:ln>
                <a:uFillTx/>
                <a:latin typeface="宋体" pitchFamily="2" charset="-122"/>
                <a:ea typeface="宋体" pitchFamily="2" charset="-122"/>
                <a:cs typeface="宋体" pitchFamily="2" charset="-122"/>
              </a:rPr>
              <a:t>10</a:t>
            </a:r>
            <a:r>
              <a:rPr lang="zh-CN" altLang="en-US" sz="1600">
                <a:ln>
                  <a:noFill/>
                  <a:prstDash val="sysDot"/>
                </a:ln>
                <a:uFillTx/>
                <a:latin typeface="宋体" pitchFamily="2" charset="-122"/>
                <a:ea typeface="宋体" pitchFamily="2" charset="-122"/>
                <a:cs typeface="宋体" pitchFamily="2" charset="-122"/>
              </a:rPr>
              <a:t>%；若考核结果为不合格，采购方有权终止</a:t>
            </a:r>
            <a:r>
              <a:rPr lang="zh-CN" altLang="en-US" sz="1600">
                <a:ln>
                  <a:noFill/>
                  <a:prstDash val="sysDot"/>
                </a:ln>
                <a:uFillTx/>
                <a:latin typeface="宋体" pitchFamily="2" charset="-122"/>
                <a:ea typeface="宋体" pitchFamily="2" charset="-122"/>
                <a:cs typeface="宋体" pitchFamily="2" charset="-122"/>
              </a:rPr>
              <a:t>合同。</a:t>
            </a:r>
            <a:endParaRPr lang="zh-CN" altLang="en-US" sz="1600">
              <a:ln>
                <a:noFill/>
                <a:prstDash val="sysDot"/>
              </a:ln>
              <a:uFillTx/>
              <a:latin typeface="宋体" pitchFamily="2" charset="-122"/>
              <a:ea typeface="宋体" pitchFamily="2" charset="-122"/>
              <a:cs typeface="宋体" pitchFamily="2" charset="-122"/>
            </a:endParaRPr>
          </a:p>
        </p:txBody>
      </p:sp>
      <p:sp>
        <p:nvSpPr>
          <p:cNvPr id="6" name="灯片编号占位符 5"/>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p:nvPr>
            <p:ph type="body" idx="2"/>
            <p:custDataLst>
              <p:tags r:id="rId1"/>
            </p:custDataLst>
          </p:nvPr>
        </p:nvSpPr>
        <p:spPr>
          <a:xfrm>
            <a:off x="1828800" y="3004185"/>
            <a:ext cx="2649220" cy="1208405"/>
          </a:xfrm>
        </p:spPr>
        <p:txBody>
          <a:bodyPr/>
          <a:lstStyle/>
          <a:p>
            <a:r>
              <a:rPr lang="zh-CN" altLang="en-US" dirty="0"/>
              <a:t>0</a:t>
            </a:r>
            <a:r>
              <a:rPr dirty="0"/>
              <a:t>4</a:t>
            </a:r>
            <a:endParaRPr dirty="0"/>
          </a:p>
        </p:txBody>
      </p:sp>
      <p:sp>
        <p:nvSpPr>
          <p:cNvPr id="8" name="标题 7"/>
          <p:cNvSpPr/>
          <p:nvPr>
            <p:ph type="title" idx="1"/>
            <p:custDataLst>
              <p:tags r:id="rId2"/>
            </p:custDataLst>
          </p:nvPr>
        </p:nvSpPr>
        <p:spPr>
          <a:xfrm>
            <a:off x="6732905" y="2092325"/>
            <a:ext cx="5005070" cy="1684020"/>
          </a:xfrm>
        </p:spPr>
        <p:txBody>
          <a:bodyPr/>
          <a:lstStyle/>
          <a:p>
            <a:r>
              <a:rPr lang="zh-CN" altLang="en-US" dirty="0"/>
              <a:t>费用测算</a:t>
            </a:r>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spc="150">
                <a:latin typeface="+中文正文" charset="0"/>
                <a:sym typeface="+mn-ea"/>
              </a:rPr>
              <a:t>项目预算的有关说明</a:t>
            </a:r>
            <a:endParaRPr lang="zh-CN" altLang="en-US"/>
          </a:p>
        </p:txBody>
      </p:sp>
      <p:sp>
        <p:nvSpPr>
          <p:cNvPr id="4" name="文本框 3"/>
          <p:cNvSpPr txBox="1"/>
          <p:nvPr/>
        </p:nvSpPr>
        <p:spPr>
          <a:xfrm>
            <a:off x="767080" y="2183765"/>
            <a:ext cx="10523855" cy="2279015"/>
          </a:xfrm>
          <a:prstGeom prst="rect">
            <a:avLst/>
          </a:prstGeom>
          <a:noFill/>
        </p:spPr>
        <p:txBody>
          <a:bodyPr wrap="square" rtlCol="0">
            <a:no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ln>
                  <a:noFill/>
                  <a:prstDash val="sysDot"/>
                </a:ln>
                <a:uFillTx/>
                <a:latin typeface="宋体" pitchFamily="2" charset="-122"/>
                <a:ea typeface="宋体" pitchFamily="2" charset="-122"/>
                <a:cs typeface="宋体" pitchFamily="2" charset="-122"/>
              </a:rPr>
              <a:t>本项目遵循“符合规范、结合实际、经济合理、不重不漏、计算正确”的指导原则，采用政府购买社会服务的方式开展。</a:t>
            </a:r>
            <a:endParaRPr lang="zh-CN" altLang="en-US">
              <a:ln>
                <a:noFill/>
                <a:prstDash val="sysDot"/>
              </a:ln>
              <a:uFillTx/>
              <a:latin typeface="宋体" pitchFamily="2" charset="-122"/>
              <a:ea typeface="宋体" pitchFamily="2" charset="-122"/>
              <a:cs typeface="宋体" pitchFamily="2" charset="-122"/>
            </a:endParaRPr>
          </a:p>
          <a:p>
            <a:pPr indent="457200" fontAlgn="auto">
              <a:lnSpc>
                <a:spcPct val="150000"/>
              </a:lnSpc>
              <a:extLst>
                <a:ext uri="{35155182-B16C-46BC-9424-99874614C6A1}">
                  <wpsdc:indentchars xmlns:wpsdc="http://www.wps.cn/officeDocument/2017/drawingmlCustomData" val="200" checksum="59296752"/>
                </a:ext>
              </a:extLst>
            </a:pPr>
            <a:r>
              <a:rPr lang="zh-CN" altLang="en-US">
                <a:ln>
                  <a:noFill/>
                  <a:prstDash val="sysDot"/>
                </a:ln>
                <a:uFillTx/>
                <a:latin typeface="宋体" pitchFamily="2" charset="-122"/>
                <a:ea typeface="宋体" pitchFamily="2" charset="-122"/>
                <a:cs typeface="宋体" pitchFamily="2" charset="-122"/>
              </a:rPr>
              <a:t>本次项目预算的确定方式为：测算软硬件服务费与人员服务费。其中，软硬件服务费依据单项投资建设费用估算，按使用年限折合计算年服务费，再结合</a:t>
            </a:r>
            <a:r>
              <a:rPr lang="en-US" altLang="zh-CN">
                <a:ln>
                  <a:noFill/>
                  <a:prstDash val="sysDot"/>
                </a:ln>
                <a:uFillTx/>
                <a:latin typeface="宋体" pitchFamily="2" charset="-122"/>
                <a:ea typeface="宋体" pitchFamily="2" charset="-122"/>
                <a:cs typeface="宋体" pitchFamily="2" charset="-122"/>
              </a:rPr>
              <a:t>3</a:t>
            </a:r>
            <a:r>
              <a:rPr lang="zh-CN" altLang="en-US">
                <a:ln>
                  <a:noFill/>
                  <a:prstDash val="sysDot"/>
                </a:ln>
                <a:uFillTx/>
                <a:latin typeface="宋体" pitchFamily="2" charset="-122"/>
                <a:ea typeface="宋体" pitchFamily="2" charset="-122"/>
                <a:cs typeface="宋体" pitchFamily="2" charset="-122"/>
              </a:rPr>
              <a:t>年服务期得出；人员服务费则参照市场价格确定，二者合计即为项目预算。</a:t>
            </a:r>
            <a:endParaRPr lang="zh-CN" altLang="en-US">
              <a:ln>
                <a:noFill/>
                <a:prstDash val="sysDot"/>
              </a:ln>
              <a:uFillTx/>
              <a:latin typeface="宋体" pitchFamily="2" charset="-122"/>
              <a:ea typeface="宋体" pitchFamily="2" charset="-122"/>
              <a:cs typeface="宋体" pitchFamily="2" charset="-122"/>
            </a:endParaRPr>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spc="150">
                <a:latin typeface="+中文正文" charset="0"/>
                <a:sym typeface="+mn-ea"/>
              </a:rPr>
              <a:t>项目预算的有关说明</a:t>
            </a:r>
            <a:endParaRPr lang="zh-CN" altLang="en-US"/>
          </a:p>
        </p:txBody>
      </p:sp>
      <p:pic>
        <p:nvPicPr>
          <p:cNvPr id="4" name="图片 2"/>
          <p:cNvPicPr>
            <a:picLocks noChangeAspect="1"/>
          </p:cNvPicPr>
          <p:nvPr/>
        </p:nvPicPr>
        <p:blipFill>
          <a:blip r:embed="rId1"/>
          <a:stretch>
            <a:fillRect/>
          </a:stretch>
        </p:blipFill>
        <p:spPr>
          <a:xfrm>
            <a:off x="525463" y="1079818"/>
            <a:ext cx="5542915" cy="5560695"/>
          </a:xfrm>
          <a:prstGeom prst="rect">
            <a:avLst/>
          </a:prstGeom>
          <a:noFill/>
          <a:ln>
            <a:noFill/>
          </a:ln>
        </p:spPr>
      </p:pic>
      <p:sp>
        <p:nvSpPr>
          <p:cNvPr id="5" name="文本框 4"/>
          <p:cNvSpPr txBox="1"/>
          <p:nvPr/>
        </p:nvSpPr>
        <p:spPr>
          <a:xfrm>
            <a:off x="6125845" y="929640"/>
            <a:ext cx="5648960" cy="4451350"/>
          </a:xfrm>
          <a:prstGeom prst="rect">
            <a:avLst/>
          </a:prstGeom>
        </p:spPr>
        <p:txBody>
          <a:bodyPr wrap="square">
            <a:spAutoFit/>
          </a:bodyPr>
          <a:p>
            <a:pPr marL="0" indent="0" algn="just" defTabSz="266700">
              <a:lnSpc>
                <a:spcPts val="2800"/>
              </a:lnSpc>
              <a:spcBef>
                <a:spcPct val="0"/>
              </a:spcBef>
              <a:spcAft>
                <a:spcPct val="0"/>
              </a:spcAft>
            </a:pPr>
            <a:r>
              <a:rPr lang="zh-CN" altLang="en-US" sz="2000">
                <a:latin typeface="仿宋" panose="02010609060101010101" charset="-122"/>
                <a:ea typeface="仿宋" panose="02010609060101010101" charset="-122"/>
                <a:sym typeface="+mn-ea"/>
              </a:rPr>
              <a:t>关于运营方资源投入的要求</a:t>
            </a:r>
            <a:r>
              <a:rPr lang="zh-CN" altLang="en-US" sz="2000">
                <a:latin typeface="仿宋" panose="02010609060101010101" charset="-122"/>
                <a:ea typeface="仿宋" panose="02010609060101010101" charset="-122"/>
                <a:sym typeface="+mn-ea"/>
              </a:rPr>
              <a:t>说明：</a:t>
            </a:r>
            <a:endParaRPr lang="zh-CN" altLang="en-US" sz="2000">
              <a:latin typeface="仿宋" panose="02010609060101010101" charset="-122"/>
              <a:ea typeface="仿宋" panose="02010609060101010101" charset="-122"/>
            </a:endParaRPr>
          </a:p>
          <a:p>
            <a:pPr marL="0" indent="0" algn="just" defTabSz="266700">
              <a:lnSpc>
                <a:spcPts val="2800"/>
              </a:lnSpc>
              <a:spcBef>
                <a:spcPct val="0"/>
              </a:spcBef>
              <a:spcAft>
                <a:spcPct val="0"/>
              </a:spcAft>
            </a:pPr>
            <a:r>
              <a:rPr lang="zh-CN" altLang="en-US" sz="1600">
                <a:latin typeface="仿宋" panose="02010609060101010101" charset="-122"/>
                <a:ea typeface="仿宋" panose="02010609060101010101" charset="-122"/>
              </a:rPr>
              <a:t>1、</a:t>
            </a:r>
            <a:r>
              <a:rPr lang="zh-CN" altLang="en-US" sz="1600">
                <a:latin typeface="仿宋" panose="02010609060101010101" charset="-122"/>
                <a:ea typeface="仿宋" panose="02010609060101010101" charset="-122"/>
                <a:sym typeface="+mn-ea"/>
              </a:rPr>
              <a:t>无人机是作为现有“客货邮”的“难、贵、急”场景下的补充，对“客货邮”应熟悉并具备相关运营</a:t>
            </a:r>
            <a:r>
              <a:rPr lang="zh-CN" altLang="en-US" sz="1600">
                <a:latin typeface="仿宋" panose="02010609060101010101" charset="-122"/>
                <a:ea typeface="仿宋" panose="02010609060101010101" charset="-122"/>
                <a:sym typeface="+mn-ea"/>
              </a:rPr>
              <a:t>基础；</a:t>
            </a:r>
            <a:endParaRPr lang="zh-CN" altLang="en-US" sz="1600">
              <a:latin typeface="仿宋" panose="02010609060101010101" charset="-122"/>
              <a:ea typeface="仿宋" panose="02010609060101010101" charset="-122"/>
            </a:endParaRPr>
          </a:p>
          <a:p>
            <a:pPr marL="0" indent="0" algn="just" defTabSz="266700">
              <a:lnSpc>
                <a:spcPts val="2800"/>
              </a:lnSpc>
              <a:spcBef>
                <a:spcPct val="0"/>
              </a:spcBef>
              <a:spcAft>
                <a:spcPct val="0"/>
              </a:spcAft>
            </a:pPr>
            <a:r>
              <a:rPr lang="en-US" altLang="zh-CN" sz="1600">
                <a:latin typeface="仿宋" panose="02010609060101010101" charset="-122"/>
                <a:ea typeface="仿宋" panose="02010609060101010101" charset="-122"/>
                <a:sym typeface="+mn-ea"/>
              </a:rPr>
              <a:t>2</a:t>
            </a:r>
            <a:r>
              <a:rPr lang="zh-CN" altLang="en-US" sz="1600">
                <a:latin typeface="仿宋" panose="02010609060101010101" charset="-122"/>
                <a:ea typeface="仿宋" panose="02010609060101010101" charset="-122"/>
                <a:sym typeface="+mn-ea"/>
              </a:rPr>
              <a:t>、“客货邮+无人机”的能力</a:t>
            </a:r>
            <a:r>
              <a:rPr lang="zh-CN" altLang="en-US" sz="1600">
                <a:latin typeface="仿宋" panose="02010609060101010101" charset="-122"/>
                <a:ea typeface="仿宋" panose="02010609060101010101" charset="-122"/>
                <a:sym typeface="+mn-ea"/>
              </a:rPr>
              <a:t>描述：</a:t>
            </a:r>
            <a:endParaRPr lang="zh-CN" altLang="en-US" sz="1600">
              <a:latin typeface="仿宋" panose="02010609060101010101" charset="-122"/>
              <a:ea typeface="仿宋" panose="02010609060101010101" charset="-122"/>
            </a:endParaRPr>
          </a:p>
          <a:p>
            <a:pPr algn="l">
              <a:lnSpc>
                <a:spcPct val="150000"/>
              </a:lnSpc>
              <a:buClrTx/>
              <a:buSzTx/>
              <a:buFontTx/>
            </a:pPr>
            <a:r>
              <a:rPr lang="zh-CN" altLang="en-US" sz="1600">
                <a:latin typeface="仿宋" panose="02010609060101010101" charset="-122"/>
                <a:ea typeface="仿宋" panose="02010609060101010101" charset="-122"/>
                <a:sym typeface="+mn-ea"/>
              </a:rPr>
              <a:t>1）本项目中无人机虽然是一种“客货邮”的补充手段，但是运营方应具备从城区到乡下全流程飞行拉通的物流能力，满足应急场景下的物流配送需求，并定期安排拉通</a:t>
            </a:r>
            <a:r>
              <a:rPr lang="zh-CN" altLang="en-US" sz="1600">
                <a:latin typeface="仿宋" panose="02010609060101010101" charset="-122"/>
                <a:ea typeface="仿宋" panose="02010609060101010101" charset="-122"/>
                <a:sym typeface="+mn-ea"/>
              </a:rPr>
              <a:t>演练；</a:t>
            </a:r>
            <a:endParaRPr lang="zh-CN" altLang="en-US" sz="1600">
              <a:latin typeface="仿宋" panose="02010609060101010101" charset="-122"/>
              <a:ea typeface="仿宋" panose="02010609060101010101" charset="-122"/>
            </a:endParaRPr>
          </a:p>
          <a:p>
            <a:pPr algn="l">
              <a:lnSpc>
                <a:spcPct val="150000"/>
              </a:lnSpc>
              <a:buClrTx/>
              <a:buSzTx/>
              <a:buFontTx/>
            </a:pPr>
            <a:r>
              <a:rPr lang="zh-CN" altLang="en-US" sz="1600">
                <a:latin typeface="仿宋" panose="02010609060101010101" charset="-122"/>
                <a:ea typeface="仿宋" panose="02010609060101010101" charset="-122"/>
                <a:sym typeface="+mn-ea"/>
              </a:rPr>
              <a:t>2）通过现有陆运“客货邮”运送到无人机起降场进行接驳，起降场应安排稳定的人员进行货物上下货、充电等保障</a:t>
            </a:r>
            <a:r>
              <a:rPr lang="zh-CN" altLang="en-US" sz="1600">
                <a:latin typeface="仿宋" panose="02010609060101010101" charset="-122"/>
                <a:ea typeface="仿宋" panose="02010609060101010101" charset="-122"/>
                <a:sym typeface="+mn-ea"/>
              </a:rPr>
              <a:t>工作；</a:t>
            </a:r>
            <a:endParaRPr lang="zh-CN" altLang="en-US" sz="1600">
              <a:latin typeface="仿宋" panose="02010609060101010101" charset="-122"/>
              <a:ea typeface="仿宋" panose="02010609060101010101" charset="-122"/>
            </a:endParaRPr>
          </a:p>
          <a:p>
            <a:pPr marL="0" indent="0" algn="just" defTabSz="266700">
              <a:lnSpc>
                <a:spcPts val="2800"/>
              </a:lnSpc>
              <a:spcBef>
                <a:spcPct val="0"/>
              </a:spcBef>
              <a:spcAft>
                <a:spcPct val="0"/>
              </a:spcAft>
            </a:pPr>
            <a:r>
              <a:rPr lang="en-US" altLang="zh-CN" sz="1600">
                <a:latin typeface="仿宋" panose="02010609060101010101" charset="-122"/>
                <a:ea typeface="仿宋" panose="02010609060101010101" charset="-122"/>
                <a:sym typeface="+mn-ea"/>
              </a:rPr>
              <a:t>3</a:t>
            </a:r>
            <a:r>
              <a:rPr lang="zh-CN" altLang="en-US" sz="1600">
                <a:latin typeface="仿宋" panose="02010609060101010101" charset="-122"/>
                <a:ea typeface="仿宋" panose="02010609060101010101" charset="-122"/>
                <a:sym typeface="+mn-ea"/>
              </a:rPr>
              <a:t>）运营方</a:t>
            </a:r>
            <a:r>
              <a:rPr lang="zh-CN" altLang="en-US" sz="1600">
                <a:latin typeface="仿宋" panose="02010609060101010101" charset="-122"/>
                <a:ea typeface="仿宋" panose="02010609060101010101" charset="-122"/>
                <a:sym typeface="+mn-ea"/>
              </a:rPr>
              <a:t>需投资建设：</a:t>
            </a:r>
            <a:endParaRPr lang="zh-CN" altLang="en-US" sz="1600">
              <a:latin typeface="仿宋" panose="02010609060101010101" charset="-122"/>
              <a:ea typeface="仿宋" panose="02010609060101010101" charset="-122"/>
            </a:endParaRPr>
          </a:p>
          <a:p>
            <a:pPr marL="0" lvl="1" indent="0" algn="just" defTabSz="266700">
              <a:lnSpc>
                <a:spcPts val="2800"/>
              </a:lnSpc>
              <a:spcBef>
                <a:spcPct val="0"/>
              </a:spcBef>
              <a:spcAft>
                <a:spcPct val="0"/>
              </a:spcAft>
            </a:pPr>
            <a:r>
              <a:rPr lang="zh-CN" altLang="en-US" sz="1600">
                <a:latin typeface="仿宋" panose="02010609060101010101" charset="-122"/>
                <a:ea typeface="仿宋" panose="02010609060101010101" charset="-122"/>
                <a:sym typeface="+mn-ea"/>
              </a:rPr>
              <a:t>配置1个集控中心，审批并开通3个方向常态化固定航线，配置无人机</a:t>
            </a:r>
            <a:r>
              <a:rPr lang="en-US" altLang="zh-CN" sz="1600">
                <a:latin typeface="仿宋" panose="02010609060101010101" charset="-122"/>
                <a:ea typeface="仿宋" panose="02010609060101010101" charset="-122"/>
                <a:sym typeface="+mn-ea"/>
              </a:rPr>
              <a:t>3</a:t>
            </a:r>
            <a:r>
              <a:rPr lang="zh-CN" altLang="en-US" sz="1600">
                <a:latin typeface="仿宋" panose="02010609060101010101" charset="-122"/>
                <a:ea typeface="仿宋" panose="02010609060101010101" charset="-122"/>
                <a:sym typeface="+mn-ea"/>
              </a:rPr>
              <a:t>套，配置专用车辆及持证飞手等。</a:t>
            </a:r>
            <a:endParaRPr lang="zh-CN" altLang="en-US" sz="1600">
              <a:latin typeface="仿宋" panose="02010609060101010101" charset="-122"/>
              <a:ea typeface="仿宋" panose="02010609060101010101" charset="-122"/>
              <a:sym typeface="+mn-ea"/>
            </a:endParaRPr>
          </a:p>
        </p:txBody>
      </p:sp>
      <p:sp>
        <p:nvSpPr>
          <p:cNvPr id="2" name="文本框 1"/>
          <p:cNvSpPr txBox="1"/>
          <p:nvPr/>
        </p:nvSpPr>
        <p:spPr>
          <a:xfrm>
            <a:off x="6861810" y="6214110"/>
            <a:ext cx="4064000" cy="368300"/>
          </a:xfrm>
          <a:prstGeom prst="rect">
            <a:avLst/>
          </a:prstGeom>
          <a:noFill/>
        </p:spPr>
        <p:txBody>
          <a:bodyPr wrap="square" rtlCol="0">
            <a:spAutoFit/>
          </a:bodyPr>
          <a:p>
            <a:endParaRPr lang="zh-CN" altLang="en-US"/>
          </a:p>
        </p:txBody>
      </p:sp>
      <p:sp>
        <p:nvSpPr>
          <p:cNvPr id="7" name="灯片编号占位符 6"/>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6" name="文本框 5"/>
          <p:cNvSpPr txBox="1"/>
          <p:nvPr/>
        </p:nvSpPr>
        <p:spPr>
          <a:xfrm>
            <a:off x="782320" y="6582410"/>
            <a:ext cx="4064000" cy="245110"/>
          </a:xfrm>
          <a:prstGeom prst="rect">
            <a:avLst/>
          </a:prstGeom>
          <a:noFill/>
        </p:spPr>
        <p:txBody>
          <a:bodyPr wrap="square" rtlCol="0">
            <a:spAutoFit/>
          </a:bodyPr>
          <a:p>
            <a:r>
              <a:rPr lang="en-US" altLang="zh-CN" sz="1000"/>
              <a:t>*</a:t>
            </a:r>
            <a:r>
              <a:rPr lang="zh-CN" altLang="en-US" sz="1000"/>
              <a:t>起降场具体点位以最终建设完成验收后的点位为准，本图仅供</a:t>
            </a:r>
            <a:r>
              <a:rPr lang="zh-CN" altLang="en-US" sz="1000"/>
              <a:t>参考</a:t>
            </a:r>
            <a:endParaRPr lang="zh-CN" altLang="en-US" sz="100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5" name="标题 2"/>
          <p:cNvSpPr/>
          <p:nvPr/>
        </p:nvSpPr>
        <p:spPr>
          <a:xfrm>
            <a:off x="822960" y="487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zh-CN" altLang="en-US"/>
              <a:t>采购预算测算：软硬件服务费</a:t>
            </a:r>
            <a:endParaRPr lang="zh-CN" altLang="en-US"/>
          </a:p>
        </p:txBody>
      </p:sp>
      <p:sp>
        <p:nvSpPr>
          <p:cNvPr id="6" name="文本框 5"/>
          <p:cNvSpPr txBox="1"/>
          <p:nvPr/>
        </p:nvSpPr>
        <p:spPr>
          <a:xfrm>
            <a:off x="785495" y="1552575"/>
            <a:ext cx="4064000" cy="368300"/>
          </a:xfrm>
          <a:prstGeom prst="rect">
            <a:avLst/>
          </a:prstGeom>
          <a:noFill/>
        </p:spPr>
        <p:txBody>
          <a:bodyPr wrap="square" rtlCol="0">
            <a:spAutoFit/>
          </a:bodyPr>
          <a:p>
            <a:endParaRPr lang="zh-CN" altLang="en-US"/>
          </a:p>
        </p:txBody>
      </p:sp>
      <p:graphicFrame>
        <p:nvGraphicFramePr>
          <p:cNvPr id="7" name="表格 6"/>
          <p:cNvGraphicFramePr/>
          <p:nvPr>
            <p:custDataLst>
              <p:tags r:id="rId1"/>
            </p:custDataLst>
          </p:nvPr>
        </p:nvGraphicFramePr>
        <p:xfrm>
          <a:off x="609600" y="1207135"/>
          <a:ext cx="10972800" cy="5166360"/>
        </p:xfrm>
        <a:graphic>
          <a:graphicData uri="http://schemas.openxmlformats.org/drawingml/2006/table">
            <a:tbl>
              <a:tblPr/>
              <a:tblGrid>
                <a:gridCol w="211455"/>
                <a:gridCol w="815340"/>
                <a:gridCol w="5379720"/>
                <a:gridCol w="760095"/>
                <a:gridCol w="1076325"/>
                <a:gridCol w="1075690"/>
                <a:gridCol w="543560"/>
                <a:gridCol w="1110615"/>
              </a:tblGrid>
              <a:tr h="262890">
                <a:tc gridSpan="8">
                  <a:txBody>
                    <a:bodyPr/>
                    <a:p>
                      <a:pPr algn="ctr" fontAlgn="ctr"/>
                      <a:endParaRPr lang="zh-CN" altLang="en-US" sz="1000" b="1" i="0">
                        <a:solidFill>
                          <a:srgbClr val="000000"/>
                        </a:solidFill>
                        <a:latin typeface="宋体" pitchFamily="2" charset="-122"/>
                        <a:ea typeface="宋体" pitchFamily="2" charset="-122"/>
                      </a:endParaRPr>
                    </a:p>
                  </a:txBody>
                  <a:tcPr marL="5080" marR="5080" marT="5080" marB="0" anchor="ctr" anchorCtr="0">
                    <a:lnL>
                      <a:noFill/>
                    </a:lnL>
                    <a:lnR>
                      <a:noFill/>
                    </a:lnR>
                    <a:lnT>
                      <a:noFill/>
                    </a:lnT>
                    <a:lnB w="6350" cap="flat" cmpd="sng">
                      <a:solidFill>
                        <a:srgbClr val="000000"/>
                      </a:solidFill>
                      <a:prstDash val="solid"/>
                      <a:headEnd type="none" w="med" len="med"/>
                      <a:tailEnd type="none" w="med" len="med"/>
                    </a:lnB>
                    <a:noFill/>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R>
                      <a:noFill/>
                    </a:lnR>
                    <a:lnT>
                      <a:noFill/>
                    </a:lnT>
                    <a:lnB w="6350" cap="flat" cmpd="sng">
                      <a:solidFill>
                        <a:srgbClr val="000000"/>
                      </a:solidFill>
                      <a:prstDash val="solid"/>
                      <a:headEnd type="none" w="med" len="med"/>
                      <a:tailEnd type="none" w="med" len="med"/>
                    </a:lnB>
                  </a:tcPr>
                </a:tc>
              </a:tr>
              <a:tr h="328295">
                <a:tc>
                  <a:txBody>
                    <a:bodyPr/>
                    <a:p>
                      <a:pPr algn="ctr" fontAlgn="ctr"/>
                      <a:r>
                        <a:rPr lang="zh-CN" altLang="en-US" sz="900" b="1" i="0">
                          <a:solidFill>
                            <a:srgbClr val="000000"/>
                          </a:solidFill>
                          <a:latin typeface="宋体" pitchFamily="2" charset="-122"/>
                          <a:ea typeface="宋体" pitchFamily="2" charset="-122"/>
                        </a:rPr>
                        <a:t>序号</a:t>
                      </a:r>
                      <a:endParaRPr lang="zh-CN" altLang="en-US" sz="9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1" i="0">
                          <a:solidFill>
                            <a:srgbClr val="000000"/>
                          </a:solidFill>
                          <a:latin typeface="宋体" pitchFamily="2" charset="-122"/>
                          <a:ea typeface="宋体" pitchFamily="2" charset="-122"/>
                        </a:rPr>
                        <a:t>项目内容</a:t>
                      </a:r>
                      <a:endParaRPr lang="zh-CN" altLang="en-US" sz="9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1" i="0">
                          <a:solidFill>
                            <a:srgbClr val="000000"/>
                          </a:solidFill>
                          <a:latin typeface="宋体" pitchFamily="2" charset="-122"/>
                          <a:ea typeface="宋体" pitchFamily="2" charset="-122"/>
                        </a:rPr>
                        <a:t>项目要求</a:t>
                      </a:r>
                      <a:endParaRPr lang="zh-CN" altLang="en-US" sz="9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1" i="0">
                          <a:solidFill>
                            <a:srgbClr val="000000"/>
                          </a:solidFill>
                          <a:latin typeface="宋体" pitchFamily="2" charset="-122"/>
                          <a:ea typeface="宋体" pitchFamily="2" charset="-122"/>
                        </a:rPr>
                        <a:t>投资建设费用估算（万元）</a:t>
                      </a:r>
                      <a:endParaRPr lang="zh-CN" altLang="en-US" sz="9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1" i="0">
                          <a:solidFill>
                            <a:srgbClr val="000000"/>
                          </a:solidFill>
                          <a:latin typeface="宋体" pitchFamily="2" charset="-122"/>
                          <a:ea typeface="宋体" pitchFamily="2" charset="-122"/>
                        </a:rPr>
                        <a:t>使用年限（折旧年限）</a:t>
                      </a:r>
                      <a:br>
                        <a:rPr lang="zh-CN" altLang="en-US" sz="900" b="1" i="0">
                          <a:solidFill>
                            <a:srgbClr val="000000"/>
                          </a:solidFill>
                          <a:latin typeface="宋体" pitchFamily="2" charset="-122"/>
                          <a:ea typeface="宋体" pitchFamily="2" charset="-122"/>
                        </a:rPr>
                      </a:br>
                      <a:r>
                        <a:rPr lang="zh-CN" altLang="en-US" sz="900" b="1" i="0">
                          <a:solidFill>
                            <a:srgbClr val="000000"/>
                          </a:solidFill>
                          <a:latin typeface="宋体" pitchFamily="2" charset="-122"/>
                          <a:ea typeface="宋体" pitchFamily="2" charset="-122"/>
                        </a:rPr>
                        <a:t>（年）</a:t>
                      </a:r>
                      <a:endParaRPr lang="zh-CN" altLang="en-US" sz="9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1" i="0">
                          <a:solidFill>
                            <a:srgbClr val="000000"/>
                          </a:solidFill>
                          <a:latin typeface="宋体" pitchFamily="2" charset="-122"/>
                          <a:ea typeface="宋体" pitchFamily="2" charset="-122"/>
                        </a:rPr>
                        <a:t>折合年服务费</a:t>
                      </a:r>
                      <a:br>
                        <a:rPr lang="zh-CN" altLang="en-US" sz="900" b="1" i="0">
                          <a:solidFill>
                            <a:srgbClr val="000000"/>
                          </a:solidFill>
                          <a:latin typeface="宋体" pitchFamily="2" charset="-122"/>
                          <a:ea typeface="宋体" pitchFamily="2" charset="-122"/>
                        </a:rPr>
                      </a:br>
                      <a:r>
                        <a:rPr lang="zh-CN" altLang="en-US" sz="900" b="1" i="0">
                          <a:solidFill>
                            <a:srgbClr val="000000"/>
                          </a:solidFill>
                          <a:latin typeface="宋体" pitchFamily="2" charset="-122"/>
                          <a:ea typeface="宋体" pitchFamily="2" charset="-122"/>
                        </a:rPr>
                        <a:t>（万元）</a:t>
                      </a:r>
                      <a:endParaRPr lang="zh-CN" altLang="en-US" sz="9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1" i="0">
                          <a:solidFill>
                            <a:srgbClr val="000000"/>
                          </a:solidFill>
                          <a:latin typeface="宋体" pitchFamily="2" charset="-122"/>
                          <a:ea typeface="宋体" pitchFamily="2" charset="-122"/>
                        </a:rPr>
                        <a:t>服务期</a:t>
                      </a:r>
                      <a:br>
                        <a:rPr lang="zh-CN" altLang="en-US" sz="900" b="1" i="0">
                          <a:solidFill>
                            <a:srgbClr val="000000"/>
                          </a:solidFill>
                          <a:latin typeface="宋体" pitchFamily="2" charset="-122"/>
                          <a:ea typeface="宋体" pitchFamily="2" charset="-122"/>
                        </a:rPr>
                      </a:br>
                      <a:r>
                        <a:rPr lang="zh-CN" altLang="en-US" sz="900" b="1" i="0">
                          <a:solidFill>
                            <a:srgbClr val="000000"/>
                          </a:solidFill>
                          <a:latin typeface="宋体" pitchFamily="2" charset="-122"/>
                          <a:ea typeface="宋体" pitchFamily="2" charset="-122"/>
                        </a:rPr>
                        <a:t>（年）</a:t>
                      </a:r>
                      <a:endParaRPr lang="zh-CN" altLang="en-US" sz="9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1" i="0">
                          <a:solidFill>
                            <a:srgbClr val="000000"/>
                          </a:solidFill>
                          <a:latin typeface="宋体" pitchFamily="2" charset="-122"/>
                          <a:ea typeface="宋体" pitchFamily="2" charset="-122"/>
                        </a:rPr>
                        <a:t>服务期小计金额</a:t>
                      </a:r>
                      <a:br>
                        <a:rPr lang="zh-CN" altLang="en-US" sz="900" b="1" i="0">
                          <a:solidFill>
                            <a:srgbClr val="000000"/>
                          </a:solidFill>
                          <a:latin typeface="宋体" pitchFamily="2" charset="-122"/>
                          <a:ea typeface="宋体" pitchFamily="2" charset="-122"/>
                        </a:rPr>
                      </a:br>
                      <a:r>
                        <a:rPr lang="zh-CN" altLang="en-US" sz="900" b="1" i="0">
                          <a:solidFill>
                            <a:srgbClr val="000000"/>
                          </a:solidFill>
                          <a:latin typeface="宋体" pitchFamily="2" charset="-122"/>
                          <a:ea typeface="宋体" pitchFamily="2" charset="-122"/>
                        </a:rPr>
                        <a:t>（万元）</a:t>
                      </a:r>
                      <a:endParaRPr lang="zh-CN" altLang="en-US" sz="9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33220">
                <a:tc>
                  <a:txBody>
                    <a:bodyPr/>
                    <a:p>
                      <a:pPr algn="ctr" fontAlgn="ctr"/>
                      <a:r>
                        <a:rPr lang="en-US" altLang="zh-CN" sz="900" b="0" i="0">
                          <a:solidFill>
                            <a:srgbClr val="000000"/>
                          </a:solidFill>
                          <a:latin typeface="宋体" pitchFamily="2" charset="-122"/>
                          <a:ea typeface="宋体" pitchFamily="2" charset="-122"/>
                        </a:rPr>
                        <a:t>1</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0" i="0">
                          <a:solidFill>
                            <a:srgbClr val="000000"/>
                          </a:solidFill>
                          <a:latin typeface="宋体" pitchFamily="2" charset="-122"/>
                          <a:ea typeface="宋体" pitchFamily="2" charset="-122"/>
                        </a:rPr>
                        <a:t>集控中心配置要求：</a:t>
                      </a: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个</a:t>
                      </a:r>
                      <a:endParaRPr lang="zh-CN" altLang="en-US"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）场地要求：可用面积不低于</a:t>
                      </a:r>
                      <a:r>
                        <a:rPr lang="en-US" altLang="zh-CN" sz="900" b="0" i="0">
                          <a:solidFill>
                            <a:srgbClr val="000000"/>
                          </a:solidFill>
                          <a:latin typeface="宋体" pitchFamily="2" charset="-122"/>
                          <a:ea typeface="宋体" pitchFamily="2" charset="-122"/>
                        </a:rPr>
                        <a:t>50</a:t>
                      </a:r>
                      <a:r>
                        <a:rPr lang="zh-CN" altLang="en-US" sz="900" b="0" i="0">
                          <a:solidFill>
                            <a:srgbClr val="000000"/>
                          </a:solidFill>
                          <a:latin typeface="宋体" pitchFamily="2" charset="-122"/>
                          <a:ea typeface="宋体" pitchFamily="2" charset="-122"/>
                        </a:rPr>
                        <a:t>平方，场地完成指挥中心样式装修，配置指挥台与办公设备；</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2</a:t>
                      </a:r>
                      <a:r>
                        <a:rPr lang="zh-CN" altLang="en-US" sz="900" b="0" i="0">
                          <a:solidFill>
                            <a:srgbClr val="000000"/>
                          </a:solidFill>
                          <a:latin typeface="宋体" pitchFamily="2" charset="-122"/>
                          <a:ea typeface="宋体" pitchFamily="2" charset="-122"/>
                        </a:rPr>
                        <a:t>）供电要求：</a:t>
                      </a:r>
                      <a:r>
                        <a:rPr lang="en-US" altLang="zh-CN" sz="900" b="0" i="0">
                          <a:solidFill>
                            <a:srgbClr val="000000"/>
                          </a:solidFill>
                          <a:latin typeface="宋体" pitchFamily="2" charset="-122"/>
                          <a:ea typeface="宋体" pitchFamily="2" charset="-122"/>
                        </a:rPr>
                        <a:t>220V</a:t>
                      </a:r>
                      <a:r>
                        <a:rPr lang="zh-CN" altLang="en-US" sz="900" b="0" i="0">
                          <a:solidFill>
                            <a:srgbClr val="000000"/>
                          </a:solidFill>
                          <a:latin typeface="宋体" pitchFamily="2" charset="-122"/>
                          <a:ea typeface="宋体" pitchFamily="2" charset="-122"/>
                        </a:rPr>
                        <a:t>市电引入，配置独立网联电量计量器，最大支持功率不低于</a:t>
                      </a:r>
                      <a:r>
                        <a:rPr lang="en-US" altLang="zh-CN" sz="900" b="0" i="0">
                          <a:solidFill>
                            <a:srgbClr val="000000"/>
                          </a:solidFill>
                          <a:latin typeface="宋体" pitchFamily="2" charset="-122"/>
                          <a:ea typeface="宋体" pitchFamily="2" charset="-122"/>
                        </a:rPr>
                        <a:t>5kw</a:t>
                      </a:r>
                      <a:r>
                        <a:rPr lang="zh-CN" altLang="en-US" sz="900" b="0" i="0">
                          <a:solidFill>
                            <a:srgbClr val="000000"/>
                          </a:solidFill>
                          <a:latin typeface="宋体" pitchFamily="2" charset="-122"/>
                          <a:ea typeface="宋体" pitchFamily="2" charset="-122"/>
                        </a:rPr>
                        <a:t>；</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3</a:t>
                      </a:r>
                      <a:r>
                        <a:rPr lang="zh-CN" altLang="en-US" sz="900" b="0" i="0">
                          <a:solidFill>
                            <a:srgbClr val="000000"/>
                          </a:solidFill>
                          <a:latin typeface="宋体" pitchFamily="2" charset="-122"/>
                          <a:ea typeface="宋体" pitchFamily="2" charset="-122"/>
                        </a:rPr>
                        <a:t>）网络要求：</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）专网部分：上下行对等且不低于</a:t>
                      </a:r>
                      <a:r>
                        <a:rPr lang="en-US" altLang="zh-CN" sz="900" b="0" i="0">
                          <a:solidFill>
                            <a:srgbClr val="000000"/>
                          </a:solidFill>
                          <a:latin typeface="宋体" pitchFamily="2" charset="-122"/>
                          <a:ea typeface="宋体" pitchFamily="2" charset="-122"/>
                        </a:rPr>
                        <a:t>50Mbps</a:t>
                      </a:r>
                      <a:r>
                        <a:rPr lang="zh-CN" altLang="en-US" sz="900" b="0" i="0">
                          <a:solidFill>
                            <a:srgbClr val="000000"/>
                          </a:solidFill>
                          <a:latin typeface="宋体" pitchFamily="2" charset="-122"/>
                          <a:ea typeface="宋体" pitchFamily="2" charset="-122"/>
                        </a:rPr>
                        <a:t>；</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2</a:t>
                      </a:r>
                      <a:r>
                        <a:rPr lang="zh-CN" altLang="en-US" sz="900" b="0" i="0">
                          <a:solidFill>
                            <a:srgbClr val="000000"/>
                          </a:solidFill>
                          <a:latin typeface="宋体" pitchFamily="2" charset="-122"/>
                          <a:ea typeface="宋体" pitchFamily="2" charset="-122"/>
                        </a:rPr>
                        <a:t>）互联网部分：下行带宽不低于</a:t>
                      </a:r>
                      <a:r>
                        <a:rPr lang="en-US" altLang="zh-CN" sz="900" b="0" i="0">
                          <a:solidFill>
                            <a:srgbClr val="000000"/>
                          </a:solidFill>
                          <a:latin typeface="宋体" pitchFamily="2" charset="-122"/>
                          <a:ea typeface="宋体" pitchFamily="2" charset="-122"/>
                        </a:rPr>
                        <a:t>100Mbps</a:t>
                      </a:r>
                      <a:r>
                        <a:rPr lang="zh-CN" altLang="en-US" sz="900" b="0" i="0">
                          <a:solidFill>
                            <a:srgbClr val="000000"/>
                          </a:solidFill>
                          <a:latin typeface="宋体" pitchFamily="2" charset="-122"/>
                          <a:ea typeface="宋体" pitchFamily="2" charset="-122"/>
                        </a:rPr>
                        <a:t>，提供</a:t>
                      </a:r>
                      <a:r>
                        <a:rPr lang="en-US" altLang="zh-CN" sz="900" b="0" i="0">
                          <a:solidFill>
                            <a:srgbClr val="000000"/>
                          </a:solidFill>
                          <a:latin typeface="宋体" pitchFamily="2" charset="-122"/>
                          <a:ea typeface="宋体" pitchFamily="2" charset="-122"/>
                        </a:rPr>
                        <a:t>wifi6</a:t>
                      </a:r>
                      <a:r>
                        <a:rPr lang="zh-CN" altLang="en-US" sz="900" b="0" i="0">
                          <a:solidFill>
                            <a:srgbClr val="000000"/>
                          </a:solidFill>
                          <a:latin typeface="宋体" pitchFamily="2" charset="-122"/>
                          <a:ea typeface="宋体" pitchFamily="2" charset="-122"/>
                        </a:rPr>
                        <a:t>信号覆盖；</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4</a:t>
                      </a:r>
                      <a:r>
                        <a:rPr lang="zh-CN" altLang="en-US" sz="900" b="0" i="0">
                          <a:solidFill>
                            <a:srgbClr val="000000"/>
                          </a:solidFill>
                          <a:latin typeface="宋体" pitchFamily="2" charset="-122"/>
                          <a:ea typeface="宋体" pitchFamily="2" charset="-122"/>
                        </a:rPr>
                        <a:t>）智能化要求：</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LED</a:t>
                      </a:r>
                      <a:r>
                        <a:rPr lang="zh-CN" altLang="en-US" sz="900" b="0" i="0">
                          <a:solidFill>
                            <a:srgbClr val="000000"/>
                          </a:solidFill>
                          <a:latin typeface="宋体" pitchFamily="2" charset="-122"/>
                          <a:ea typeface="宋体" pitchFamily="2" charset="-122"/>
                        </a:rPr>
                        <a:t>显示屏</a:t>
                      </a: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：显示面积不少于</a:t>
                      </a:r>
                      <a:r>
                        <a:rPr lang="en-US" altLang="zh-CN" sz="900" b="0" i="0">
                          <a:solidFill>
                            <a:srgbClr val="000000"/>
                          </a:solidFill>
                          <a:latin typeface="宋体" pitchFamily="2" charset="-122"/>
                          <a:ea typeface="宋体" pitchFamily="2" charset="-122"/>
                        </a:rPr>
                        <a:t>7</a:t>
                      </a:r>
                      <a:r>
                        <a:rPr lang="zh-CN" altLang="en-US" sz="900" b="0" i="0">
                          <a:solidFill>
                            <a:srgbClr val="000000"/>
                          </a:solidFill>
                          <a:latin typeface="宋体" pitchFamily="2" charset="-122"/>
                          <a:ea typeface="宋体" pitchFamily="2" charset="-122"/>
                        </a:rPr>
                        <a:t>平方；</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2</a:t>
                      </a:r>
                      <a:r>
                        <a:rPr lang="zh-CN" altLang="en-US" sz="900" b="0" i="0">
                          <a:solidFill>
                            <a:srgbClr val="000000"/>
                          </a:solidFill>
                          <a:latin typeface="宋体" pitchFamily="2" charset="-122"/>
                          <a:ea typeface="宋体" pitchFamily="2" charset="-122"/>
                        </a:rPr>
                        <a:t>）音响</a:t>
                      </a:r>
                      <a:r>
                        <a:rPr lang="en-US" altLang="zh-CN" sz="900" b="0" i="0">
                          <a:solidFill>
                            <a:srgbClr val="000000"/>
                          </a:solidFill>
                          <a:latin typeface="宋体" pitchFamily="2" charset="-122"/>
                          <a:ea typeface="宋体" pitchFamily="2" charset="-122"/>
                        </a:rPr>
                        <a:t>*2</a:t>
                      </a:r>
                      <a:r>
                        <a:rPr lang="zh-CN" altLang="en-US" sz="900" b="0" i="0">
                          <a:solidFill>
                            <a:srgbClr val="000000"/>
                          </a:solidFill>
                          <a:latin typeface="宋体" pitchFamily="2" charset="-122"/>
                          <a:ea typeface="宋体" pitchFamily="2" charset="-122"/>
                        </a:rPr>
                        <a:t>；</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3</a:t>
                      </a:r>
                      <a:r>
                        <a:rPr lang="zh-CN" altLang="en-US" sz="900" b="0" i="0">
                          <a:solidFill>
                            <a:srgbClr val="000000"/>
                          </a:solidFill>
                          <a:latin typeface="宋体" pitchFamily="2" charset="-122"/>
                          <a:ea typeface="宋体" pitchFamily="2" charset="-122"/>
                        </a:rPr>
                        <a:t>）可视对讲终端</a:t>
                      </a: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：与现场和手机端可视对讲；</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4</a:t>
                      </a:r>
                      <a:r>
                        <a:rPr lang="zh-CN" altLang="en-US" sz="900" b="0" i="0">
                          <a:solidFill>
                            <a:srgbClr val="000000"/>
                          </a:solidFill>
                          <a:latin typeface="宋体" pitchFamily="2" charset="-122"/>
                          <a:ea typeface="宋体" pitchFamily="2" charset="-122"/>
                        </a:rPr>
                        <a:t>）人脸门禁</a:t>
                      </a: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a:t>
                      </a:r>
                      <a:endParaRPr lang="zh-CN" altLang="en-US"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18</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5</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3.6</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3</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10.8</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941955">
                <a:tc>
                  <a:txBody>
                    <a:bodyPr/>
                    <a:p>
                      <a:pPr algn="ctr" fontAlgn="ctr"/>
                      <a:r>
                        <a:rPr lang="en-US" altLang="zh-CN" sz="900" b="0" i="0">
                          <a:solidFill>
                            <a:srgbClr val="000000"/>
                          </a:solidFill>
                          <a:latin typeface="宋体" pitchFamily="2" charset="-122"/>
                          <a:ea typeface="宋体" pitchFamily="2" charset="-122"/>
                        </a:rPr>
                        <a:t>2</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900" b="0" i="0">
                          <a:solidFill>
                            <a:srgbClr val="000000"/>
                          </a:solidFill>
                          <a:latin typeface="宋体" pitchFamily="2" charset="-122"/>
                          <a:ea typeface="宋体" pitchFamily="2" charset="-122"/>
                        </a:rPr>
                        <a:t>无人机配置：</a:t>
                      </a:r>
                      <a:r>
                        <a:rPr lang="en-US" altLang="zh-CN" sz="900" b="0" i="0">
                          <a:solidFill>
                            <a:srgbClr val="000000"/>
                          </a:solidFill>
                          <a:latin typeface="宋体" pitchFamily="2" charset="-122"/>
                          <a:ea typeface="宋体" pitchFamily="2" charset="-122"/>
                        </a:rPr>
                        <a:t>3</a:t>
                      </a:r>
                      <a:r>
                        <a:rPr lang="zh-CN" altLang="en-US" sz="900" b="0" i="0">
                          <a:solidFill>
                            <a:srgbClr val="000000"/>
                          </a:solidFill>
                          <a:latin typeface="宋体" pitchFamily="2" charset="-122"/>
                          <a:ea typeface="宋体" pitchFamily="2" charset="-122"/>
                        </a:rPr>
                        <a:t>套</a:t>
                      </a:r>
                      <a:r>
                        <a:rPr lang="en-US" altLang="zh-CN" sz="900" b="0" i="0">
                          <a:solidFill>
                            <a:srgbClr val="000000"/>
                          </a:solidFill>
                          <a:latin typeface="宋体" pitchFamily="2" charset="-122"/>
                          <a:ea typeface="宋体" pitchFamily="2" charset="-122"/>
                        </a:rPr>
                        <a:t>(</a:t>
                      </a:r>
                      <a:r>
                        <a:rPr lang="zh-CN" altLang="en-US" sz="900" b="0" i="0">
                          <a:solidFill>
                            <a:srgbClr val="000000"/>
                          </a:solidFill>
                          <a:latin typeface="宋体" pitchFamily="2" charset="-122"/>
                          <a:ea typeface="宋体" pitchFamily="2" charset="-122"/>
                        </a:rPr>
                        <a:t>如运营期间采购方要求增加无人机数量，运营方必须按要求增加</a:t>
                      </a:r>
                      <a:r>
                        <a:rPr lang="en-US" altLang="zh-CN" sz="900" b="0" i="0">
                          <a:solidFill>
                            <a:srgbClr val="000000"/>
                          </a:solidFill>
                          <a:latin typeface="宋体" pitchFamily="2" charset="-122"/>
                          <a:ea typeface="宋体" pitchFamily="2" charset="-122"/>
                        </a:rPr>
                        <a:t>)</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900" b="0" i="0">
                          <a:solidFill>
                            <a:srgbClr val="000000"/>
                          </a:solidFill>
                          <a:latin typeface="宋体" pitchFamily="2" charset="-122"/>
                          <a:ea typeface="宋体" pitchFamily="2" charset="-122"/>
                        </a:rPr>
                        <a:t>每套配置要求如下：</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）运载无人机</a:t>
                      </a:r>
                      <a:r>
                        <a:rPr lang="en-US" altLang="zh-CN" sz="900" b="0" i="0">
                          <a:solidFill>
                            <a:srgbClr val="000000"/>
                          </a:solidFill>
                          <a:latin typeface="宋体" pitchFamily="2" charset="-122"/>
                          <a:ea typeface="宋体" pitchFamily="2" charset="-122"/>
                        </a:rPr>
                        <a:t>*1</a:t>
                      </a:r>
                      <a:br>
                        <a:rPr lang="en-US" altLang="zh-CN"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2</a:t>
                      </a:r>
                      <a:r>
                        <a:rPr lang="zh-CN" altLang="en-US" sz="900" b="0" i="0">
                          <a:solidFill>
                            <a:srgbClr val="000000"/>
                          </a:solidFill>
                          <a:latin typeface="宋体" pitchFamily="2" charset="-122"/>
                          <a:ea typeface="宋体" pitchFamily="2" charset="-122"/>
                        </a:rPr>
                        <a:t>）智能飞行电池</a:t>
                      </a:r>
                      <a:r>
                        <a:rPr lang="en-US" altLang="zh-CN" sz="900" b="0" i="0">
                          <a:solidFill>
                            <a:srgbClr val="000000"/>
                          </a:solidFill>
                          <a:latin typeface="宋体" pitchFamily="2" charset="-122"/>
                          <a:ea typeface="宋体" pitchFamily="2" charset="-122"/>
                        </a:rPr>
                        <a:t>*6</a:t>
                      </a:r>
                      <a:br>
                        <a:rPr lang="en-US" altLang="zh-CN"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3</a:t>
                      </a:r>
                      <a:r>
                        <a:rPr lang="zh-CN" altLang="en-US" sz="900" b="0" i="0">
                          <a:solidFill>
                            <a:srgbClr val="000000"/>
                          </a:solidFill>
                          <a:latin typeface="宋体" pitchFamily="2" charset="-122"/>
                          <a:ea typeface="宋体" pitchFamily="2" charset="-122"/>
                        </a:rPr>
                        <a:t>）遥控器</a:t>
                      </a:r>
                      <a:r>
                        <a:rPr lang="en-US" altLang="zh-CN" sz="900" b="0" i="0">
                          <a:solidFill>
                            <a:srgbClr val="000000"/>
                          </a:solidFill>
                          <a:latin typeface="宋体" pitchFamily="2" charset="-122"/>
                          <a:ea typeface="宋体" pitchFamily="2" charset="-122"/>
                        </a:rPr>
                        <a:t>*2</a:t>
                      </a:r>
                      <a:br>
                        <a:rPr lang="en-US" altLang="zh-CN"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4</a:t>
                      </a:r>
                      <a:r>
                        <a:rPr lang="zh-CN" altLang="en-US" sz="900" b="0" i="0">
                          <a:solidFill>
                            <a:srgbClr val="000000"/>
                          </a:solidFill>
                          <a:latin typeface="宋体" pitchFamily="2" charset="-122"/>
                          <a:ea typeface="宋体" pitchFamily="2" charset="-122"/>
                        </a:rPr>
                        <a:t>）智能充电管家</a:t>
                      </a:r>
                      <a:r>
                        <a:rPr lang="en-US" altLang="zh-CN" sz="900" b="0" i="0">
                          <a:solidFill>
                            <a:srgbClr val="000000"/>
                          </a:solidFill>
                          <a:latin typeface="宋体" pitchFamily="2" charset="-122"/>
                          <a:ea typeface="宋体" pitchFamily="2" charset="-122"/>
                        </a:rPr>
                        <a:t>*2</a:t>
                      </a:r>
                      <a:br>
                        <a:rPr lang="en-US" altLang="zh-CN"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5</a:t>
                      </a:r>
                      <a:r>
                        <a:rPr lang="zh-CN" altLang="en-US" sz="900" b="0" i="0">
                          <a:solidFill>
                            <a:srgbClr val="000000"/>
                          </a:solidFill>
                          <a:latin typeface="宋体" pitchFamily="2" charset="-122"/>
                          <a:ea typeface="宋体" pitchFamily="2" charset="-122"/>
                        </a:rPr>
                        <a:t>）上网套件</a:t>
                      </a:r>
                      <a:r>
                        <a:rPr lang="en-US" altLang="zh-CN" sz="900" b="0" i="0">
                          <a:solidFill>
                            <a:srgbClr val="000000"/>
                          </a:solidFill>
                          <a:latin typeface="宋体" pitchFamily="2" charset="-122"/>
                          <a:ea typeface="宋体" pitchFamily="2" charset="-122"/>
                        </a:rPr>
                        <a:t>*2</a:t>
                      </a:r>
                      <a:r>
                        <a:rPr lang="zh-CN" altLang="en-US" sz="900" b="0" i="0">
                          <a:solidFill>
                            <a:srgbClr val="000000"/>
                          </a:solidFill>
                          <a:latin typeface="宋体" pitchFamily="2" charset="-122"/>
                          <a:ea typeface="宋体" pitchFamily="2" charset="-122"/>
                        </a:rPr>
                        <a:t>；</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6</a:t>
                      </a:r>
                      <a:r>
                        <a:rPr lang="zh-CN" altLang="en-US" sz="900" b="0" i="0">
                          <a:solidFill>
                            <a:srgbClr val="000000"/>
                          </a:solidFill>
                          <a:latin typeface="宋体" pitchFamily="2" charset="-122"/>
                          <a:ea typeface="宋体" pitchFamily="2" charset="-122"/>
                        </a:rPr>
                        <a:t>）无人机带外定位装置</a:t>
                      </a: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满足无人机与平台失联后，位置定位与跟踪；要求配备独立的电源供电，同时具备从无人机机身取电的能力；</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7</a:t>
                      </a:r>
                      <a:r>
                        <a:rPr lang="zh-CN" altLang="en-US" sz="900" b="0" i="0">
                          <a:solidFill>
                            <a:srgbClr val="000000"/>
                          </a:solidFill>
                          <a:latin typeface="宋体" pitchFamily="2" charset="-122"/>
                          <a:ea typeface="宋体" pitchFamily="2" charset="-122"/>
                        </a:rPr>
                        <a:t>）配置影像记录装置</a:t>
                      </a:r>
                      <a:r>
                        <a:rPr lang="en-US" altLang="zh-CN" sz="900" b="0" i="0">
                          <a:solidFill>
                            <a:srgbClr val="000000"/>
                          </a:solidFill>
                          <a:latin typeface="宋体" pitchFamily="2" charset="-122"/>
                          <a:ea typeface="宋体" pitchFamily="2" charset="-122"/>
                        </a:rPr>
                        <a:t>*2</a:t>
                      </a:r>
                      <a:r>
                        <a:rPr lang="zh-CN" altLang="en-US" sz="900" b="0" i="0">
                          <a:solidFill>
                            <a:srgbClr val="000000"/>
                          </a:solidFill>
                          <a:latin typeface="宋体" pitchFamily="2" charset="-122"/>
                          <a:ea typeface="宋体" pitchFamily="2" charset="-122"/>
                        </a:rPr>
                        <a:t>：</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安装在机尾与机头方向，实现航线执行中的不间断影像记录；</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8</a:t>
                      </a:r>
                      <a:r>
                        <a:rPr lang="zh-CN" altLang="en-US" sz="900" b="0" i="0">
                          <a:solidFill>
                            <a:srgbClr val="000000"/>
                          </a:solidFill>
                          <a:latin typeface="宋体" pitchFamily="2" charset="-122"/>
                          <a:ea typeface="宋体" pitchFamily="2" charset="-122"/>
                        </a:rPr>
                        <a:t>）无人机带外控制装置：</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实现无人机的基于</a:t>
                      </a:r>
                      <a:r>
                        <a:rPr lang="en-US" altLang="zh-CN" sz="900" b="0" i="0">
                          <a:solidFill>
                            <a:srgbClr val="000000"/>
                          </a:solidFill>
                          <a:latin typeface="宋体" pitchFamily="2" charset="-122"/>
                          <a:ea typeface="宋体" pitchFamily="2" charset="-122"/>
                        </a:rPr>
                        <a:t>4G</a:t>
                      </a:r>
                      <a:r>
                        <a:rPr lang="zh-CN" altLang="en-US" sz="900" b="0" i="0">
                          <a:solidFill>
                            <a:srgbClr val="000000"/>
                          </a:solidFill>
                          <a:latin typeface="宋体" pitchFamily="2" charset="-122"/>
                          <a:ea typeface="宋体" pitchFamily="2" charset="-122"/>
                        </a:rPr>
                        <a:t>的远程操控；</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9</a:t>
                      </a:r>
                      <a:r>
                        <a:rPr lang="zh-CN" altLang="en-US" sz="900" b="0" i="0">
                          <a:solidFill>
                            <a:srgbClr val="000000"/>
                          </a:solidFill>
                          <a:latin typeface="宋体" pitchFamily="2" charset="-122"/>
                          <a:ea typeface="宋体" pitchFamily="2" charset="-122"/>
                        </a:rPr>
                        <a:t>）无人机飞行保障</a:t>
                      </a:r>
                      <a:r>
                        <a:rPr lang="en-US" altLang="zh-CN" sz="900" b="0" i="0">
                          <a:solidFill>
                            <a:srgbClr val="000000"/>
                          </a:solidFill>
                          <a:latin typeface="宋体" pitchFamily="2" charset="-122"/>
                          <a:ea typeface="宋体" pitchFamily="2" charset="-122"/>
                        </a:rPr>
                        <a:t>3</a:t>
                      </a:r>
                      <a:r>
                        <a:rPr lang="zh-CN" altLang="en-US" sz="900" b="0" i="0">
                          <a:solidFill>
                            <a:srgbClr val="000000"/>
                          </a:solidFill>
                          <a:latin typeface="宋体" pitchFamily="2" charset="-122"/>
                          <a:ea typeface="宋体" pitchFamily="2" charset="-122"/>
                        </a:rPr>
                        <a:t>年：配置</a:t>
                      </a:r>
                      <a:r>
                        <a:rPr lang="en-US" altLang="zh-CN" sz="900" b="0" i="0">
                          <a:solidFill>
                            <a:srgbClr val="000000"/>
                          </a:solidFill>
                          <a:latin typeface="宋体" pitchFamily="2" charset="-122"/>
                          <a:ea typeface="宋体" pitchFamily="2" charset="-122"/>
                        </a:rPr>
                        <a:t>100</a:t>
                      </a:r>
                      <a:r>
                        <a:rPr lang="zh-CN" altLang="en-US" sz="900" b="0" i="0">
                          <a:solidFill>
                            <a:srgbClr val="000000"/>
                          </a:solidFill>
                          <a:latin typeface="宋体" pitchFamily="2" charset="-122"/>
                          <a:ea typeface="宋体" pitchFamily="2" charset="-122"/>
                        </a:rPr>
                        <a:t>万第三责任险；</a:t>
                      </a:r>
                      <a:br>
                        <a:rPr lang="zh-CN" altLang="en-US" sz="900" b="0" i="0">
                          <a:solidFill>
                            <a:srgbClr val="000000"/>
                          </a:solidFill>
                          <a:latin typeface="宋体" pitchFamily="2" charset="-122"/>
                          <a:ea typeface="宋体" pitchFamily="2" charset="-122"/>
                        </a:rPr>
                      </a:br>
                      <a:r>
                        <a:rPr lang="en-US" altLang="zh-CN" sz="900" b="0" i="0">
                          <a:solidFill>
                            <a:srgbClr val="000000"/>
                          </a:solidFill>
                          <a:latin typeface="宋体" pitchFamily="2" charset="-122"/>
                          <a:ea typeface="宋体" pitchFamily="2" charset="-122"/>
                        </a:rPr>
                        <a:t>10</a:t>
                      </a:r>
                      <a:r>
                        <a:rPr lang="zh-CN" altLang="en-US" sz="900" b="0" i="0">
                          <a:solidFill>
                            <a:srgbClr val="000000"/>
                          </a:solidFill>
                          <a:latin typeface="宋体" pitchFamily="2" charset="-122"/>
                          <a:ea typeface="宋体" pitchFamily="2" charset="-122"/>
                        </a:rPr>
                        <a:t>）保障安全的冗余设计：</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1</a:t>
                      </a:r>
                      <a:r>
                        <a:rPr lang="zh-CN" altLang="en-US" sz="900" b="0" i="0">
                          <a:solidFill>
                            <a:srgbClr val="000000"/>
                          </a:solidFill>
                          <a:latin typeface="宋体" pitchFamily="2" charset="-122"/>
                          <a:ea typeface="宋体" pitchFamily="2" charset="-122"/>
                        </a:rPr>
                        <a:t>）传感器冗余：双惯性测量单元、双气压计、</a:t>
                      </a:r>
                      <a:r>
                        <a:rPr lang="en-US" altLang="zh-CN" sz="900" b="0" i="0">
                          <a:solidFill>
                            <a:srgbClr val="000000"/>
                          </a:solidFill>
                          <a:latin typeface="宋体" pitchFamily="2" charset="-122"/>
                          <a:ea typeface="宋体" pitchFamily="2" charset="-122"/>
                        </a:rPr>
                        <a:t>RTK</a:t>
                      </a:r>
                      <a:r>
                        <a:rPr lang="zh-CN" altLang="en-US" sz="900" b="0" i="0">
                          <a:solidFill>
                            <a:srgbClr val="000000"/>
                          </a:solidFill>
                          <a:latin typeface="宋体" pitchFamily="2" charset="-122"/>
                          <a:ea typeface="宋体" pitchFamily="2" charset="-122"/>
                        </a:rPr>
                        <a:t>天线冗余、雷达 </a:t>
                      </a:r>
                      <a:r>
                        <a:rPr lang="en-US" altLang="zh-CN" sz="900" b="0" i="0">
                          <a:solidFill>
                            <a:srgbClr val="000000"/>
                          </a:solidFill>
                          <a:latin typeface="宋体" pitchFamily="2" charset="-122"/>
                          <a:ea typeface="宋体" pitchFamily="2" charset="-122"/>
                        </a:rPr>
                        <a:t>+ </a:t>
                      </a:r>
                      <a:r>
                        <a:rPr lang="zh-CN" altLang="en-US" sz="900" b="0" i="0">
                          <a:solidFill>
                            <a:srgbClr val="000000"/>
                          </a:solidFill>
                          <a:latin typeface="宋体" pitchFamily="2" charset="-122"/>
                          <a:ea typeface="宋体" pitchFamily="2" charset="-122"/>
                        </a:rPr>
                        <a:t>双目感知冗余；</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2</a:t>
                      </a:r>
                      <a:r>
                        <a:rPr lang="zh-CN" altLang="en-US" sz="900" b="0" i="0">
                          <a:solidFill>
                            <a:srgbClr val="000000"/>
                          </a:solidFill>
                          <a:latin typeface="宋体" pitchFamily="2" charset="-122"/>
                          <a:ea typeface="宋体" pitchFamily="2" charset="-122"/>
                        </a:rPr>
                        <a:t>）动力系统冗余：动力单元冗余、油门信号双链路备份；</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3</a:t>
                      </a:r>
                      <a:r>
                        <a:rPr lang="zh-CN" altLang="en-US" sz="900" b="0" i="0">
                          <a:solidFill>
                            <a:srgbClr val="000000"/>
                          </a:solidFill>
                          <a:latin typeface="宋体" pitchFamily="2" charset="-122"/>
                          <a:ea typeface="宋体" pitchFamily="2" charset="-122"/>
                        </a:rPr>
                        <a:t>）双智能飞行电池备份：无人机飞行时，如果单个电池发生故障，另一个电池也可以维持无人机正常运行，保障安全返航；</a:t>
                      </a:r>
                      <a:br>
                        <a:rPr lang="zh-CN" altLang="en-US" sz="900" b="0" i="0">
                          <a:solidFill>
                            <a:srgbClr val="000000"/>
                          </a:solidFill>
                          <a:latin typeface="宋体" pitchFamily="2" charset="-122"/>
                          <a:ea typeface="宋体" pitchFamily="2" charset="-122"/>
                        </a:rPr>
                      </a:br>
                      <a:r>
                        <a:rPr lang="zh-CN" altLang="en-US" sz="900" b="0" i="0">
                          <a:solidFill>
                            <a:srgbClr val="000000"/>
                          </a:solidFill>
                          <a:latin typeface="宋体" pitchFamily="2" charset="-122"/>
                          <a:ea typeface="宋体" pitchFamily="2" charset="-122"/>
                        </a:rPr>
                        <a:t>（</a:t>
                      </a:r>
                      <a:r>
                        <a:rPr lang="en-US" altLang="zh-CN" sz="900" b="0" i="0">
                          <a:solidFill>
                            <a:srgbClr val="000000"/>
                          </a:solidFill>
                          <a:latin typeface="宋体" pitchFamily="2" charset="-122"/>
                          <a:ea typeface="宋体" pitchFamily="2" charset="-122"/>
                        </a:rPr>
                        <a:t>4</a:t>
                      </a:r>
                      <a:r>
                        <a:rPr lang="zh-CN" altLang="en-US" sz="900" b="0" i="0">
                          <a:solidFill>
                            <a:srgbClr val="000000"/>
                          </a:solidFill>
                          <a:latin typeface="宋体" pitchFamily="2" charset="-122"/>
                          <a:ea typeface="宋体" pitchFamily="2" charset="-122"/>
                        </a:rPr>
                        <a:t>）其他：图传链路备份、支持一机双控、降落伞、</a:t>
                      </a:r>
                      <a:r>
                        <a:rPr lang="en-US" altLang="zh-CN" sz="900" b="0" i="0">
                          <a:solidFill>
                            <a:srgbClr val="000000"/>
                          </a:solidFill>
                          <a:latin typeface="宋体" pitchFamily="2" charset="-122"/>
                          <a:ea typeface="宋体" pitchFamily="2" charset="-122"/>
                        </a:rPr>
                        <a:t>ADS-B</a:t>
                      </a:r>
                      <a:r>
                        <a:rPr lang="zh-CN" altLang="en-US" sz="900" b="0" i="0">
                          <a:solidFill>
                            <a:srgbClr val="000000"/>
                          </a:solidFill>
                          <a:latin typeface="宋体" pitchFamily="2" charset="-122"/>
                          <a:ea typeface="宋体" pitchFamily="2" charset="-122"/>
                        </a:rPr>
                        <a:t>；</a:t>
                      </a:r>
                      <a:endParaRPr lang="zh-CN" altLang="en-US"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36</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5</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7.2</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3</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900" b="0" i="0">
                          <a:solidFill>
                            <a:srgbClr val="000000"/>
                          </a:solidFill>
                          <a:latin typeface="宋体" pitchFamily="2" charset="-122"/>
                          <a:ea typeface="宋体" pitchFamily="2" charset="-122"/>
                        </a:rPr>
                        <a:t>21.6</a:t>
                      </a:r>
                      <a:endParaRPr lang="en-US" altLang="zh-CN" sz="9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5" name="标题 2"/>
          <p:cNvSpPr/>
          <p:nvPr/>
        </p:nvSpPr>
        <p:spPr>
          <a:xfrm>
            <a:off x="822960" y="487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zh-CN" altLang="en-US"/>
              <a:t>采购预算测算：</a:t>
            </a:r>
            <a:r>
              <a:rPr>
                <a:sym typeface="+mn-ea"/>
              </a:rPr>
              <a:t>软硬件服务费</a:t>
            </a:r>
            <a:endParaRPr lang="zh-CN" altLang="en-US"/>
          </a:p>
        </p:txBody>
      </p:sp>
      <p:sp>
        <p:nvSpPr>
          <p:cNvPr id="6" name="文本框 5"/>
          <p:cNvSpPr txBox="1"/>
          <p:nvPr/>
        </p:nvSpPr>
        <p:spPr>
          <a:xfrm>
            <a:off x="785495" y="1552575"/>
            <a:ext cx="4064000" cy="368300"/>
          </a:xfrm>
          <a:prstGeom prst="rect">
            <a:avLst/>
          </a:prstGeom>
          <a:noFill/>
        </p:spPr>
        <p:txBody>
          <a:bodyPr wrap="square" rtlCol="0">
            <a:spAutoFit/>
          </a:bodyPr>
          <a:p>
            <a:endParaRPr lang="zh-CN" altLang="en-US"/>
          </a:p>
        </p:txBody>
      </p:sp>
      <p:graphicFrame>
        <p:nvGraphicFramePr>
          <p:cNvPr id="2" name="表格 1"/>
          <p:cNvGraphicFramePr/>
          <p:nvPr>
            <p:custDataLst>
              <p:tags r:id="rId1"/>
            </p:custDataLst>
          </p:nvPr>
        </p:nvGraphicFramePr>
        <p:xfrm>
          <a:off x="609600" y="1648460"/>
          <a:ext cx="10972800" cy="4310380"/>
        </p:xfrm>
        <a:graphic>
          <a:graphicData uri="http://schemas.openxmlformats.org/drawingml/2006/table">
            <a:tbl>
              <a:tblPr/>
              <a:tblGrid>
                <a:gridCol w="211455"/>
                <a:gridCol w="1005840"/>
                <a:gridCol w="5189220"/>
                <a:gridCol w="760095"/>
                <a:gridCol w="1076325"/>
                <a:gridCol w="1075690"/>
                <a:gridCol w="543560"/>
                <a:gridCol w="1110615"/>
              </a:tblGrid>
              <a:tr h="664210">
                <a:tc>
                  <a:txBody>
                    <a:bodyPr/>
                    <a:p>
                      <a:pPr algn="ctr" fontAlgn="ctr"/>
                      <a:r>
                        <a:rPr lang="zh-CN" altLang="en-US" sz="1000" b="1" i="0">
                          <a:solidFill>
                            <a:srgbClr val="000000"/>
                          </a:solidFill>
                          <a:latin typeface="宋体" pitchFamily="2" charset="-122"/>
                          <a:ea typeface="宋体" pitchFamily="2" charset="-122"/>
                        </a:rPr>
                        <a:t>序号</a:t>
                      </a:r>
                      <a:endParaRPr lang="zh-CN" altLang="en-US" sz="10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1" i="0">
                          <a:solidFill>
                            <a:srgbClr val="000000"/>
                          </a:solidFill>
                          <a:latin typeface="宋体" pitchFamily="2" charset="-122"/>
                          <a:ea typeface="宋体" pitchFamily="2" charset="-122"/>
                        </a:rPr>
                        <a:t>项目内容</a:t>
                      </a:r>
                      <a:endParaRPr lang="zh-CN" altLang="en-US" sz="10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1" i="0">
                          <a:solidFill>
                            <a:srgbClr val="000000"/>
                          </a:solidFill>
                          <a:latin typeface="宋体" pitchFamily="2" charset="-122"/>
                          <a:ea typeface="宋体" pitchFamily="2" charset="-122"/>
                        </a:rPr>
                        <a:t>项目要求</a:t>
                      </a:r>
                      <a:endParaRPr lang="zh-CN" altLang="en-US" sz="10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1" i="0">
                          <a:solidFill>
                            <a:srgbClr val="000000"/>
                          </a:solidFill>
                          <a:latin typeface="宋体" pitchFamily="2" charset="-122"/>
                          <a:ea typeface="宋体" pitchFamily="2" charset="-122"/>
                        </a:rPr>
                        <a:t>投资建设费用估算（万元）</a:t>
                      </a:r>
                      <a:endParaRPr lang="zh-CN" altLang="en-US" sz="10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1" i="0">
                          <a:solidFill>
                            <a:srgbClr val="000000"/>
                          </a:solidFill>
                          <a:latin typeface="宋体" pitchFamily="2" charset="-122"/>
                          <a:ea typeface="宋体" pitchFamily="2" charset="-122"/>
                        </a:rPr>
                        <a:t>使用年限（折旧年限）</a:t>
                      </a:r>
                      <a:br>
                        <a:rPr lang="zh-CN" altLang="en-US" sz="1000" b="1" i="0">
                          <a:solidFill>
                            <a:srgbClr val="000000"/>
                          </a:solidFill>
                          <a:latin typeface="宋体" pitchFamily="2" charset="-122"/>
                          <a:ea typeface="宋体" pitchFamily="2" charset="-122"/>
                        </a:rPr>
                      </a:br>
                      <a:r>
                        <a:rPr lang="zh-CN" altLang="en-US" sz="1000" b="1" i="0">
                          <a:solidFill>
                            <a:srgbClr val="000000"/>
                          </a:solidFill>
                          <a:latin typeface="宋体" pitchFamily="2" charset="-122"/>
                          <a:ea typeface="宋体" pitchFamily="2" charset="-122"/>
                        </a:rPr>
                        <a:t>（年）</a:t>
                      </a:r>
                      <a:endParaRPr lang="zh-CN" altLang="en-US" sz="10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1" i="0">
                          <a:solidFill>
                            <a:srgbClr val="000000"/>
                          </a:solidFill>
                          <a:latin typeface="宋体" pitchFamily="2" charset="-122"/>
                          <a:ea typeface="宋体" pitchFamily="2" charset="-122"/>
                        </a:rPr>
                        <a:t>折合年服务费</a:t>
                      </a:r>
                      <a:br>
                        <a:rPr lang="zh-CN" altLang="en-US" sz="1000" b="1" i="0">
                          <a:solidFill>
                            <a:srgbClr val="000000"/>
                          </a:solidFill>
                          <a:latin typeface="宋体" pitchFamily="2" charset="-122"/>
                          <a:ea typeface="宋体" pitchFamily="2" charset="-122"/>
                        </a:rPr>
                      </a:br>
                      <a:r>
                        <a:rPr lang="zh-CN" altLang="en-US" sz="1000" b="1" i="0">
                          <a:solidFill>
                            <a:srgbClr val="000000"/>
                          </a:solidFill>
                          <a:latin typeface="宋体" pitchFamily="2" charset="-122"/>
                          <a:ea typeface="宋体" pitchFamily="2" charset="-122"/>
                        </a:rPr>
                        <a:t>（万元）</a:t>
                      </a:r>
                      <a:endParaRPr lang="zh-CN" altLang="en-US" sz="10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1" i="0">
                          <a:solidFill>
                            <a:srgbClr val="000000"/>
                          </a:solidFill>
                          <a:latin typeface="宋体" pitchFamily="2" charset="-122"/>
                          <a:ea typeface="宋体" pitchFamily="2" charset="-122"/>
                        </a:rPr>
                        <a:t>服务期</a:t>
                      </a:r>
                      <a:br>
                        <a:rPr lang="zh-CN" altLang="en-US" sz="1000" b="1" i="0">
                          <a:solidFill>
                            <a:srgbClr val="000000"/>
                          </a:solidFill>
                          <a:latin typeface="宋体" pitchFamily="2" charset="-122"/>
                          <a:ea typeface="宋体" pitchFamily="2" charset="-122"/>
                        </a:rPr>
                      </a:br>
                      <a:r>
                        <a:rPr lang="zh-CN" altLang="en-US" sz="1000" b="1" i="0">
                          <a:solidFill>
                            <a:srgbClr val="000000"/>
                          </a:solidFill>
                          <a:latin typeface="宋体" pitchFamily="2" charset="-122"/>
                          <a:ea typeface="宋体" pitchFamily="2" charset="-122"/>
                        </a:rPr>
                        <a:t>（年）</a:t>
                      </a:r>
                      <a:endParaRPr lang="zh-CN" altLang="en-US" sz="10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1" i="0">
                          <a:solidFill>
                            <a:srgbClr val="000000"/>
                          </a:solidFill>
                          <a:latin typeface="宋体" pitchFamily="2" charset="-122"/>
                          <a:ea typeface="宋体" pitchFamily="2" charset="-122"/>
                        </a:rPr>
                        <a:t>服务期小计金额</a:t>
                      </a:r>
                      <a:br>
                        <a:rPr lang="zh-CN" altLang="en-US" sz="1000" b="1" i="0">
                          <a:solidFill>
                            <a:srgbClr val="000000"/>
                          </a:solidFill>
                          <a:latin typeface="宋体" pitchFamily="2" charset="-122"/>
                          <a:ea typeface="宋体" pitchFamily="2" charset="-122"/>
                        </a:rPr>
                      </a:br>
                      <a:r>
                        <a:rPr lang="zh-CN" altLang="en-US" sz="1000" b="1" i="0">
                          <a:solidFill>
                            <a:srgbClr val="000000"/>
                          </a:solidFill>
                          <a:latin typeface="宋体" pitchFamily="2" charset="-122"/>
                          <a:ea typeface="宋体" pitchFamily="2" charset="-122"/>
                        </a:rPr>
                        <a:t>（万元）</a:t>
                      </a:r>
                      <a:endParaRPr lang="zh-CN" altLang="en-US" sz="10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661035">
                <a:tc>
                  <a:txBody>
                    <a:bodyPr/>
                    <a:p>
                      <a:pPr algn="ctr" fontAlgn="ctr"/>
                      <a:r>
                        <a:rPr lang="en-US" altLang="zh-CN" sz="1000" b="0" i="0">
                          <a:solidFill>
                            <a:srgbClr val="000000"/>
                          </a:solidFill>
                          <a:latin typeface="宋体" pitchFamily="2" charset="-122"/>
                          <a:ea typeface="宋体" pitchFamily="2" charset="-122"/>
                        </a:rPr>
                        <a:t>3</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0" i="0">
                          <a:solidFill>
                            <a:srgbClr val="000000"/>
                          </a:solidFill>
                          <a:latin typeface="宋体" pitchFamily="2" charset="-122"/>
                          <a:ea typeface="宋体" pitchFamily="2" charset="-122"/>
                        </a:rPr>
                        <a:t>无人机配套车辆：</a:t>
                      </a:r>
                      <a:r>
                        <a:rPr lang="en-US" altLang="zh-CN" sz="1000" b="0" i="0">
                          <a:solidFill>
                            <a:srgbClr val="000000"/>
                          </a:solidFill>
                          <a:latin typeface="宋体" pitchFamily="2" charset="-122"/>
                          <a:ea typeface="宋体" pitchFamily="2" charset="-122"/>
                        </a:rPr>
                        <a:t>1</a:t>
                      </a:r>
                      <a:r>
                        <a:rPr lang="zh-CN" altLang="en-US" sz="1000" b="0" i="0">
                          <a:solidFill>
                            <a:srgbClr val="000000"/>
                          </a:solidFill>
                          <a:latin typeface="宋体" pitchFamily="2" charset="-122"/>
                          <a:ea typeface="宋体" pitchFamily="2" charset="-122"/>
                        </a:rPr>
                        <a:t>辆</a:t>
                      </a:r>
                      <a:endParaRPr lang="zh-CN" altLang="en-US"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000" b="0" i="0">
                          <a:solidFill>
                            <a:srgbClr val="000000"/>
                          </a:solidFill>
                          <a:latin typeface="宋体" pitchFamily="2" charset="-122"/>
                          <a:ea typeface="宋体" pitchFamily="2" charset="-122"/>
                        </a:rPr>
                        <a:t>专用车辆</a:t>
                      </a:r>
                      <a:r>
                        <a:rPr lang="en-US" altLang="zh-CN" sz="1000" b="0" i="0">
                          <a:solidFill>
                            <a:srgbClr val="000000"/>
                          </a:solidFill>
                          <a:latin typeface="宋体" pitchFamily="2" charset="-122"/>
                          <a:ea typeface="宋体" pitchFamily="2" charset="-122"/>
                        </a:rPr>
                        <a:t>*1</a:t>
                      </a:r>
                      <a:r>
                        <a:rPr lang="zh-CN" altLang="en-US" sz="1000" b="0" i="0">
                          <a:solidFill>
                            <a:srgbClr val="000000"/>
                          </a:solidFill>
                          <a:latin typeface="宋体" pitchFamily="2" charset="-122"/>
                          <a:ea typeface="宋体" pitchFamily="2" charset="-122"/>
                        </a:rPr>
                        <a:t>：满足运输本项目使用的无人机的车辆，具备野外给配套无人机充电的能力；</a:t>
                      </a:r>
                      <a:endParaRPr lang="zh-CN" altLang="en-US"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12</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10</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1.2</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3</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3.6</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985135">
                <a:tc>
                  <a:txBody>
                    <a:bodyPr/>
                    <a:p>
                      <a:pPr algn="ctr" fontAlgn="ctr"/>
                      <a:r>
                        <a:rPr lang="en-US" altLang="zh-CN" sz="1000" b="0" i="0">
                          <a:solidFill>
                            <a:srgbClr val="000000"/>
                          </a:solidFill>
                          <a:latin typeface="宋体" pitchFamily="2" charset="-122"/>
                          <a:ea typeface="宋体" pitchFamily="2" charset="-122"/>
                        </a:rPr>
                        <a:t>4</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000" b="0" i="0">
                          <a:solidFill>
                            <a:srgbClr val="000000"/>
                          </a:solidFill>
                          <a:latin typeface="宋体" pitchFamily="2" charset="-122"/>
                          <a:ea typeface="宋体" pitchFamily="2" charset="-122"/>
                        </a:rPr>
                        <a:t>无人机操控平台：</a:t>
                      </a:r>
                      <a:r>
                        <a:rPr lang="en-US" altLang="zh-CN" sz="1000" b="0" i="0">
                          <a:solidFill>
                            <a:srgbClr val="000000"/>
                          </a:solidFill>
                          <a:latin typeface="宋体" pitchFamily="2" charset="-122"/>
                          <a:ea typeface="宋体" pitchFamily="2" charset="-122"/>
                        </a:rPr>
                        <a:t>1</a:t>
                      </a:r>
                      <a:r>
                        <a:rPr lang="zh-CN" altLang="en-US" sz="1000" b="0" i="0">
                          <a:solidFill>
                            <a:srgbClr val="000000"/>
                          </a:solidFill>
                          <a:latin typeface="宋体" pitchFamily="2" charset="-122"/>
                          <a:ea typeface="宋体" pitchFamily="2" charset="-122"/>
                        </a:rPr>
                        <a:t>套</a:t>
                      </a:r>
                      <a:endParaRPr lang="zh-CN" altLang="en-US"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000" b="0" i="0">
                          <a:solidFill>
                            <a:srgbClr val="000000"/>
                          </a:solidFill>
                          <a:latin typeface="宋体" pitchFamily="2" charset="-122"/>
                          <a:ea typeface="宋体" pitchFamily="2" charset="-122"/>
                        </a:rPr>
                        <a:t>1</a:t>
                      </a:r>
                      <a:r>
                        <a:rPr lang="zh-CN" altLang="en-US" sz="1000" b="0" i="0">
                          <a:solidFill>
                            <a:srgbClr val="000000"/>
                          </a:solidFill>
                          <a:latin typeface="宋体" pitchFamily="2" charset="-122"/>
                          <a:ea typeface="宋体" pitchFamily="2" charset="-122"/>
                        </a:rPr>
                        <a:t>）任务管理：</a:t>
                      </a:r>
                      <a:br>
                        <a:rPr lang="zh-CN" altLang="en-US" sz="1000" b="0" i="0">
                          <a:solidFill>
                            <a:srgbClr val="000000"/>
                          </a:solidFill>
                          <a:latin typeface="宋体" pitchFamily="2" charset="-122"/>
                          <a:ea typeface="宋体" pitchFamily="2" charset="-122"/>
                        </a:rPr>
                      </a:br>
                      <a:r>
                        <a:rPr lang="zh-CN" altLang="en-US" sz="1000" b="0" i="0">
                          <a:solidFill>
                            <a:srgbClr val="000000"/>
                          </a:solidFill>
                          <a:latin typeface="宋体" pitchFamily="2" charset="-122"/>
                          <a:ea typeface="宋体" pitchFamily="2" charset="-122"/>
                        </a:rPr>
                        <a:t>（</a:t>
                      </a:r>
                      <a:r>
                        <a:rPr lang="en-US" altLang="zh-CN" sz="1000" b="0" i="0">
                          <a:solidFill>
                            <a:srgbClr val="000000"/>
                          </a:solidFill>
                          <a:latin typeface="宋体" pitchFamily="2" charset="-122"/>
                          <a:ea typeface="宋体" pitchFamily="2" charset="-122"/>
                        </a:rPr>
                        <a:t>1</a:t>
                      </a:r>
                      <a:r>
                        <a:rPr lang="zh-CN" altLang="en-US" sz="1000" b="0" i="0">
                          <a:solidFill>
                            <a:srgbClr val="000000"/>
                          </a:solidFill>
                          <a:latin typeface="宋体" pitchFamily="2" charset="-122"/>
                          <a:ea typeface="宋体" pitchFamily="2" charset="-122"/>
                        </a:rPr>
                        <a:t>）任务列表：支持创建任务、查询任务、查看任务状态。</a:t>
                      </a:r>
                      <a:br>
                        <a:rPr lang="zh-CN" altLang="en-US" sz="1000" b="0" i="0">
                          <a:solidFill>
                            <a:srgbClr val="000000"/>
                          </a:solidFill>
                          <a:latin typeface="宋体" pitchFamily="2" charset="-122"/>
                          <a:ea typeface="宋体" pitchFamily="2" charset="-122"/>
                        </a:rPr>
                      </a:br>
                      <a:r>
                        <a:rPr lang="zh-CN" altLang="en-US" sz="1000" b="0" i="0">
                          <a:solidFill>
                            <a:srgbClr val="000000"/>
                          </a:solidFill>
                          <a:latin typeface="宋体" pitchFamily="2" charset="-122"/>
                          <a:ea typeface="宋体" pitchFamily="2" charset="-122"/>
                        </a:rPr>
                        <a:t>（</a:t>
                      </a:r>
                      <a:r>
                        <a:rPr lang="en-US" altLang="zh-CN" sz="1000" b="0" i="0">
                          <a:solidFill>
                            <a:srgbClr val="000000"/>
                          </a:solidFill>
                          <a:latin typeface="宋体" pitchFamily="2" charset="-122"/>
                          <a:ea typeface="宋体" pitchFamily="2" charset="-122"/>
                        </a:rPr>
                        <a:t>2</a:t>
                      </a:r>
                      <a:r>
                        <a:rPr lang="zh-CN" altLang="en-US" sz="1000" b="0" i="0">
                          <a:solidFill>
                            <a:srgbClr val="000000"/>
                          </a:solidFill>
                          <a:latin typeface="宋体" pitchFamily="2" charset="-122"/>
                          <a:ea typeface="宋体" pitchFamily="2" charset="-122"/>
                        </a:rPr>
                        <a:t>）任务监控：支持查看待起飞在线飞行器与监控中飞行器总数，执行中任务数与监控中任务总数，可以实时查看飞行器直播画面，时延不低于</a:t>
                      </a:r>
                      <a:r>
                        <a:rPr lang="en-US" altLang="zh-CN" sz="1000" b="0" i="0">
                          <a:solidFill>
                            <a:srgbClr val="000000"/>
                          </a:solidFill>
                          <a:latin typeface="宋体" pitchFamily="2" charset="-122"/>
                          <a:ea typeface="宋体" pitchFamily="2" charset="-122"/>
                        </a:rPr>
                        <a:t>2</a:t>
                      </a:r>
                      <a:r>
                        <a:rPr lang="zh-CN" altLang="en-US" sz="1000" b="0" i="0">
                          <a:solidFill>
                            <a:srgbClr val="000000"/>
                          </a:solidFill>
                          <a:latin typeface="宋体" pitchFamily="2" charset="-122"/>
                          <a:ea typeface="宋体" pitchFamily="2" charset="-122"/>
                        </a:rPr>
                        <a:t>秒。</a:t>
                      </a:r>
                      <a:br>
                        <a:rPr lang="zh-CN" altLang="en-US" sz="1000" b="0" i="0">
                          <a:solidFill>
                            <a:srgbClr val="000000"/>
                          </a:solidFill>
                          <a:latin typeface="宋体" pitchFamily="2" charset="-122"/>
                          <a:ea typeface="宋体" pitchFamily="2" charset="-122"/>
                        </a:rPr>
                      </a:br>
                      <a:r>
                        <a:rPr lang="zh-CN" altLang="en-US" sz="1000" b="0" i="0">
                          <a:solidFill>
                            <a:srgbClr val="000000"/>
                          </a:solidFill>
                          <a:latin typeface="宋体" pitchFamily="2" charset="-122"/>
                          <a:ea typeface="宋体" pitchFamily="2" charset="-122"/>
                        </a:rPr>
                        <a:t>（</a:t>
                      </a:r>
                      <a:r>
                        <a:rPr lang="en-US" altLang="zh-CN" sz="1000" b="0" i="0">
                          <a:solidFill>
                            <a:srgbClr val="000000"/>
                          </a:solidFill>
                          <a:latin typeface="宋体" pitchFamily="2" charset="-122"/>
                          <a:ea typeface="宋体" pitchFamily="2" charset="-122"/>
                        </a:rPr>
                        <a:t>3</a:t>
                      </a:r>
                      <a:r>
                        <a:rPr lang="zh-CN" altLang="en-US" sz="1000" b="0" i="0">
                          <a:solidFill>
                            <a:srgbClr val="000000"/>
                          </a:solidFill>
                          <a:latin typeface="宋体" pitchFamily="2" charset="-122"/>
                          <a:ea typeface="宋体" pitchFamily="2" charset="-122"/>
                        </a:rPr>
                        <a:t>）航线库：支持创建航线、查看航线、编辑航线，支持在</a:t>
                      </a:r>
                      <a:r>
                        <a:rPr lang="en-US" altLang="zh-CN" sz="1000" b="0" i="0">
                          <a:solidFill>
                            <a:srgbClr val="000000"/>
                          </a:solidFill>
                          <a:latin typeface="宋体" pitchFamily="2" charset="-122"/>
                          <a:ea typeface="宋体" pitchFamily="2" charset="-122"/>
                        </a:rPr>
                        <a:t>3D</a:t>
                      </a:r>
                      <a:r>
                        <a:rPr lang="zh-CN" altLang="en-US" sz="1000" b="0" i="0">
                          <a:solidFill>
                            <a:srgbClr val="000000"/>
                          </a:solidFill>
                          <a:latin typeface="宋体" pitchFamily="2" charset="-122"/>
                          <a:ea typeface="宋体" pitchFamily="2" charset="-122"/>
                        </a:rPr>
                        <a:t>地图上查看。</a:t>
                      </a:r>
                      <a:br>
                        <a:rPr lang="zh-CN" altLang="en-US" sz="1000" b="0" i="0">
                          <a:solidFill>
                            <a:srgbClr val="000000"/>
                          </a:solidFill>
                          <a:latin typeface="宋体" pitchFamily="2" charset="-122"/>
                          <a:ea typeface="宋体" pitchFamily="2" charset="-122"/>
                        </a:rPr>
                      </a:br>
                      <a:r>
                        <a:rPr lang="en-US" altLang="zh-CN" sz="1000" b="0" i="0">
                          <a:solidFill>
                            <a:srgbClr val="000000"/>
                          </a:solidFill>
                          <a:latin typeface="宋体" pitchFamily="2" charset="-122"/>
                          <a:ea typeface="宋体" pitchFamily="2" charset="-122"/>
                        </a:rPr>
                        <a:t>2</a:t>
                      </a:r>
                      <a:r>
                        <a:rPr lang="zh-CN" altLang="en-US" sz="1000" b="0" i="0">
                          <a:solidFill>
                            <a:srgbClr val="000000"/>
                          </a:solidFill>
                          <a:latin typeface="宋体" pitchFamily="2" charset="-122"/>
                          <a:ea typeface="宋体" pitchFamily="2" charset="-122"/>
                        </a:rPr>
                        <a:t>）基础数据：</a:t>
                      </a:r>
                      <a:br>
                        <a:rPr lang="zh-CN" altLang="en-US" sz="1000" b="0" i="0">
                          <a:solidFill>
                            <a:srgbClr val="000000"/>
                          </a:solidFill>
                          <a:latin typeface="宋体" pitchFamily="2" charset="-122"/>
                          <a:ea typeface="宋体" pitchFamily="2" charset="-122"/>
                        </a:rPr>
                      </a:br>
                      <a:r>
                        <a:rPr lang="zh-CN" altLang="en-US" sz="1000" b="0" i="0">
                          <a:solidFill>
                            <a:srgbClr val="000000"/>
                          </a:solidFill>
                          <a:latin typeface="宋体" pitchFamily="2" charset="-122"/>
                          <a:ea typeface="宋体" pitchFamily="2" charset="-122"/>
                        </a:rPr>
                        <a:t>（</a:t>
                      </a:r>
                      <a:r>
                        <a:rPr lang="en-US" altLang="zh-CN" sz="1000" b="0" i="0">
                          <a:solidFill>
                            <a:srgbClr val="000000"/>
                          </a:solidFill>
                          <a:latin typeface="宋体" pitchFamily="2" charset="-122"/>
                          <a:ea typeface="宋体" pitchFamily="2" charset="-122"/>
                        </a:rPr>
                        <a:t>1</a:t>
                      </a:r>
                      <a:r>
                        <a:rPr lang="zh-CN" altLang="en-US" sz="1000" b="0" i="0">
                          <a:solidFill>
                            <a:srgbClr val="000000"/>
                          </a:solidFill>
                          <a:latin typeface="宋体" pitchFamily="2" charset="-122"/>
                          <a:ea typeface="宋体" pitchFamily="2" charset="-122"/>
                        </a:rPr>
                        <a:t>）人员：支持人员的增删改查、权限的配置。</a:t>
                      </a:r>
                      <a:br>
                        <a:rPr lang="zh-CN" altLang="en-US" sz="1000" b="0" i="0">
                          <a:solidFill>
                            <a:srgbClr val="000000"/>
                          </a:solidFill>
                          <a:latin typeface="宋体" pitchFamily="2" charset="-122"/>
                          <a:ea typeface="宋体" pitchFamily="2" charset="-122"/>
                        </a:rPr>
                      </a:br>
                      <a:r>
                        <a:rPr lang="zh-CN" altLang="en-US" sz="1000" b="0" i="0">
                          <a:solidFill>
                            <a:srgbClr val="000000"/>
                          </a:solidFill>
                          <a:latin typeface="宋体" pitchFamily="2" charset="-122"/>
                          <a:ea typeface="宋体" pitchFamily="2" charset="-122"/>
                        </a:rPr>
                        <a:t>（</a:t>
                      </a:r>
                      <a:r>
                        <a:rPr lang="en-US" altLang="zh-CN" sz="1000" b="0" i="0">
                          <a:solidFill>
                            <a:srgbClr val="000000"/>
                          </a:solidFill>
                          <a:latin typeface="宋体" pitchFamily="2" charset="-122"/>
                          <a:ea typeface="宋体" pitchFamily="2" charset="-122"/>
                        </a:rPr>
                        <a:t>2</a:t>
                      </a:r>
                      <a:r>
                        <a:rPr lang="zh-CN" altLang="en-US" sz="1000" b="0" i="0">
                          <a:solidFill>
                            <a:srgbClr val="000000"/>
                          </a:solidFill>
                          <a:latin typeface="宋体" pitchFamily="2" charset="-122"/>
                          <a:ea typeface="宋体" pitchFamily="2" charset="-122"/>
                        </a:rPr>
                        <a:t>）设备：支持查看飞行器概览、编辑名称、查看整机数据与保养项目、查看告警信息、删除已添加设备。</a:t>
                      </a:r>
                      <a:br>
                        <a:rPr lang="zh-CN" altLang="en-US" sz="1000" b="0" i="0">
                          <a:solidFill>
                            <a:srgbClr val="000000"/>
                          </a:solidFill>
                          <a:latin typeface="宋体" pitchFamily="2" charset="-122"/>
                          <a:ea typeface="宋体" pitchFamily="2" charset="-122"/>
                        </a:rPr>
                      </a:br>
                      <a:r>
                        <a:rPr lang="en-US" altLang="zh-CN" sz="1000" b="0" i="0">
                          <a:solidFill>
                            <a:srgbClr val="000000"/>
                          </a:solidFill>
                          <a:latin typeface="宋体" pitchFamily="2" charset="-122"/>
                          <a:ea typeface="宋体" pitchFamily="2" charset="-122"/>
                        </a:rPr>
                        <a:t>3</a:t>
                      </a:r>
                      <a:r>
                        <a:rPr lang="zh-CN" altLang="en-US" sz="1000" b="0" i="0">
                          <a:solidFill>
                            <a:srgbClr val="000000"/>
                          </a:solidFill>
                          <a:latin typeface="宋体" pitchFamily="2" charset="-122"/>
                          <a:ea typeface="宋体" pitchFamily="2" charset="-122"/>
                        </a:rPr>
                        <a:t>）数据统计：</a:t>
                      </a:r>
                      <a:br>
                        <a:rPr lang="zh-CN" altLang="en-US" sz="1000" b="0" i="0">
                          <a:solidFill>
                            <a:srgbClr val="000000"/>
                          </a:solidFill>
                          <a:latin typeface="宋体" pitchFamily="2" charset="-122"/>
                          <a:ea typeface="宋体" pitchFamily="2" charset="-122"/>
                        </a:rPr>
                      </a:br>
                      <a:r>
                        <a:rPr lang="zh-CN" altLang="en-US" sz="1000" b="0" i="0">
                          <a:solidFill>
                            <a:srgbClr val="000000"/>
                          </a:solidFill>
                          <a:latin typeface="宋体" pitchFamily="2" charset="-122"/>
                          <a:ea typeface="宋体" pitchFamily="2" charset="-122"/>
                        </a:rPr>
                        <a:t>支持查看某段时间内团队任务概览，筛选后查看某台飞行器或某条航线运行情况。</a:t>
                      </a:r>
                      <a:endParaRPr lang="zh-CN" altLang="en-US"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3</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5</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0.6</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3</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000" b="0" i="0">
                          <a:solidFill>
                            <a:srgbClr val="000000"/>
                          </a:solidFill>
                          <a:latin typeface="宋体" pitchFamily="2" charset="-122"/>
                          <a:ea typeface="宋体" pitchFamily="2" charset="-122"/>
                        </a:rPr>
                        <a:t>1.8</a:t>
                      </a:r>
                      <a:endParaRPr lang="en-US" altLang="zh-CN" sz="10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5" name="标题 2"/>
          <p:cNvSpPr/>
          <p:nvPr/>
        </p:nvSpPr>
        <p:spPr>
          <a:xfrm>
            <a:off x="822960" y="487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zh-CN" altLang="en-US"/>
              <a:t>采购预算测算：</a:t>
            </a:r>
            <a:r>
              <a:rPr>
                <a:sym typeface="+mn-ea"/>
              </a:rPr>
              <a:t>软硬件服务费</a:t>
            </a:r>
            <a:endParaRPr lang="zh-CN" altLang="en-US"/>
          </a:p>
        </p:txBody>
      </p:sp>
      <p:sp>
        <p:nvSpPr>
          <p:cNvPr id="6" name="文本框 5"/>
          <p:cNvSpPr txBox="1"/>
          <p:nvPr/>
        </p:nvSpPr>
        <p:spPr>
          <a:xfrm>
            <a:off x="785495" y="1552575"/>
            <a:ext cx="4064000" cy="368300"/>
          </a:xfrm>
          <a:prstGeom prst="rect">
            <a:avLst/>
          </a:prstGeom>
          <a:noFill/>
        </p:spPr>
        <p:txBody>
          <a:bodyPr wrap="square" rtlCol="0">
            <a:spAutoFit/>
          </a:bodyPr>
          <a:p>
            <a:endParaRPr lang="zh-CN" altLang="en-US"/>
          </a:p>
        </p:txBody>
      </p:sp>
      <p:graphicFrame>
        <p:nvGraphicFramePr>
          <p:cNvPr id="3" name="表格 2"/>
          <p:cNvGraphicFramePr/>
          <p:nvPr>
            <p:custDataLst>
              <p:tags r:id="rId1"/>
            </p:custDataLst>
          </p:nvPr>
        </p:nvGraphicFramePr>
        <p:xfrm>
          <a:off x="609600" y="1207135"/>
          <a:ext cx="10972800" cy="5147310"/>
        </p:xfrm>
        <a:graphic>
          <a:graphicData uri="http://schemas.openxmlformats.org/drawingml/2006/table">
            <a:tbl>
              <a:tblPr/>
              <a:tblGrid>
                <a:gridCol w="338455"/>
                <a:gridCol w="866140"/>
                <a:gridCol w="5201920"/>
                <a:gridCol w="760095"/>
                <a:gridCol w="1076325"/>
                <a:gridCol w="1075690"/>
                <a:gridCol w="543560"/>
                <a:gridCol w="1110615"/>
              </a:tblGrid>
              <a:tr h="389255">
                <a:tc>
                  <a:txBody>
                    <a:bodyPr/>
                    <a:p>
                      <a:pPr algn="ctr" fontAlgn="ctr"/>
                      <a:r>
                        <a:rPr lang="zh-CN" altLang="en-US" sz="1200" b="1" i="0">
                          <a:solidFill>
                            <a:srgbClr val="000000"/>
                          </a:solidFill>
                          <a:latin typeface="宋体" pitchFamily="2" charset="-122"/>
                          <a:ea typeface="宋体" pitchFamily="2" charset="-122"/>
                        </a:rPr>
                        <a:t>序号</a:t>
                      </a:r>
                      <a:endParaRPr lang="zh-CN" altLang="en-US" sz="12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itchFamily="2" charset="-122"/>
                          <a:ea typeface="宋体" pitchFamily="2" charset="-122"/>
                        </a:rPr>
                        <a:t>项目内容</a:t>
                      </a:r>
                      <a:endParaRPr lang="zh-CN" altLang="en-US" sz="12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itchFamily="2" charset="-122"/>
                          <a:ea typeface="宋体" pitchFamily="2" charset="-122"/>
                        </a:rPr>
                        <a:t>项目要求</a:t>
                      </a:r>
                      <a:endParaRPr lang="zh-CN" altLang="en-US" sz="12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itchFamily="2" charset="-122"/>
                          <a:ea typeface="宋体" pitchFamily="2" charset="-122"/>
                        </a:rPr>
                        <a:t>投资建设费用估算（万元）</a:t>
                      </a:r>
                      <a:endParaRPr lang="zh-CN" altLang="en-US" sz="12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itchFamily="2" charset="-122"/>
                          <a:ea typeface="宋体" pitchFamily="2" charset="-122"/>
                        </a:rPr>
                        <a:t>使用年限（折旧年限）</a:t>
                      </a:r>
                      <a:br>
                        <a:rPr lang="zh-CN" altLang="en-US" sz="1200" b="1" i="0">
                          <a:solidFill>
                            <a:srgbClr val="000000"/>
                          </a:solidFill>
                          <a:latin typeface="宋体" pitchFamily="2" charset="-122"/>
                          <a:ea typeface="宋体" pitchFamily="2" charset="-122"/>
                        </a:rPr>
                      </a:br>
                      <a:r>
                        <a:rPr lang="zh-CN" altLang="en-US" sz="1200" b="1" i="0">
                          <a:solidFill>
                            <a:srgbClr val="000000"/>
                          </a:solidFill>
                          <a:latin typeface="宋体" pitchFamily="2" charset="-122"/>
                          <a:ea typeface="宋体" pitchFamily="2" charset="-122"/>
                        </a:rPr>
                        <a:t>（年）</a:t>
                      </a:r>
                      <a:endParaRPr lang="zh-CN" altLang="en-US" sz="12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itchFamily="2" charset="-122"/>
                          <a:ea typeface="宋体" pitchFamily="2" charset="-122"/>
                        </a:rPr>
                        <a:t>折合年服务费</a:t>
                      </a:r>
                      <a:br>
                        <a:rPr lang="zh-CN" altLang="en-US" sz="1200" b="1" i="0">
                          <a:solidFill>
                            <a:srgbClr val="000000"/>
                          </a:solidFill>
                          <a:latin typeface="宋体" pitchFamily="2" charset="-122"/>
                          <a:ea typeface="宋体" pitchFamily="2" charset="-122"/>
                        </a:rPr>
                      </a:br>
                      <a:r>
                        <a:rPr lang="zh-CN" altLang="en-US" sz="1200" b="1" i="0">
                          <a:solidFill>
                            <a:srgbClr val="000000"/>
                          </a:solidFill>
                          <a:latin typeface="宋体" pitchFamily="2" charset="-122"/>
                          <a:ea typeface="宋体" pitchFamily="2" charset="-122"/>
                        </a:rPr>
                        <a:t>（万元）</a:t>
                      </a:r>
                      <a:endParaRPr lang="zh-CN" altLang="en-US" sz="12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itchFamily="2" charset="-122"/>
                          <a:ea typeface="宋体" pitchFamily="2" charset="-122"/>
                        </a:rPr>
                        <a:t>服务期</a:t>
                      </a:r>
                      <a:br>
                        <a:rPr lang="zh-CN" altLang="en-US" sz="1200" b="1" i="0">
                          <a:solidFill>
                            <a:srgbClr val="000000"/>
                          </a:solidFill>
                          <a:latin typeface="宋体" pitchFamily="2" charset="-122"/>
                          <a:ea typeface="宋体" pitchFamily="2" charset="-122"/>
                        </a:rPr>
                      </a:br>
                      <a:r>
                        <a:rPr lang="zh-CN" altLang="en-US" sz="1200" b="1" i="0">
                          <a:solidFill>
                            <a:srgbClr val="000000"/>
                          </a:solidFill>
                          <a:latin typeface="宋体" pitchFamily="2" charset="-122"/>
                          <a:ea typeface="宋体" pitchFamily="2" charset="-122"/>
                        </a:rPr>
                        <a:t>（年）</a:t>
                      </a:r>
                      <a:endParaRPr lang="zh-CN" altLang="en-US" sz="12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itchFamily="2" charset="-122"/>
                          <a:ea typeface="宋体" pitchFamily="2" charset="-122"/>
                        </a:rPr>
                        <a:t>服务期小计金额</a:t>
                      </a:r>
                      <a:br>
                        <a:rPr lang="zh-CN" altLang="en-US" sz="1200" b="1" i="0">
                          <a:solidFill>
                            <a:srgbClr val="000000"/>
                          </a:solidFill>
                          <a:latin typeface="宋体" pitchFamily="2" charset="-122"/>
                          <a:ea typeface="宋体" pitchFamily="2" charset="-122"/>
                        </a:rPr>
                      </a:br>
                      <a:r>
                        <a:rPr lang="zh-CN" altLang="en-US" sz="1200" b="1" i="0">
                          <a:solidFill>
                            <a:srgbClr val="000000"/>
                          </a:solidFill>
                          <a:latin typeface="宋体" pitchFamily="2" charset="-122"/>
                          <a:ea typeface="宋体" pitchFamily="2" charset="-122"/>
                        </a:rPr>
                        <a:t>（万元）</a:t>
                      </a:r>
                      <a:endParaRPr lang="zh-CN" altLang="en-US" sz="12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914650">
                <a:tc>
                  <a:txBody>
                    <a:bodyPr/>
                    <a:p>
                      <a:pPr algn="ctr" fontAlgn="ctr"/>
                      <a:r>
                        <a:rPr lang="en-US" altLang="zh-CN" sz="1200" b="0" i="0">
                          <a:solidFill>
                            <a:srgbClr val="000000"/>
                          </a:solidFill>
                          <a:latin typeface="宋体" pitchFamily="2" charset="-122"/>
                          <a:ea typeface="宋体" pitchFamily="2" charset="-122"/>
                        </a:rPr>
                        <a:t>5</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宋体" pitchFamily="2" charset="-122"/>
                          <a:ea typeface="宋体" pitchFamily="2" charset="-122"/>
                        </a:rPr>
                        <a:t>业务管理平台：</a:t>
                      </a:r>
                      <a:r>
                        <a:rPr lang="en-US" altLang="zh-CN" sz="1200" b="0" i="0">
                          <a:solidFill>
                            <a:srgbClr val="000000"/>
                          </a:solidFill>
                          <a:latin typeface="宋体" pitchFamily="2" charset="-122"/>
                          <a:ea typeface="宋体" pitchFamily="2" charset="-122"/>
                        </a:rPr>
                        <a:t>1</a:t>
                      </a:r>
                      <a:r>
                        <a:rPr lang="zh-CN" altLang="en-US" sz="1200" b="0" i="0">
                          <a:solidFill>
                            <a:srgbClr val="000000"/>
                          </a:solidFill>
                          <a:latin typeface="宋体" pitchFamily="2" charset="-122"/>
                          <a:ea typeface="宋体" pitchFamily="2" charset="-122"/>
                        </a:rPr>
                        <a:t>套</a:t>
                      </a:r>
                      <a:endParaRPr lang="zh-CN" altLang="en-US"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0" i="0">
                          <a:solidFill>
                            <a:srgbClr val="000000"/>
                          </a:solidFill>
                          <a:latin typeface="宋体" pitchFamily="2" charset="-122"/>
                          <a:ea typeface="宋体" pitchFamily="2" charset="-122"/>
                        </a:rPr>
                        <a:t>1</a:t>
                      </a:r>
                      <a:r>
                        <a:rPr lang="zh-CN" altLang="en-US" sz="1200" b="0" i="0">
                          <a:solidFill>
                            <a:srgbClr val="000000"/>
                          </a:solidFill>
                          <a:latin typeface="宋体" pitchFamily="2" charset="-122"/>
                          <a:ea typeface="宋体" pitchFamily="2" charset="-122"/>
                        </a:rPr>
                        <a:t>）视频广场：</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支持查看山区货运无人机起降场实时外场或内场监控画面；</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针对监控球机：支持后端</a:t>
                      </a:r>
                      <a:r>
                        <a:rPr lang="en-US" altLang="zh-CN" sz="1200" b="0" i="0">
                          <a:solidFill>
                            <a:srgbClr val="000000"/>
                          </a:solidFill>
                          <a:latin typeface="宋体" pitchFamily="2" charset="-122"/>
                          <a:ea typeface="宋体" pitchFamily="2" charset="-122"/>
                        </a:rPr>
                        <a:t>AI</a:t>
                      </a:r>
                      <a:r>
                        <a:rPr lang="zh-CN" altLang="en-US" sz="1200" b="0" i="0">
                          <a:solidFill>
                            <a:srgbClr val="000000"/>
                          </a:solidFill>
                          <a:latin typeface="宋体" pitchFamily="2" charset="-122"/>
                          <a:ea typeface="宋体" pitchFamily="2" charset="-122"/>
                        </a:rPr>
                        <a:t>控制球机进行人、车、无人机的视觉自动跟踪；</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针对无人机：支持实时查看飞行的无人机</a:t>
                      </a:r>
                      <a:r>
                        <a:rPr lang="en-US" altLang="zh-CN" sz="1200" b="0" i="0">
                          <a:solidFill>
                            <a:srgbClr val="000000"/>
                          </a:solidFill>
                          <a:latin typeface="宋体" pitchFamily="2" charset="-122"/>
                          <a:ea typeface="宋体" pitchFamily="2" charset="-122"/>
                        </a:rPr>
                        <a:t>FPV</a:t>
                      </a:r>
                      <a:r>
                        <a:rPr lang="zh-CN" altLang="en-US" sz="1200" b="0" i="0">
                          <a:solidFill>
                            <a:srgbClr val="000000"/>
                          </a:solidFill>
                          <a:latin typeface="宋体" pitchFamily="2" charset="-122"/>
                          <a:ea typeface="宋体" pitchFamily="2" charset="-122"/>
                        </a:rPr>
                        <a:t>画面；</a:t>
                      </a:r>
                      <a:br>
                        <a:rPr lang="zh-CN" altLang="en-US" sz="1200" b="0" i="0">
                          <a:solidFill>
                            <a:srgbClr val="000000"/>
                          </a:solidFill>
                          <a:latin typeface="宋体" pitchFamily="2" charset="-122"/>
                          <a:ea typeface="宋体" pitchFamily="2" charset="-122"/>
                        </a:rPr>
                      </a:br>
                      <a:r>
                        <a:rPr lang="en-US" altLang="zh-CN" sz="1200" b="0" i="0">
                          <a:solidFill>
                            <a:srgbClr val="000000"/>
                          </a:solidFill>
                          <a:latin typeface="宋体" pitchFamily="2" charset="-122"/>
                          <a:ea typeface="宋体" pitchFamily="2" charset="-122"/>
                        </a:rPr>
                        <a:t>2</a:t>
                      </a:r>
                      <a:r>
                        <a:rPr lang="zh-CN" altLang="en-US" sz="1200" b="0" i="0">
                          <a:solidFill>
                            <a:srgbClr val="000000"/>
                          </a:solidFill>
                          <a:latin typeface="宋体" pitchFamily="2" charset="-122"/>
                          <a:ea typeface="宋体" pitchFamily="2" charset="-122"/>
                        </a:rPr>
                        <a:t>）飞行地图：</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展示在执行航线中的无人机实时状态：位置、高度、实时载重、电量、风速、航线执行进度；</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展示基于无人机侦测预警基站获取周边</a:t>
                      </a:r>
                      <a:r>
                        <a:rPr lang="en-US" altLang="zh-CN" sz="1200" b="0" i="0">
                          <a:solidFill>
                            <a:srgbClr val="000000"/>
                          </a:solidFill>
                          <a:latin typeface="宋体" pitchFamily="2" charset="-122"/>
                          <a:ea typeface="宋体" pitchFamily="2" charset="-122"/>
                        </a:rPr>
                        <a:t>1km</a:t>
                      </a:r>
                      <a:r>
                        <a:rPr lang="zh-CN" altLang="en-US" sz="1200" b="0" i="0">
                          <a:solidFill>
                            <a:srgbClr val="000000"/>
                          </a:solidFill>
                          <a:latin typeface="宋体" pitchFamily="2" charset="-122"/>
                          <a:ea typeface="宋体" pitchFamily="2" charset="-122"/>
                        </a:rPr>
                        <a:t>无人机数据，并在地图上展示无人机和飞手所在位置；</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展示基于</a:t>
                      </a:r>
                      <a:r>
                        <a:rPr lang="en-US" altLang="zh-CN" sz="1200" b="0" i="0">
                          <a:solidFill>
                            <a:srgbClr val="000000"/>
                          </a:solidFill>
                          <a:latin typeface="宋体" pitchFamily="2" charset="-122"/>
                          <a:ea typeface="宋体" pitchFamily="2" charset="-122"/>
                        </a:rPr>
                        <a:t>ADS-B</a:t>
                      </a:r>
                      <a:r>
                        <a:rPr lang="zh-CN" altLang="en-US" sz="1200" b="0" i="0">
                          <a:solidFill>
                            <a:srgbClr val="000000"/>
                          </a:solidFill>
                          <a:latin typeface="宋体" pitchFamily="2" charset="-122"/>
                          <a:ea typeface="宋体" pitchFamily="2" charset="-122"/>
                        </a:rPr>
                        <a:t>采集的民航班机信息（支持筛选高度阈值）；</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点击飞机，可以观看实时</a:t>
                      </a:r>
                      <a:r>
                        <a:rPr lang="en-US" altLang="zh-CN" sz="1200" b="0" i="0">
                          <a:solidFill>
                            <a:srgbClr val="000000"/>
                          </a:solidFill>
                          <a:latin typeface="宋体" pitchFamily="2" charset="-122"/>
                          <a:ea typeface="宋体" pitchFamily="2" charset="-122"/>
                        </a:rPr>
                        <a:t>FPV</a:t>
                      </a:r>
                      <a:r>
                        <a:rPr lang="zh-CN" altLang="en-US" sz="1200" b="0" i="0">
                          <a:solidFill>
                            <a:srgbClr val="000000"/>
                          </a:solidFill>
                          <a:latin typeface="宋体" pitchFamily="2" charset="-122"/>
                          <a:ea typeface="宋体" pitchFamily="2" charset="-122"/>
                        </a:rPr>
                        <a:t>画面；</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安全飞行预警：支持周边（可自定义预警范围）检测到无人机，显性提醒操作人员；</a:t>
                      </a:r>
                      <a:br>
                        <a:rPr lang="zh-CN" altLang="en-US" sz="1200" b="0" i="0">
                          <a:solidFill>
                            <a:srgbClr val="000000"/>
                          </a:solidFill>
                          <a:latin typeface="宋体" pitchFamily="2" charset="-122"/>
                          <a:ea typeface="宋体" pitchFamily="2" charset="-122"/>
                        </a:rPr>
                      </a:br>
                      <a:r>
                        <a:rPr lang="en-US" altLang="zh-CN" sz="1200" b="0" i="0">
                          <a:solidFill>
                            <a:srgbClr val="000000"/>
                          </a:solidFill>
                          <a:latin typeface="宋体" pitchFamily="2" charset="-122"/>
                          <a:ea typeface="宋体" pitchFamily="2" charset="-122"/>
                        </a:rPr>
                        <a:t>3</a:t>
                      </a:r>
                      <a:r>
                        <a:rPr lang="zh-CN" altLang="en-US" sz="1200" b="0" i="0">
                          <a:solidFill>
                            <a:srgbClr val="000000"/>
                          </a:solidFill>
                          <a:latin typeface="宋体" pitchFamily="2" charset="-122"/>
                          <a:ea typeface="宋体" pitchFamily="2" charset="-122"/>
                        </a:rPr>
                        <a:t>）飞行记录：</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根据航线飞行记录，无人机飞行轨迹与日志；</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存储无人机</a:t>
                      </a:r>
                      <a:r>
                        <a:rPr lang="en-US" altLang="zh-CN" sz="1200" b="0" i="0">
                          <a:solidFill>
                            <a:srgbClr val="000000"/>
                          </a:solidFill>
                          <a:latin typeface="宋体" pitchFamily="2" charset="-122"/>
                          <a:ea typeface="宋体" pitchFamily="2" charset="-122"/>
                        </a:rPr>
                        <a:t>FPV</a:t>
                      </a:r>
                      <a:r>
                        <a:rPr lang="zh-CN" altLang="en-US" sz="1200" b="0" i="0">
                          <a:solidFill>
                            <a:srgbClr val="000000"/>
                          </a:solidFill>
                          <a:latin typeface="宋体" pitchFamily="2" charset="-122"/>
                          <a:ea typeface="宋体" pitchFamily="2" charset="-122"/>
                        </a:rPr>
                        <a:t>视频画面，存储时间不低于</a:t>
                      </a:r>
                      <a:r>
                        <a:rPr lang="en-US" altLang="zh-CN" sz="1200" b="0" i="0">
                          <a:solidFill>
                            <a:srgbClr val="000000"/>
                          </a:solidFill>
                          <a:latin typeface="宋体" pitchFamily="2" charset="-122"/>
                          <a:ea typeface="宋体" pitchFamily="2" charset="-122"/>
                        </a:rPr>
                        <a:t>90</a:t>
                      </a:r>
                      <a:r>
                        <a:rPr lang="zh-CN" altLang="en-US" sz="1200" b="0" i="0">
                          <a:solidFill>
                            <a:srgbClr val="000000"/>
                          </a:solidFill>
                          <a:latin typeface="宋体" pitchFamily="2" charset="-122"/>
                          <a:ea typeface="宋体" pitchFamily="2" charset="-122"/>
                        </a:rPr>
                        <a:t>天；</a:t>
                      </a:r>
                      <a:br>
                        <a:rPr lang="zh-CN" altLang="en-US" sz="1200" b="0" i="0">
                          <a:solidFill>
                            <a:srgbClr val="000000"/>
                          </a:solidFill>
                          <a:latin typeface="宋体" pitchFamily="2" charset="-122"/>
                          <a:ea typeface="宋体" pitchFamily="2" charset="-122"/>
                        </a:rPr>
                      </a:br>
                      <a:r>
                        <a:rPr lang="en-US" altLang="zh-CN" sz="1200" b="0" i="0">
                          <a:solidFill>
                            <a:srgbClr val="000000"/>
                          </a:solidFill>
                          <a:latin typeface="宋体" pitchFamily="2" charset="-122"/>
                          <a:ea typeface="宋体" pitchFamily="2" charset="-122"/>
                        </a:rPr>
                        <a:t>4</a:t>
                      </a:r>
                      <a:r>
                        <a:rPr lang="zh-CN" altLang="en-US" sz="1200" b="0" i="0">
                          <a:solidFill>
                            <a:srgbClr val="000000"/>
                          </a:solidFill>
                          <a:latin typeface="宋体" pitchFamily="2" charset="-122"/>
                          <a:ea typeface="宋体" pitchFamily="2" charset="-122"/>
                        </a:rPr>
                        <a:t>）数据统计：</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支持时间、设备、航线维度来统计任务次数、作业里程、作业时长、运输重量；</a:t>
                      </a:r>
                      <a:endParaRPr lang="zh-CN" altLang="en-US"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20</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5</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4</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3</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12</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70915">
                <a:tc>
                  <a:txBody>
                    <a:bodyPr/>
                    <a:p>
                      <a:pPr algn="ctr" fontAlgn="ctr"/>
                      <a:r>
                        <a:rPr lang="en-US" altLang="zh-CN" sz="1200" b="0" i="0">
                          <a:solidFill>
                            <a:srgbClr val="000000"/>
                          </a:solidFill>
                          <a:latin typeface="宋体" pitchFamily="2" charset="-122"/>
                          <a:ea typeface="宋体" pitchFamily="2" charset="-122"/>
                        </a:rPr>
                        <a:t>6</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0" i="0">
                          <a:solidFill>
                            <a:srgbClr val="000000"/>
                          </a:solidFill>
                          <a:latin typeface="宋体" pitchFamily="2" charset="-122"/>
                          <a:ea typeface="宋体" pitchFamily="2" charset="-122"/>
                        </a:rPr>
                        <a:t>业务预约平台：</a:t>
                      </a:r>
                      <a:r>
                        <a:rPr lang="en-US" altLang="zh-CN" sz="1200" b="0" i="0">
                          <a:solidFill>
                            <a:srgbClr val="000000"/>
                          </a:solidFill>
                          <a:latin typeface="宋体" pitchFamily="2" charset="-122"/>
                          <a:ea typeface="宋体" pitchFamily="2" charset="-122"/>
                        </a:rPr>
                        <a:t>1</a:t>
                      </a:r>
                      <a:r>
                        <a:rPr lang="zh-CN" altLang="en-US" sz="1200" b="0" i="0">
                          <a:solidFill>
                            <a:srgbClr val="000000"/>
                          </a:solidFill>
                          <a:latin typeface="宋体" pitchFamily="2" charset="-122"/>
                          <a:ea typeface="宋体" pitchFamily="2" charset="-122"/>
                        </a:rPr>
                        <a:t>套</a:t>
                      </a:r>
                      <a:endParaRPr lang="zh-CN" altLang="en-US"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0" i="0">
                          <a:solidFill>
                            <a:srgbClr val="000000"/>
                          </a:solidFill>
                          <a:latin typeface="宋体" pitchFamily="2" charset="-122"/>
                          <a:ea typeface="宋体" pitchFamily="2" charset="-122"/>
                        </a:rPr>
                        <a:t>1</a:t>
                      </a:r>
                      <a:r>
                        <a:rPr lang="zh-CN" altLang="en-US" sz="1200" b="0" i="0">
                          <a:solidFill>
                            <a:srgbClr val="000000"/>
                          </a:solidFill>
                          <a:latin typeface="宋体" pitchFamily="2" charset="-122"/>
                          <a:ea typeface="宋体" pitchFamily="2" charset="-122"/>
                        </a:rPr>
                        <a:t>）具体根据对外受理业务需求，定制开发微信小程序，实现小程序上查看状态、预约、受理、核销等功能；</a:t>
                      </a:r>
                      <a:br>
                        <a:rPr lang="zh-CN" altLang="en-US" sz="1200" b="0" i="0">
                          <a:solidFill>
                            <a:srgbClr val="000000"/>
                          </a:solidFill>
                          <a:latin typeface="宋体" pitchFamily="2" charset="-122"/>
                          <a:ea typeface="宋体" pitchFamily="2" charset="-122"/>
                        </a:rPr>
                      </a:br>
                      <a:r>
                        <a:rPr lang="en-US" altLang="zh-CN" sz="1200" b="0" i="0">
                          <a:solidFill>
                            <a:srgbClr val="000000"/>
                          </a:solidFill>
                          <a:latin typeface="宋体" pitchFamily="2" charset="-122"/>
                          <a:ea typeface="宋体" pitchFamily="2" charset="-122"/>
                        </a:rPr>
                        <a:t>2</a:t>
                      </a:r>
                      <a:r>
                        <a:rPr lang="zh-CN" altLang="en-US" sz="1200" b="0" i="0">
                          <a:solidFill>
                            <a:srgbClr val="000000"/>
                          </a:solidFill>
                          <a:latin typeface="宋体" pitchFamily="2" charset="-122"/>
                          <a:ea typeface="宋体" pitchFamily="2" charset="-122"/>
                        </a:rPr>
                        <a:t>）能力开放</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a:t>
                      </a:r>
                      <a:r>
                        <a:rPr lang="en-US" altLang="zh-CN" sz="1200" b="0" i="0">
                          <a:solidFill>
                            <a:srgbClr val="000000"/>
                          </a:solidFill>
                          <a:latin typeface="宋体" pitchFamily="2" charset="-122"/>
                          <a:ea typeface="宋体" pitchFamily="2" charset="-122"/>
                        </a:rPr>
                        <a:t>1</a:t>
                      </a:r>
                      <a:r>
                        <a:rPr lang="zh-CN" altLang="en-US" sz="1200" b="0" i="0">
                          <a:solidFill>
                            <a:srgbClr val="000000"/>
                          </a:solidFill>
                          <a:latin typeface="宋体" pitchFamily="2" charset="-122"/>
                          <a:ea typeface="宋体" pitchFamily="2" charset="-122"/>
                        </a:rPr>
                        <a:t>）无人机状态：位置、实时</a:t>
                      </a:r>
                      <a:r>
                        <a:rPr lang="en-US" altLang="zh-CN" sz="1200" b="0" i="0">
                          <a:solidFill>
                            <a:srgbClr val="000000"/>
                          </a:solidFill>
                          <a:latin typeface="宋体" pitchFamily="2" charset="-122"/>
                          <a:ea typeface="宋体" pitchFamily="2" charset="-122"/>
                        </a:rPr>
                        <a:t>FPV</a:t>
                      </a:r>
                      <a:r>
                        <a:rPr lang="zh-CN" altLang="en-US" sz="1200" b="0" i="0">
                          <a:solidFill>
                            <a:srgbClr val="000000"/>
                          </a:solidFill>
                          <a:latin typeface="宋体" pitchFamily="2" charset="-122"/>
                          <a:ea typeface="宋体" pitchFamily="2" charset="-122"/>
                        </a:rPr>
                        <a:t>画面、实时载重；</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a:t>
                      </a:r>
                      <a:r>
                        <a:rPr lang="en-US" altLang="zh-CN" sz="1200" b="0" i="0">
                          <a:solidFill>
                            <a:srgbClr val="000000"/>
                          </a:solidFill>
                          <a:latin typeface="宋体" pitchFamily="2" charset="-122"/>
                          <a:ea typeface="宋体" pitchFamily="2" charset="-122"/>
                        </a:rPr>
                        <a:t>2</a:t>
                      </a:r>
                      <a:r>
                        <a:rPr lang="zh-CN" altLang="en-US" sz="1200" b="0" i="0">
                          <a:solidFill>
                            <a:srgbClr val="000000"/>
                          </a:solidFill>
                          <a:latin typeface="宋体" pitchFamily="2" charset="-122"/>
                          <a:ea typeface="宋体" pitchFamily="2" charset="-122"/>
                        </a:rPr>
                        <a:t>）航线状态：航线名称、执行情况、执行进度；</a:t>
                      </a:r>
                      <a:br>
                        <a:rPr lang="zh-CN" altLang="en-US" sz="1200" b="0" i="0">
                          <a:solidFill>
                            <a:srgbClr val="000000"/>
                          </a:solidFill>
                          <a:latin typeface="宋体" pitchFamily="2" charset="-122"/>
                          <a:ea typeface="宋体" pitchFamily="2" charset="-122"/>
                        </a:rPr>
                      </a:br>
                      <a:r>
                        <a:rPr lang="zh-CN" altLang="en-US" sz="1200" b="0" i="0">
                          <a:solidFill>
                            <a:srgbClr val="000000"/>
                          </a:solidFill>
                          <a:latin typeface="宋体" pitchFamily="2" charset="-122"/>
                          <a:ea typeface="宋体" pitchFamily="2" charset="-122"/>
                        </a:rPr>
                        <a:t>（</a:t>
                      </a:r>
                      <a:r>
                        <a:rPr lang="en-US" altLang="zh-CN" sz="1200" b="0" i="0">
                          <a:solidFill>
                            <a:srgbClr val="000000"/>
                          </a:solidFill>
                          <a:latin typeface="宋体" pitchFamily="2" charset="-122"/>
                          <a:ea typeface="宋体" pitchFamily="2" charset="-122"/>
                        </a:rPr>
                        <a:t>3</a:t>
                      </a:r>
                      <a:r>
                        <a:rPr lang="zh-CN" altLang="en-US" sz="1200" b="0" i="0">
                          <a:solidFill>
                            <a:srgbClr val="000000"/>
                          </a:solidFill>
                          <a:latin typeface="宋体" pitchFamily="2" charset="-122"/>
                          <a:ea typeface="宋体" pitchFamily="2" charset="-122"/>
                        </a:rPr>
                        <a:t>）运力状态：可用运力、已用运力、总运力；</a:t>
                      </a:r>
                      <a:endParaRPr lang="zh-CN" altLang="en-US"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10</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5</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2</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3</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宋体" pitchFamily="2" charset="-122"/>
                          <a:ea typeface="宋体" pitchFamily="2" charset="-122"/>
                        </a:rPr>
                        <a:t>6</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4310">
                <a:tc gridSpan="7">
                  <a:txBody>
                    <a:bodyPr/>
                    <a:p>
                      <a:pPr algn="ctr" fontAlgn="ctr"/>
                      <a:r>
                        <a:rPr lang="zh-CN" altLang="en-US" sz="1200" b="0" i="0">
                          <a:solidFill>
                            <a:srgbClr val="000000"/>
                          </a:solidFill>
                          <a:latin typeface="宋体" pitchFamily="2" charset="-122"/>
                          <a:ea typeface="宋体" pitchFamily="2" charset="-122"/>
                        </a:rPr>
                        <a:t>合计</a:t>
                      </a:r>
                      <a:endParaRPr lang="zh-CN" altLang="en-US"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宋体" pitchFamily="2" charset="-122"/>
                          <a:ea typeface="宋体" pitchFamily="2" charset="-122"/>
                        </a:rPr>
                        <a:t>55.8</a:t>
                      </a:r>
                      <a:endParaRPr lang="en-US" altLang="zh-CN" sz="12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dirty="0"/>
          </a:p>
        </p:txBody>
      </p:sp>
      <p:sp>
        <p:nvSpPr>
          <p:cNvPr id="5" name="标题 2"/>
          <p:cNvSpPr/>
          <p:nvPr/>
        </p:nvSpPr>
        <p:spPr>
          <a:xfrm>
            <a:off x="822960" y="487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zh-CN" altLang="en-US"/>
              <a:t>采购预算测算：</a:t>
            </a:r>
            <a:r>
              <a:rPr>
                <a:sym typeface="+mn-ea"/>
              </a:rPr>
              <a:t>人员</a:t>
            </a:r>
            <a:r>
              <a:rPr>
                <a:sym typeface="+mn-ea"/>
              </a:rPr>
              <a:t>服务费</a:t>
            </a:r>
            <a:endParaRPr lang="zh-CN" altLang="en-US"/>
          </a:p>
        </p:txBody>
      </p:sp>
      <p:sp>
        <p:nvSpPr>
          <p:cNvPr id="6" name="文本框 5"/>
          <p:cNvSpPr txBox="1"/>
          <p:nvPr/>
        </p:nvSpPr>
        <p:spPr>
          <a:xfrm>
            <a:off x="785495" y="1552575"/>
            <a:ext cx="4064000" cy="368300"/>
          </a:xfrm>
          <a:prstGeom prst="rect">
            <a:avLst/>
          </a:prstGeom>
          <a:noFill/>
        </p:spPr>
        <p:txBody>
          <a:bodyPr wrap="square" rtlCol="0">
            <a:spAutoFit/>
          </a:bodyPr>
          <a:p>
            <a:endParaRPr lang="zh-CN" altLang="en-US"/>
          </a:p>
        </p:txBody>
      </p:sp>
      <p:graphicFrame>
        <p:nvGraphicFramePr>
          <p:cNvPr id="2" name="表格 1"/>
          <p:cNvGraphicFramePr/>
          <p:nvPr>
            <p:custDataLst>
              <p:tags r:id="rId1"/>
            </p:custDataLst>
          </p:nvPr>
        </p:nvGraphicFramePr>
        <p:xfrm>
          <a:off x="609600" y="1207135"/>
          <a:ext cx="10972800" cy="4585335"/>
        </p:xfrm>
        <a:graphic>
          <a:graphicData uri="http://schemas.openxmlformats.org/drawingml/2006/table">
            <a:tbl>
              <a:tblPr/>
              <a:tblGrid>
                <a:gridCol w="458470"/>
                <a:gridCol w="1194435"/>
                <a:gridCol w="5131435"/>
                <a:gridCol w="758190"/>
                <a:gridCol w="1753235"/>
                <a:gridCol w="621030"/>
                <a:gridCol w="1056005"/>
              </a:tblGrid>
              <a:tr h="574040">
                <a:tc gridSpan="7">
                  <a:txBody>
                    <a:bodyPr/>
                    <a:p>
                      <a:pPr algn="ctr" fontAlgn="ctr"/>
                      <a:endParaRPr lang="zh-CN" altLang="en-US" sz="1300" b="1" i="0">
                        <a:solidFill>
                          <a:srgbClr val="000000"/>
                        </a:solidFill>
                        <a:latin typeface="宋体" pitchFamily="2" charset="-122"/>
                        <a:ea typeface="宋体" pitchFamily="2" charset="-122"/>
                      </a:endParaRPr>
                    </a:p>
                  </a:txBody>
                  <a:tcPr marL="5080" marR="5080" marT="5080" marB="0" anchor="ctr" anchorCtr="0">
                    <a:lnL>
                      <a:noFill/>
                    </a:lnL>
                    <a:lnR>
                      <a:noFill/>
                    </a:lnR>
                    <a:lnT>
                      <a:noFill/>
                    </a:lnT>
                    <a:lnB w="6350" cap="flat" cmpd="sng">
                      <a:solidFill>
                        <a:srgbClr val="000000"/>
                      </a:solidFill>
                      <a:prstDash val="solid"/>
                      <a:headEnd type="none" w="med" len="med"/>
                      <a:tailEnd type="none" w="med" len="med"/>
                    </a:lnB>
                    <a:noFill/>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T>
                      <a:noFill/>
                    </a:lnT>
                    <a:lnB w="6350" cap="flat" cmpd="sng">
                      <a:solidFill>
                        <a:srgbClr val="000000"/>
                      </a:solidFill>
                      <a:prstDash val="solid"/>
                      <a:headEnd type="none" w="med" len="med"/>
                      <a:tailEnd type="none" w="med" len="med"/>
                    </a:lnB>
                  </a:tcPr>
                </a:tc>
                <a:tc hMerge="1">
                  <a:tcPr>
                    <a:lnR>
                      <a:noFill/>
                    </a:lnR>
                    <a:lnT>
                      <a:noFill/>
                    </a:lnT>
                    <a:lnB w="6350" cap="flat" cmpd="sng">
                      <a:solidFill>
                        <a:srgbClr val="000000"/>
                      </a:solidFill>
                      <a:prstDash val="solid"/>
                      <a:headEnd type="none" w="med" len="med"/>
                      <a:tailEnd type="none" w="med" len="med"/>
                    </a:lnB>
                  </a:tcPr>
                </a:tc>
              </a:tr>
              <a:tr h="817880">
                <a:tc>
                  <a:txBody>
                    <a:bodyPr/>
                    <a:p>
                      <a:pPr algn="ctr" fontAlgn="ctr"/>
                      <a:r>
                        <a:rPr lang="zh-CN" altLang="en-US" sz="1600" b="1" i="0">
                          <a:solidFill>
                            <a:srgbClr val="000000"/>
                          </a:solidFill>
                          <a:latin typeface="宋体" pitchFamily="2" charset="-122"/>
                          <a:ea typeface="宋体" pitchFamily="2" charset="-122"/>
                        </a:rPr>
                        <a:t>序号</a:t>
                      </a:r>
                      <a:endParaRPr lang="zh-CN" altLang="en-US" sz="16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600" b="1" i="0">
                          <a:solidFill>
                            <a:srgbClr val="000000"/>
                          </a:solidFill>
                          <a:latin typeface="宋体" pitchFamily="2" charset="-122"/>
                          <a:ea typeface="宋体" pitchFamily="2" charset="-122"/>
                        </a:rPr>
                        <a:t>服务内容</a:t>
                      </a:r>
                      <a:endParaRPr lang="zh-CN" altLang="en-US" sz="16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600" b="1" i="0">
                          <a:solidFill>
                            <a:srgbClr val="000000"/>
                          </a:solidFill>
                          <a:latin typeface="宋体" pitchFamily="2" charset="-122"/>
                          <a:ea typeface="宋体" pitchFamily="2" charset="-122"/>
                        </a:rPr>
                        <a:t>服务要求</a:t>
                      </a:r>
                      <a:endParaRPr lang="zh-CN" altLang="en-US" sz="16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600" b="1" i="0">
                          <a:solidFill>
                            <a:srgbClr val="000000"/>
                          </a:solidFill>
                          <a:latin typeface="宋体" pitchFamily="2" charset="-122"/>
                          <a:ea typeface="宋体" pitchFamily="2" charset="-122"/>
                        </a:rPr>
                        <a:t>人员配置</a:t>
                      </a:r>
                      <a:endParaRPr lang="zh-CN" altLang="en-US" sz="16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600" b="1" i="0">
                          <a:solidFill>
                            <a:srgbClr val="000000"/>
                          </a:solidFill>
                          <a:latin typeface="宋体" pitchFamily="2" charset="-122"/>
                          <a:ea typeface="宋体" pitchFamily="2" charset="-122"/>
                        </a:rPr>
                        <a:t>服务费</a:t>
                      </a:r>
                      <a:br>
                        <a:rPr lang="zh-CN" altLang="en-US" sz="1600" b="1" i="0">
                          <a:solidFill>
                            <a:srgbClr val="000000"/>
                          </a:solidFill>
                          <a:latin typeface="宋体" pitchFamily="2" charset="-122"/>
                          <a:ea typeface="宋体" pitchFamily="2" charset="-122"/>
                        </a:rPr>
                      </a:br>
                      <a:r>
                        <a:rPr lang="zh-CN" altLang="en-US" sz="1600" b="1" i="0">
                          <a:solidFill>
                            <a:srgbClr val="000000"/>
                          </a:solidFill>
                          <a:latin typeface="宋体" pitchFamily="2" charset="-122"/>
                          <a:ea typeface="宋体" pitchFamily="2" charset="-122"/>
                        </a:rPr>
                        <a:t>（人</a:t>
                      </a:r>
                      <a:r>
                        <a:rPr lang="en-US" altLang="zh-CN" sz="1600" b="1" i="0">
                          <a:solidFill>
                            <a:srgbClr val="000000"/>
                          </a:solidFill>
                          <a:latin typeface="宋体" pitchFamily="2" charset="-122"/>
                          <a:ea typeface="宋体" pitchFamily="2" charset="-122"/>
                        </a:rPr>
                        <a:t>/</a:t>
                      </a:r>
                      <a:r>
                        <a:rPr lang="zh-CN" altLang="en-US" sz="1600" b="1" i="0">
                          <a:solidFill>
                            <a:srgbClr val="000000"/>
                          </a:solidFill>
                          <a:latin typeface="宋体" pitchFamily="2" charset="-122"/>
                          <a:ea typeface="宋体" pitchFamily="2" charset="-122"/>
                        </a:rPr>
                        <a:t>月</a:t>
                      </a:r>
                      <a:r>
                        <a:rPr lang="en-US" altLang="zh-CN" sz="1600" b="1" i="0">
                          <a:solidFill>
                            <a:srgbClr val="000000"/>
                          </a:solidFill>
                          <a:latin typeface="宋体" pitchFamily="2" charset="-122"/>
                          <a:ea typeface="宋体" pitchFamily="2" charset="-122"/>
                        </a:rPr>
                        <a:t>/</a:t>
                      </a:r>
                      <a:r>
                        <a:rPr lang="zh-CN" altLang="en-US" sz="1600" b="1" i="0">
                          <a:solidFill>
                            <a:srgbClr val="000000"/>
                          </a:solidFill>
                          <a:latin typeface="宋体" pitchFamily="2" charset="-122"/>
                          <a:ea typeface="宋体" pitchFamily="2" charset="-122"/>
                        </a:rPr>
                        <a:t>万元）</a:t>
                      </a:r>
                      <a:endParaRPr lang="zh-CN" altLang="en-US" sz="16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600" b="1" i="0">
                          <a:solidFill>
                            <a:srgbClr val="000000"/>
                          </a:solidFill>
                          <a:latin typeface="宋体" pitchFamily="2" charset="-122"/>
                          <a:ea typeface="宋体" pitchFamily="2" charset="-122"/>
                        </a:rPr>
                        <a:t>服务期（月）</a:t>
                      </a:r>
                      <a:endParaRPr lang="zh-CN" altLang="en-US" sz="16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600" b="1" i="0">
                          <a:solidFill>
                            <a:srgbClr val="000000"/>
                          </a:solidFill>
                          <a:latin typeface="宋体" pitchFamily="2" charset="-122"/>
                          <a:ea typeface="宋体" pitchFamily="2" charset="-122"/>
                        </a:rPr>
                        <a:t>服务期小计金额</a:t>
                      </a:r>
                      <a:br>
                        <a:rPr lang="zh-CN" altLang="en-US" sz="1600" b="1" i="0">
                          <a:solidFill>
                            <a:srgbClr val="000000"/>
                          </a:solidFill>
                          <a:latin typeface="宋体" pitchFamily="2" charset="-122"/>
                          <a:ea typeface="宋体" pitchFamily="2" charset="-122"/>
                        </a:rPr>
                      </a:br>
                      <a:r>
                        <a:rPr lang="zh-CN" altLang="en-US" sz="1600" b="1" i="0">
                          <a:solidFill>
                            <a:srgbClr val="000000"/>
                          </a:solidFill>
                          <a:latin typeface="宋体" pitchFamily="2" charset="-122"/>
                          <a:ea typeface="宋体" pitchFamily="2" charset="-122"/>
                        </a:rPr>
                        <a:t>（万元）</a:t>
                      </a:r>
                      <a:endParaRPr lang="zh-CN" altLang="en-US" sz="16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14220">
                <a:tc>
                  <a:txBody>
                    <a:bodyPr/>
                    <a:p>
                      <a:pPr algn="ctr" fontAlgn="ctr"/>
                      <a:r>
                        <a:rPr lang="en-US" altLang="zh-CN" sz="1600" b="0" i="0">
                          <a:solidFill>
                            <a:srgbClr val="000000"/>
                          </a:solidFill>
                          <a:latin typeface="宋体" pitchFamily="2" charset="-122"/>
                          <a:ea typeface="宋体" pitchFamily="2" charset="-122"/>
                        </a:rPr>
                        <a:t>1</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600" b="0" i="0">
                          <a:solidFill>
                            <a:srgbClr val="000000"/>
                          </a:solidFill>
                          <a:latin typeface="宋体" pitchFamily="2" charset="-122"/>
                          <a:ea typeface="宋体" pitchFamily="2" charset="-122"/>
                        </a:rPr>
                        <a:t>无人机起降场现场服务：</a:t>
                      </a:r>
                      <a:r>
                        <a:rPr lang="en-US" altLang="zh-CN" sz="1600" b="0" i="0">
                          <a:solidFill>
                            <a:srgbClr val="000000"/>
                          </a:solidFill>
                          <a:latin typeface="宋体" pitchFamily="2" charset="-122"/>
                          <a:ea typeface="宋体" pitchFamily="2" charset="-122"/>
                        </a:rPr>
                        <a:t>11</a:t>
                      </a:r>
                      <a:r>
                        <a:rPr lang="zh-CN" altLang="en-US" sz="1600" b="0" i="0">
                          <a:solidFill>
                            <a:srgbClr val="000000"/>
                          </a:solidFill>
                          <a:latin typeface="宋体" pitchFamily="2" charset="-122"/>
                          <a:ea typeface="宋体" pitchFamily="2" charset="-122"/>
                        </a:rPr>
                        <a:t>个点</a:t>
                      </a:r>
                      <a:endParaRPr lang="zh-CN" altLang="en-US"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600" b="0" i="0">
                          <a:solidFill>
                            <a:srgbClr val="000000"/>
                          </a:solidFill>
                          <a:latin typeface="宋体" pitchFamily="2" charset="-122"/>
                          <a:ea typeface="宋体" pitchFamily="2" charset="-122"/>
                        </a:rPr>
                        <a:t>1</a:t>
                      </a:r>
                      <a:r>
                        <a:rPr lang="zh-CN" altLang="en-US" sz="1600" b="0" i="0">
                          <a:solidFill>
                            <a:srgbClr val="000000"/>
                          </a:solidFill>
                          <a:latin typeface="宋体" pitchFamily="2" charset="-122"/>
                          <a:ea typeface="宋体" pitchFamily="2" charset="-122"/>
                        </a:rPr>
                        <a:t>）货物接驳：双向包裹的上下货箱，配备至少</a:t>
                      </a:r>
                      <a:r>
                        <a:rPr lang="en-US" altLang="zh-CN" sz="1600" b="0" i="0">
                          <a:solidFill>
                            <a:srgbClr val="000000"/>
                          </a:solidFill>
                          <a:latin typeface="宋体" pitchFamily="2" charset="-122"/>
                          <a:ea typeface="宋体" pitchFamily="2" charset="-122"/>
                        </a:rPr>
                        <a:t>1</a:t>
                      </a:r>
                      <a:r>
                        <a:rPr lang="zh-CN" altLang="en-US" sz="1600" b="0" i="0">
                          <a:solidFill>
                            <a:srgbClr val="000000"/>
                          </a:solidFill>
                          <a:latin typeface="宋体" pitchFamily="2" charset="-122"/>
                          <a:ea typeface="宋体" pitchFamily="2" charset="-122"/>
                        </a:rPr>
                        <a:t>名工作人员作为货物装卸员；</a:t>
                      </a:r>
                      <a:br>
                        <a:rPr lang="zh-CN" altLang="en-US" sz="1600" b="0" i="0">
                          <a:solidFill>
                            <a:srgbClr val="000000"/>
                          </a:solidFill>
                          <a:latin typeface="宋体" pitchFamily="2" charset="-122"/>
                          <a:ea typeface="宋体" pitchFamily="2" charset="-122"/>
                        </a:rPr>
                      </a:br>
                      <a:r>
                        <a:rPr lang="en-US" altLang="zh-CN" sz="1600" b="0" i="0">
                          <a:solidFill>
                            <a:srgbClr val="000000"/>
                          </a:solidFill>
                          <a:latin typeface="宋体" pitchFamily="2" charset="-122"/>
                          <a:ea typeface="宋体" pitchFamily="2" charset="-122"/>
                        </a:rPr>
                        <a:t>2</a:t>
                      </a:r>
                      <a:r>
                        <a:rPr lang="zh-CN" altLang="en-US" sz="1600" b="0" i="0">
                          <a:solidFill>
                            <a:srgbClr val="000000"/>
                          </a:solidFill>
                          <a:latin typeface="宋体" pitchFamily="2" charset="-122"/>
                          <a:ea typeface="宋体" pitchFamily="2" charset="-122"/>
                        </a:rPr>
                        <a:t>）充电：将电池放入室外一体化融合控制柜中充电；</a:t>
                      </a:r>
                      <a:br>
                        <a:rPr lang="zh-CN" altLang="en-US" sz="1600" b="0" i="0">
                          <a:solidFill>
                            <a:srgbClr val="000000"/>
                          </a:solidFill>
                          <a:latin typeface="宋体" pitchFamily="2" charset="-122"/>
                          <a:ea typeface="宋体" pitchFamily="2" charset="-122"/>
                        </a:rPr>
                      </a:br>
                      <a:r>
                        <a:rPr lang="en-US" altLang="zh-CN" sz="1600" b="0" i="0">
                          <a:solidFill>
                            <a:srgbClr val="000000"/>
                          </a:solidFill>
                          <a:latin typeface="宋体" pitchFamily="2" charset="-122"/>
                          <a:ea typeface="宋体" pitchFamily="2" charset="-122"/>
                        </a:rPr>
                        <a:t>3</a:t>
                      </a:r>
                      <a:r>
                        <a:rPr lang="zh-CN" altLang="en-US" sz="1600" b="0" i="0">
                          <a:solidFill>
                            <a:srgbClr val="000000"/>
                          </a:solidFill>
                          <a:latin typeface="宋体" pitchFamily="2" charset="-122"/>
                          <a:ea typeface="宋体" pitchFamily="2" charset="-122"/>
                        </a:rPr>
                        <a:t>）换电：无人机到达起降场后，进行热换电（无人机持续在线，不关机）；</a:t>
                      </a:r>
                      <a:endParaRPr lang="zh-CN" altLang="en-US"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600" b="0" i="0">
                          <a:solidFill>
                            <a:srgbClr val="000000"/>
                          </a:solidFill>
                          <a:latin typeface="宋体" pitchFamily="2" charset="-122"/>
                          <a:ea typeface="宋体" pitchFamily="2" charset="-122"/>
                        </a:rPr>
                        <a:t>11</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600" b="0" i="0">
                          <a:solidFill>
                            <a:srgbClr val="000000"/>
                          </a:solidFill>
                          <a:latin typeface="宋体" pitchFamily="2" charset="-122"/>
                          <a:ea typeface="宋体" pitchFamily="2" charset="-122"/>
                        </a:rPr>
                        <a:t>0.05</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600" b="0" i="0">
                          <a:solidFill>
                            <a:srgbClr val="000000"/>
                          </a:solidFill>
                          <a:latin typeface="宋体" pitchFamily="2" charset="-122"/>
                          <a:ea typeface="宋体" pitchFamily="2" charset="-122"/>
                        </a:rPr>
                        <a:t>36</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600" b="0" i="0">
                          <a:solidFill>
                            <a:srgbClr val="000000"/>
                          </a:solidFill>
                          <a:latin typeface="宋体" pitchFamily="2" charset="-122"/>
                          <a:ea typeface="宋体" pitchFamily="2" charset="-122"/>
                        </a:rPr>
                        <a:t>19.8</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17880">
                <a:tc>
                  <a:txBody>
                    <a:bodyPr/>
                    <a:p>
                      <a:pPr algn="ctr" fontAlgn="ctr"/>
                      <a:r>
                        <a:rPr lang="en-US" altLang="zh-CN" sz="1600" b="0" i="0">
                          <a:solidFill>
                            <a:srgbClr val="000000"/>
                          </a:solidFill>
                          <a:latin typeface="宋体" pitchFamily="2" charset="-122"/>
                          <a:ea typeface="宋体" pitchFamily="2" charset="-122"/>
                        </a:rPr>
                        <a:t>2</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600" b="0" i="0">
                          <a:solidFill>
                            <a:srgbClr val="000000"/>
                          </a:solidFill>
                          <a:latin typeface="宋体" pitchFamily="2" charset="-122"/>
                          <a:ea typeface="宋体" pitchFamily="2" charset="-122"/>
                        </a:rPr>
                        <a:t>飞行保障服务</a:t>
                      </a:r>
                      <a:endParaRPr lang="zh-CN" altLang="en-US"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600" b="0" i="0">
                          <a:solidFill>
                            <a:srgbClr val="000000"/>
                          </a:solidFill>
                          <a:latin typeface="宋体" pitchFamily="2" charset="-122"/>
                          <a:ea typeface="宋体" pitchFamily="2" charset="-122"/>
                        </a:rPr>
                        <a:t>1</a:t>
                      </a:r>
                      <a:r>
                        <a:rPr lang="zh-CN" altLang="en-US" sz="1600" b="0" i="0">
                          <a:solidFill>
                            <a:srgbClr val="000000"/>
                          </a:solidFill>
                          <a:latin typeface="宋体" pitchFamily="2" charset="-122"/>
                          <a:ea typeface="宋体" pitchFamily="2" charset="-122"/>
                        </a:rPr>
                        <a:t>）配备</a:t>
                      </a:r>
                      <a:r>
                        <a:rPr lang="en-US" altLang="zh-CN" sz="1600" b="0" i="0">
                          <a:solidFill>
                            <a:srgbClr val="000000"/>
                          </a:solidFill>
                          <a:latin typeface="宋体" pitchFamily="2" charset="-122"/>
                          <a:ea typeface="宋体" pitchFamily="2" charset="-122"/>
                        </a:rPr>
                        <a:t>3</a:t>
                      </a:r>
                      <a:r>
                        <a:rPr lang="zh-CN" altLang="en-US" sz="1600" b="0" i="0">
                          <a:solidFill>
                            <a:srgbClr val="000000"/>
                          </a:solidFill>
                          <a:latin typeface="宋体" pitchFamily="2" charset="-122"/>
                          <a:ea typeface="宋体" pitchFamily="2" charset="-122"/>
                        </a:rPr>
                        <a:t>名以上专职专业的技术人员，无人机操控员需具备</a:t>
                      </a:r>
                      <a:r>
                        <a:rPr lang="en-US" altLang="zh-CN" sz="1600" b="0" i="0">
                          <a:solidFill>
                            <a:srgbClr val="000000"/>
                          </a:solidFill>
                          <a:latin typeface="宋体" pitchFamily="2" charset="-122"/>
                          <a:ea typeface="宋体" pitchFamily="2" charset="-122"/>
                        </a:rPr>
                        <a:t>CAAC</a:t>
                      </a:r>
                      <a:r>
                        <a:rPr lang="zh-CN" altLang="en-US" sz="1600" b="0" i="0">
                          <a:solidFill>
                            <a:srgbClr val="000000"/>
                          </a:solidFill>
                          <a:latin typeface="宋体" pitchFamily="2" charset="-122"/>
                          <a:ea typeface="宋体" pitchFamily="2" charset="-122"/>
                        </a:rPr>
                        <a:t>颁发得飞行执照（中型无人机操控员、超视距）；</a:t>
                      </a:r>
                      <a:br>
                        <a:rPr lang="zh-CN" altLang="en-US" sz="1600" b="0" i="0">
                          <a:solidFill>
                            <a:srgbClr val="000000"/>
                          </a:solidFill>
                          <a:latin typeface="宋体" pitchFamily="2" charset="-122"/>
                          <a:ea typeface="宋体" pitchFamily="2" charset="-122"/>
                        </a:rPr>
                      </a:br>
                      <a:r>
                        <a:rPr lang="en-US" altLang="zh-CN" sz="1600" b="0" i="0">
                          <a:solidFill>
                            <a:srgbClr val="000000"/>
                          </a:solidFill>
                          <a:latin typeface="宋体" pitchFamily="2" charset="-122"/>
                          <a:ea typeface="宋体" pitchFamily="2" charset="-122"/>
                        </a:rPr>
                        <a:t>2</a:t>
                      </a:r>
                      <a:r>
                        <a:rPr lang="zh-CN" altLang="en-US" sz="1600" b="0" i="0">
                          <a:solidFill>
                            <a:srgbClr val="000000"/>
                          </a:solidFill>
                          <a:latin typeface="宋体" pitchFamily="2" charset="-122"/>
                          <a:ea typeface="宋体" pitchFamily="2" charset="-122"/>
                        </a:rPr>
                        <a:t>）驻场在指挥中心，对相关软件平台进行运维与管理；</a:t>
                      </a:r>
                      <a:endParaRPr lang="zh-CN" altLang="en-US"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600" b="0" i="0">
                          <a:solidFill>
                            <a:srgbClr val="000000"/>
                          </a:solidFill>
                          <a:latin typeface="宋体" pitchFamily="2" charset="-122"/>
                          <a:ea typeface="宋体" pitchFamily="2" charset="-122"/>
                        </a:rPr>
                        <a:t>3</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600" b="0" i="0">
                          <a:solidFill>
                            <a:srgbClr val="000000"/>
                          </a:solidFill>
                          <a:latin typeface="宋体" pitchFamily="2" charset="-122"/>
                          <a:ea typeface="宋体" pitchFamily="2" charset="-122"/>
                        </a:rPr>
                        <a:t>0.5</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600" b="0" i="0">
                          <a:solidFill>
                            <a:srgbClr val="000000"/>
                          </a:solidFill>
                          <a:latin typeface="宋体" pitchFamily="2" charset="-122"/>
                          <a:ea typeface="宋体" pitchFamily="2" charset="-122"/>
                        </a:rPr>
                        <a:t>36</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600" b="0" i="0">
                          <a:solidFill>
                            <a:srgbClr val="000000"/>
                          </a:solidFill>
                          <a:latin typeface="宋体" pitchFamily="2" charset="-122"/>
                          <a:ea typeface="宋体" pitchFamily="2" charset="-122"/>
                        </a:rPr>
                        <a:t>54</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61315">
                <a:tc gridSpan="6">
                  <a:txBody>
                    <a:bodyPr/>
                    <a:p>
                      <a:pPr algn="ctr" fontAlgn="ctr"/>
                      <a:r>
                        <a:rPr lang="zh-CN" altLang="en-US" sz="1600" b="0" i="0">
                          <a:solidFill>
                            <a:srgbClr val="000000"/>
                          </a:solidFill>
                          <a:latin typeface="宋体" pitchFamily="2" charset="-122"/>
                          <a:ea typeface="宋体" pitchFamily="2" charset="-122"/>
                        </a:rPr>
                        <a:t>合计</a:t>
                      </a:r>
                      <a:endParaRPr lang="zh-CN" altLang="en-US"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600" b="0" i="0">
                          <a:solidFill>
                            <a:srgbClr val="000000"/>
                          </a:solidFill>
                          <a:latin typeface="宋体" pitchFamily="2" charset="-122"/>
                          <a:ea typeface="宋体" pitchFamily="2" charset="-122"/>
                        </a:rPr>
                        <a:t>73.8</a:t>
                      </a:r>
                      <a:endParaRPr lang="en-US" altLang="zh-CN" sz="16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p:nvPr>
            <p:ph type="title"/>
            <p:custDataLst>
              <p:tags r:id="rId1"/>
            </p:custDataLst>
          </p:nvPr>
        </p:nvSpPr>
        <p:spPr/>
        <p:txBody>
          <a:bodyPr/>
          <a:lstStyle/>
          <a:p>
            <a:r>
              <a:rPr lang="zh-CN" altLang="en-US"/>
              <a:t>建设目标、规模、内容、周期</a:t>
            </a:r>
            <a:endParaRPr lang="zh-CN" altLang="en-US"/>
          </a:p>
        </p:txBody>
      </p:sp>
      <p:cxnSp>
        <p:nvCxnSpPr>
          <p:cNvPr id="76" name="直接连接符 75"/>
          <p:cNvCxnSpPr/>
          <p:nvPr>
            <p:custDataLst>
              <p:tags r:id="rId2"/>
            </p:custDataLst>
          </p:nvPr>
        </p:nvCxnSpPr>
        <p:spPr>
          <a:xfrm>
            <a:off x="6898640" y="5965825"/>
            <a:ext cx="4679315"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627505" y="5865495"/>
            <a:ext cx="7217410"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635635" y="5552440"/>
            <a:ext cx="631190" cy="631190"/>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4" name="任意多边形: 形状 1397"/>
          <p:cNvSpPr/>
          <p:nvPr>
            <p:custDataLst>
              <p:tags r:id="rId5"/>
            </p:custDataLst>
          </p:nvPr>
        </p:nvSpPr>
        <p:spPr>
          <a:xfrm>
            <a:off x="1092835" y="5670550"/>
            <a:ext cx="395605" cy="395605"/>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cxnSp>
        <p:nvCxnSpPr>
          <p:cNvPr id="73" name="直接连接符 72"/>
          <p:cNvCxnSpPr/>
          <p:nvPr>
            <p:custDataLst>
              <p:tags r:id="rId6"/>
            </p:custDataLst>
          </p:nvPr>
        </p:nvCxnSpPr>
        <p:spPr>
          <a:xfrm>
            <a:off x="608965" y="1818640"/>
            <a:ext cx="3843655"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2518410" y="1924685"/>
            <a:ext cx="7999095" cy="635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10650855" y="1641475"/>
            <a:ext cx="631190" cy="631190"/>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任意多边形: 形状 1397"/>
          <p:cNvSpPr/>
          <p:nvPr>
            <p:custDataLst>
              <p:tags r:id="rId9"/>
            </p:custDataLst>
          </p:nvPr>
        </p:nvSpPr>
        <p:spPr>
          <a:xfrm>
            <a:off x="11108055" y="1759585"/>
            <a:ext cx="395605" cy="395605"/>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 name="直接连接符 1"/>
          <p:cNvCxnSpPr/>
          <p:nvPr>
            <p:custDataLst>
              <p:tags r:id="rId10"/>
            </p:custDataLst>
          </p:nvPr>
        </p:nvCxnSpPr>
        <p:spPr>
          <a:xfrm>
            <a:off x="740410" y="1534160"/>
            <a:ext cx="0" cy="1152525"/>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11346815" y="5031105"/>
            <a:ext cx="0" cy="1152525"/>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custDataLst>
              <p:tags r:id="rId12"/>
            </p:custDataLst>
          </p:nvPr>
        </p:nvSpPr>
        <p:spPr>
          <a:xfrm>
            <a:off x="1092835" y="2148840"/>
            <a:ext cx="10015220" cy="3486150"/>
          </a:xfrm>
          <a:prstGeom prst="rect">
            <a:avLst/>
          </a:prstGeom>
          <a:noFill/>
        </p:spPr>
        <p:txBody>
          <a:bodyPr wrap="square" rtlCol="0" anchor="ctr" anchorCtr="0"/>
          <a:lstStyle/>
          <a:p>
            <a:pPr marL="0" lvl="0" indent="0" fontAlgn="auto">
              <a:lnSpc>
                <a:spcPct val="150000"/>
              </a:lnSpc>
            </a:pPr>
            <a:r>
              <a:rPr lang="zh-CN" altLang="en-US" sz="1600">
                <a:latin typeface="宋体" pitchFamily="2" charset="-122"/>
                <a:ea typeface="宋体" pitchFamily="2" charset="-122"/>
                <a:cs typeface="宋体" pitchFamily="2" charset="-122"/>
                <a:sym typeface="+mn-ea"/>
              </a:rPr>
              <a:t>（一）目标</a:t>
            </a:r>
            <a:endParaRPr lang="zh-CN" altLang="en-US" sz="1600">
              <a:latin typeface="宋体" pitchFamily="2" charset="-122"/>
              <a:ea typeface="宋体" pitchFamily="2" charset="-122"/>
              <a:cs typeface="宋体" pitchFamily="2" charset="-122"/>
            </a:endParaRPr>
          </a:p>
          <a:p>
            <a:pPr marL="0" lvl="1" indent="406400" algn="just" fontAlgn="auto">
              <a:lnSpc>
                <a:spcPct val="150000"/>
              </a:lnSpc>
              <a:extLst>
                <a:ext uri="{35155182-B16C-46BC-9424-99874614C6A1}">
                  <wpsdc:indentchars xmlns:wpsdc="http://www.wps.cn/officeDocument/2017/drawingmlCustomData" val="200" checksum="1740828767"/>
                </a:ext>
              </a:extLst>
            </a:pPr>
            <a:r>
              <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rPr>
              <a:t>本项目通过“客货邮+无人机”的创新模式，探索“社会资本投资、政府购买服务、百姓享受实惠”的龙泉新模式，在现有“客货邮”车辆运行的模式上，利用“无人机”针对“难、贵、急”的</a:t>
            </a:r>
            <a:r>
              <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rPr>
              <a:t>线路辅助配送，解决山区农村物流配送难题，实现群众需求满足、企业降本增效、行业监管有力，助力乡村物流最后一公里的打通和百姓共同富裕。</a:t>
            </a:r>
            <a:endPar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endParaRPr>
          </a:p>
          <a:p>
            <a:pPr marL="0" lvl="1" indent="406400" algn="just" fontAlgn="auto">
              <a:lnSpc>
                <a:spcPct val="150000"/>
              </a:lnSpc>
              <a:extLst>
                <a:ext uri="{35155182-B16C-46BC-9424-99874614C6A1}">
                  <wpsdc:indentchars xmlns:wpsdc="http://www.wps.cn/officeDocument/2017/drawingmlCustomData" val="200" checksum="1740828767"/>
                </a:ext>
              </a:extLst>
            </a:pPr>
            <a:r>
              <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rPr>
              <a:t>项目按照“1+3+N”运营服务要求配置1个集控中心、</a:t>
            </a:r>
            <a:r>
              <a:rPr lang="en-US" altLang="zh-CN"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rPr>
              <a:t>3</a:t>
            </a:r>
            <a:r>
              <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rPr>
              <a:t>套运载无人机、</a:t>
            </a:r>
            <a:r>
              <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rPr>
              <a:t>专用车辆</a:t>
            </a:r>
            <a:r>
              <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rPr>
              <a:t>（运营方投资建设），审批并开通3个方向常态化固定航线，并通过配置持证飞手，实现临时覆盖补盲，初步实现龙泉全域覆盖</a:t>
            </a:r>
            <a:r>
              <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rPr>
              <a:t>。通过无人机配送，提升农村物流配送效率，助力客货邮上下行，打造智能、高效、便民的交通运输物流体系，解决传统邮路“人+车”配送模式的费时费力问题，让偏远山区群众也能享受快递服务的便捷。同时，项目助力革命老区振兴发展和山区共富先行，让偏僻小山村也能享受到快递服务，真正实现“山高路远不再难”的目标。</a:t>
            </a:r>
            <a:endParaRPr lang="zh-CN" altLang="en-US" sz="1600" kern="0" dirty="0">
              <a:ln>
                <a:noFill/>
                <a:prstDash val="sysDot"/>
              </a:ln>
              <a:solidFill>
                <a:schemeClr val="tx1">
                  <a:lumMod val="85000"/>
                  <a:lumOff val="15000"/>
                </a:schemeClr>
              </a:solidFill>
              <a:latin typeface="宋体" pitchFamily="2" charset="-122"/>
              <a:ea typeface="宋体" pitchFamily="2" charset="-122"/>
              <a:cs typeface="宋体" pitchFamily="2" charset="-122"/>
              <a:sym typeface="+mn-ea"/>
            </a:endParaRPr>
          </a:p>
        </p:txBody>
      </p:sp>
      <p:sp>
        <p:nvSpPr>
          <p:cNvPr id="9" name="灯片编号占位符 8"/>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title" idx="1"/>
          </p:nvPr>
        </p:nvSpPr>
        <p:spPr/>
        <p:txBody>
          <a:bodyPr/>
          <a:p>
            <a:r>
              <a:rPr>
                <a:sym typeface="+mn-ea"/>
              </a:rPr>
              <a:t>采购预算测算</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graphicFrame>
        <p:nvGraphicFramePr>
          <p:cNvPr id="2" name="表格 1"/>
          <p:cNvGraphicFramePr/>
          <p:nvPr>
            <p:custDataLst>
              <p:tags r:id="rId1"/>
            </p:custDataLst>
          </p:nvPr>
        </p:nvGraphicFramePr>
        <p:xfrm>
          <a:off x="695960" y="2043430"/>
          <a:ext cx="10711180" cy="3248660"/>
        </p:xfrm>
        <a:graphic>
          <a:graphicData uri="http://schemas.openxmlformats.org/drawingml/2006/table">
            <a:tbl>
              <a:tblPr/>
              <a:tblGrid>
                <a:gridCol w="737870"/>
                <a:gridCol w="2543810"/>
                <a:gridCol w="1501140"/>
                <a:gridCol w="1551940"/>
                <a:gridCol w="2658745"/>
                <a:gridCol w="1717675"/>
              </a:tblGrid>
              <a:tr h="942975">
                <a:tc>
                  <a:txBody>
                    <a:bodyPr/>
                    <a:p>
                      <a:pPr algn="ctr" fontAlgn="ctr"/>
                      <a:r>
                        <a:rPr lang="zh-CN" altLang="en-US" sz="1800" b="1" i="0">
                          <a:solidFill>
                            <a:srgbClr val="000000"/>
                          </a:solidFill>
                          <a:latin typeface="宋体" pitchFamily="2" charset="-122"/>
                          <a:ea typeface="宋体" pitchFamily="2" charset="-122"/>
                        </a:rPr>
                        <a:t>序号</a:t>
                      </a:r>
                      <a:endParaRPr lang="zh-CN" altLang="en-US" sz="18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800" b="1" i="0">
                          <a:solidFill>
                            <a:srgbClr val="000000"/>
                          </a:solidFill>
                          <a:latin typeface="宋体" pitchFamily="2" charset="-122"/>
                          <a:ea typeface="宋体" pitchFamily="2" charset="-122"/>
                        </a:rPr>
                        <a:t>项目名称</a:t>
                      </a:r>
                      <a:endParaRPr lang="zh-CN" altLang="en-US" sz="18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800" b="1" i="0">
                          <a:solidFill>
                            <a:srgbClr val="000000"/>
                          </a:solidFill>
                          <a:latin typeface="宋体" pitchFamily="2" charset="-122"/>
                          <a:ea typeface="宋体" pitchFamily="2" charset="-122"/>
                        </a:rPr>
                        <a:t>预算内容</a:t>
                      </a:r>
                      <a:endParaRPr lang="zh-CN" altLang="en-US" sz="18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800" b="1" i="0">
                          <a:solidFill>
                            <a:srgbClr val="000000"/>
                          </a:solidFill>
                          <a:latin typeface="宋体" pitchFamily="2" charset="-122"/>
                          <a:ea typeface="宋体" pitchFamily="2" charset="-122"/>
                        </a:rPr>
                        <a:t>服务期</a:t>
                      </a:r>
                      <a:br>
                        <a:rPr lang="zh-CN" altLang="en-US" sz="1800" b="1" i="0">
                          <a:solidFill>
                            <a:srgbClr val="000000"/>
                          </a:solidFill>
                          <a:latin typeface="宋体" pitchFamily="2" charset="-122"/>
                          <a:ea typeface="宋体" pitchFamily="2" charset="-122"/>
                        </a:rPr>
                      </a:br>
                      <a:r>
                        <a:rPr lang="zh-CN" altLang="en-US" sz="1800" b="1" i="0">
                          <a:solidFill>
                            <a:srgbClr val="000000"/>
                          </a:solidFill>
                          <a:latin typeface="宋体" pitchFamily="2" charset="-122"/>
                          <a:ea typeface="宋体" pitchFamily="2" charset="-122"/>
                        </a:rPr>
                        <a:t>（年）</a:t>
                      </a:r>
                      <a:endParaRPr lang="zh-CN" altLang="en-US" sz="18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800" b="1" i="0">
                          <a:solidFill>
                            <a:srgbClr val="000000"/>
                          </a:solidFill>
                          <a:latin typeface="宋体" pitchFamily="2" charset="-122"/>
                          <a:ea typeface="宋体" pitchFamily="2" charset="-122"/>
                        </a:rPr>
                        <a:t>预算单价</a:t>
                      </a:r>
                      <a:br>
                        <a:rPr lang="zh-CN" altLang="en-US" sz="1800" b="1" i="0">
                          <a:solidFill>
                            <a:srgbClr val="000000"/>
                          </a:solidFill>
                          <a:latin typeface="宋体" pitchFamily="2" charset="-122"/>
                          <a:ea typeface="宋体" pitchFamily="2" charset="-122"/>
                        </a:rPr>
                      </a:br>
                      <a:r>
                        <a:rPr lang="zh-CN" altLang="en-US" sz="1800" b="1" i="0">
                          <a:solidFill>
                            <a:srgbClr val="000000"/>
                          </a:solidFill>
                          <a:latin typeface="宋体" pitchFamily="2" charset="-122"/>
                          <a:ea typeface="宋体" pitchFamily="2" charset="-122"/>
                        </a:rPr>
                        <a:t>（万元）</a:t>
                      </a:r>
                      <a:endParaRPr lang="zh-CN" altLang="en-US" sz="18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800" b="1" i="0">
                          <a:solidFill>
                            <a:srgbClr val="000000"/>
                          </a:solidFill>
                          <a:latin typeface="宋体" pitchFamily="2" charset="-122"/>
                          <a:ea typeface="宋体" pitchFamily="2" charset="-122"/>
                        </a:rPr>
                        <a:t>预算金额</a:t>
                      </a:r>
                      <a:br>
                        <a:rPr lang="zh-CN" altLang="en-US" sz="1800" b="1" i="0">
                          <a:solidFill>
                            <a:srgbClr val="000000"/>
                          </a:solidFill>
                          <a:latin typeface="宋体" pitchFamily="2" charset="-122"/>
                          <a:ea typeface="宋体" pitchFamily="2" charset="-122"/>
                        </a:rPr>
                      </a:br>
                      <a:r>
                        <a:rPr lang="zh-CN" altLang="en-US" sz="1800" b="1" i="0">
                          <a:solidFill>
                            <a:srgbClr val="000000"/>
                          </a:solidFill>
                          <a:latin typeface="宋体" pitchFamily="2" charset="-122"/>
                          <a:ea typeface="宋体" pitchFamily="2" charset="-122"/>
                        </a:rPr>
                        <a:t>（万元）</a:t>
                      </a:r>
                      <a:endParaRPr lang="zh-CN" altLang="en-US" sz="1800" b="1"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68350">
                <a:tc rowSpan="2">
                  <a:txBody>
                    <a:bodyPr/>
                    <a:p>
                      <a:pPr algn="ctr" fontAlgn="ctr"/>
                      <a:r>
                        <a:rPr lang="en-US" altLang="zh-CN" sz="1800" b="0" i="0">
                          <a:solidFill>
                            <a:srgbClr val="000000"/>
                          </a:solidFill>
                          <a:latin typeface="宋体" pitchFamily="2" charset="-122"/>
                          <a:ea typeface="宋体" pitchFamily="2" charset="-122"/>
                        </a:rPr>
                        <a:t>1</a:t>
                      </a:r>
                      <a:endParaRPr lang="en-US" altLang="zh-CN"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2">
                  <a:txBody>
                    <a:bodyPr/>
                    <a:p>
                      <a:pPr algn="ctr" fontAlgn="ctr"/>
                      <a:r>
                        <a:rPr lang="zh-CN" altLang="en-US" sz="1800" b="0" i="0">
                          <a:solidFill>
                            <a:srgbClr val="000000"/>
                          </a:solidFill>
                          <a:latin typeface="宋体" pitchFamily="2" charset="-122"/>
                          <a:ea typeface="宋体" pitchFamily="2" charset="-122"/>
                        </a:rPr>
                        <a:t>龙泉市“客货邮</a:t>
                      </a:r>
                      <a:r>
                        <a:rPr lang="en-US" altLang="zh-CN" sz="1800" b="0" i="0">
                          <a:solidFill>
                            <a:srgbClr val="000000"/>
                          </a:solidFill>
                          <a:latin typeface="宋体" pitchFamily="2" charset="-122"/>
                          <a:ea typeface="宋体" pitchFamily="2" charset="-122"/>
                        </a:rPr>
                        <a:t>+</a:t>
                      </a:r>
                      <a:r>
                        <a:rPr lang="zh-CN" altLang="en-US" sz="1800" b="0" i="0">
                          <a:solidFill>
                            <a:srgbClr val="000000"/>
                          </a:solidFill>
                          <a:latin typeface="宋体" pitchFamily="2" charset="-122"/>
                          <a:ea typeface="宋体" pitchFamily="2" charset="-122"/>
                        </a:rPr>
                        <a:t>无人机”畅通乡村“空中邮路”运营服务项目</a:t>
                      </a:r>
                      <a:endParaRPr lang="zh-CN" altLang="en-US"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800" b="0" i="0">
                          <a:solidFill>
                            <a:srgbClr val="000000"/>
                          </a:solidFill>
                          <a:latin typeface="宋体" pitchFamily="2" charset="-122"/>
                          <a:ea typeface="宋体" pitchFamily="2" charset="-122"/>
                        </a:rPr>
                        <a:t>软硬件费用</a:t>
                      </a:r>
                      <a:endParaRPr lang="zh-CN" altLang="en-US"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800" b="0" i="0">
                          <a:solidFill>
                            <a:srgbClr val="000000"/>
                          </a:solidFill>
                          <a:latin typeface="宋体" pitchFamily="2" charset="-122"/>
                          <a:ea typeface="宋体" pitchFamily="2" charset="-122"/>
                        </a:rPr>
                        <a:t>3</a:t>
                      </a:r>
                      <a:endParaRPr lang="en-US" altLang="zh-CN"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800" b="0" i="0">
                          <a:solidFill>
                            <a:srgbClr val="000000"/>
                          </a:solidFill>
                          <a:latin typeface="宋体" pitchFamily="2" charset="-122"/>
                          <a:ea typeface="宋体" pitchFamily="2" charset="-122"/>
                        </a:rPr>
                        <a:t>18.6</a:t>
                      </a:r>
                      <a:endParaRPr lang="en-US" altLang="zh-CN"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800" b="0" i="0">
                          <a:solidFill>
                            <a:srgbClr val="000000"/>
                          </a:solidFill>
                          <a:latin typeface="宋体" pitchFamily="2" charset="-122"/>
                          <a:ea typeface="宋体" pitchFamily="2" charset="-122"/>
                        </a:rPr>
                        <a:t>55.8</a:t>
                      </a:r>
                      <a:endParaRPr lang="en-US" altLang="zh-CN"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689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ctr" fontAlgn="ctr"/>
                      <a:r>
                        <a:rPr lang="zh-CN" altLang="en-US" sz="1800" b="0" i="0">
                          <a:solidFill>
                            <a:srgbClr val="000000"/>
                          </a:solidFill>
                          <a:latin typeface="宋体" pitchFamily="2" charset="-122"/>
                          <a:ea typeface="宋体" pitchFamily="2" charset="-122"/>
                        </a:rPr>
                        <a:t>服务费用</a:t>
                      </a:r>
                      <a:endParaRPr lang="zh-CN" altLang="en-US"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800" b="0" i="0">
                          <a:solidFill>
                            <a:srgbClr val="000000"/>
                          </a:solidFill>
                          <a:latin typeface="宋体" pitchFamily="2" charset="-122"/>
                          <a:ea typeface="宋体" pitchFamily="2" charset="-122"/>
                        </a:rPr>
                        <a:t>3</a:t>
                      </a:r>
                      <a:endParaRPr lang="en-US" altLang="zh-CN"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800" b="0" i="0">
                          <a:solidFill>
                            <a:srgbClr val="000000"/>
                          </a:solidFill>
                          <a:latin typeface="宋体" pitchFamily="2" charset="-122"/>
                          <a:ea typeface="宋体" pitchFamily="2" charset="-122"/>
                        </a:rPr>
                        <a:t>24.6</a:t>
                      </a:r>
                      <a:endParaRPr lang="en-US" altLang="zh-CN"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800" b="0" i="0">
                          <a:solidFill>
                            <a:srgbClr val="000000"/>
                          </a:solidFill>
                          <a:latin typeface="宋体" pitchFamily="2" charset="-122"/>
                          <a:ea typeface="宋体" pitchFamily="2" charset="-122"/>
                        </a:rPr>
                        <a:t>73.8</a:t>
                      </a:r>
                      <a:endParaRPr lang="en-US" altLang="zh-CN"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68350">
                <a:tc gridSpan="5">
                  <a:txBody>
                    <a:bodyPr/>
                    <a:p>
                      <a:pPr algn="ctr" fontAlgn="ctr"/>
                      <a:r>
                        <a:rPr lang="zh-CN" altLang="en-US" sz="1800" b="0" i="0">
                          <a:solidFill>
                            <a:srgbClr val="000000"/>
                          </a:solidFill>
                          <a:latin typeface="宋体" pitchFamily="2" charset="-122"/>
                          <a:ea typeface="宋体" pitchFamily="2" charset="-122"/>
                        </a:rPr>
                        <a:t>合计</a:t>
                      </a:r>
                      <a:endParaRPr lang="zh-CN" altLang="en-US"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800" b="0" i="0">
                          <a:solidFill>
                            <a:srgbClr val="000000"/>
                          </a:solidFill>
                          <a:latin typeface="宋体" pitchFamily="2" charset="-122"/>
                          <a:ea typeface="宋体" pitchFamily="2" charset="-122"/>
                        </a:rPr>
                        <a:t>129.6</a:t>
                      </a:r>
                      <a:endParaRPr lang="en-US" altLang="zh-CN" sz="1800" b="0" i="0">
                        <a:solidFill>
                          <a:srgbClr val="000000"/>
                        </a:solidFill>
                        <a:latin typeface="宋体" pitchFamily="2" charset="-122"/>
                        <a:ea typeface="宋体"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p:nvPr>
            <p:ph type="title" idx="1"/>
            <p:custDataLst>
              <p:tags r:id="rId1"/>
            </p:custDataLst>
          </p:nvPr>
        </p:nvSpPr>
        <p:spPr>
          <a:xfrm>
            <a:off x="2418715" y="1901190"/>
            <a:ext cx="8250555" cy="1705610"/>
          </a:xfrm>
        </p:spPr>
        <p:txBody>
          <a:bodyPr/>
          <a:lstStyle/>
          <a:p>
            <a:r>
              <a:rPr lang="zh-CN" altLang="en-US" dirty="0"/>
              <a:t>谢谢</a:t>
            </a:r>
            <a:endParaRPr lang="zh-CN" altLang="en-US" dirty="0"/>
          </a:p>
        </p:txBody>
      </p:sp>
      <p:sp>
        <p:nvSpPr>
          <p:cNvPr id="3" name="文本占位符 2"/>
          <p:cNvSpPr/>
          <p:nvPr>
            <p:ph type="body" sz="quarter" idx="17"/>
            <p:custDataLst>
              <p:tags r:id="rId2"/>
            </p:custDataLst>
          </p:nvPr>
        </p:nvSpPr>
        <p:spPr>
          <a:xfrm>
            <a:off x="2418715" y="4375145"/>
            <a:ext cx="7444103" cy="656600"/>
          </a:xfrm>
        </p:spPr>
        <p:txBody>
          <a:bodyPr/>
          <a:lstStyle/>
          <a:p>
            <a:r>
              <a:rPr lang="zh-CN" altLang="en-US" dirty="0">
                <a:sym typeface="+mn-ea"/>
              </a:rPr>
              <a:t>浙江龙泉汇诚项目管理咨询有限公司</a:t>
            </a:r>
            <a:endParaRPr lang="zh-CN" altLang="en-US"/>
          </a:p>
        </p:txBody>
      </p:sp>
      <p:sp>
        <p:nvSpPr>
          <p:cNvPr id="2" name="文本框 1"/>
          <p:cNvSpPr txBox="1"/>
          <p:nvPr/>
        </p:nvSpPr>
        <p:spPr>
          <a:xfrm>
            <a:off x="10342880" y="4716780"/>
            <a:ext cx="4064000" cy="368300"/>
          </a:xfrm>
          <a:prstGeom prst="rect">
            <a:avLst/>
          </a:prstGeom>
          <a:noFill/>
        </p:spPr>
        <p:txBody>
          <a:bodyPr wrap="square" rtlCol="0">
            <a:spAutoFit/>
          </a:bodyPr>
          <a:p>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p:txBody>
          <a:bodyPr>
            <a:normAutofit fontScale="90000"/>
          </a:bodyPr>
          <a:p>
            <a:pPr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（二</a:t>
            </a:r>
            <a:r>
              <a:rPr lang="zh-CN" altLang="en-US" sz="1600" spc="0">
                <a:solidFill>
                  <a:schemeClr val="tx1"/>
                </a:solidFill>
                <a:latin typeface="宋体" pitchFamily="2" charset="-122"/>
                <a:ea typeface="宋体" pitchFamily="2" charset="-122"/>
                <a:cs typeface="宋体" pitchFamily="2" charset="-122"/>
                <a:sym typeface="+mn-ea"/>
              </a:rPr>
              <a:t>）建设内容</a:t>
            </a:r>
            <a:endParaRPr lang="zh-CN" altLang="en-US" sz="1600" spc="0">
              <a:solidFill>
                <a:schemeClr val="tx1"/>
              </a:solidFill>
              <a:latin typeface="宋体" pitchFamily="2" charset="-122"/>
              <a:ea typeface="宋体" pitchFamily="2" charset="-122"/>
              <a:cs typeface="宋体" pitchFamily="2" charset="-122"/>
              <a:sym typeface="+mn-ea"/>
            </a:endParaRPr>
          </a:p>
          <a:p>
            <a:pPr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（1）空中邮路航线</a:t>
            </a:r>
            <a:endParaRPr lang="zh-CN" altLang="en-US" sz="1600"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本次需开通3条航线</a:t>
            </a:r>
            <a:endParaRPr lang="zh-CN" altLang="en-US"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1、宝溪乡峰景旅游：龙泉城区－</a:t>
            </a:r>
            <a:r>
              <a:rPr lang="zh-CN" altLang="en-US" spc="0">
                <a:solidFill>
                  <a:schemeClr val="tx1"/>
                </a:solidFill>
                <a:latin typeface="宋体" pitchFamily="2" charset="-122"/>
                <a:ea typeface="宋体" pitchFamily="2" charset="-122"/>
                <a:cs typeface="宋体" pitchFamily="2" charset="-122"/>
              </a:rPr>
              <a:t>青井村</a:t>
            </a:r>
            <a:endParaRPr lang="zh-CN" altLang="en-US"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2、道太乡鲜泉渔趣：龙泉城区－双平村</a:t>
            </a:r>
            <a:endParaRPr lang="zh-CN" altLang="en-US"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3、屏南乡绿意山珍：龙泉城区－坪田村</a:t>
            </a:r>
            <a:endParaRPr lang="zh-CN" altLang="en-US" spc="0">
              <a:solidFill>
                <a:schemeClr val="tx1"/>
              </a:solidFill>
              <a:latin typeface="宋体" pitchFamily="2" charset="-122"/>
              <a:ea typeface="宋体" pitchFamily="2" charset="-122"/>
              <a:cs typeface="宋体" pitchFamily="2" charset="-122"/>
            </a:endParaRPr>
          </a:p>
          <a:p>
            <a:pPr marL="217805" lvl="1" indent="0"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a:t>
            </a:r>
            <a:r>
              <a:rPr lang="en-US" altLang="zh-CN" sz="1600" spc="0">
                <a:solidFill>
                  <a:schemeClr val="tx1"/>
                </a:solidFill>
                <a:latin typeface="宋体" pitchFamily="2" charset="-122"/>
                <a:ea typeface="宋体" pitchFamily="2" charset="-122"/>
                <a:cs typeface="宋体" pitchFamily="2" charset="-122"/>
              </a:rPr>
              <a:t>2</a:t>
            </a:r>
            <a:r>
              <a:rPr lang="zh-CN" altLang="en-US" sz="1600" spc="0">
                <a:solidFill>
                  <a:schemeClr val="tx1"/>
                </a:solidFill>
                <a:latin typeface="宋体" pitchFamily="2" charset="-122"/>
                <a:ea typeface="宋体" pitchFamily="2" charset="-122"/>
                <a:cs typeface="宋体" pitchFamily="2" charset="-122"/>
              </a:rPr>
              <a:t>）航线要求</a:t>
            </a:r>
            <a:endParaRPr lang="zh-CN" altLang="en-US" sz="1600"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1、通信保障：通过调整优化航线、沿途增加信号增强等多种技术方式，</a:t>
            </a:r>
            <a:r>
              <a:rPr lang="zh-CN" altLang="en-US" spc="0">
                <a:solidFill>
                  <a:schemeClr val="tx1"/>
                </a:solidFill>
                <a:latin typeface="宋体" pitchFamily="2" charset="-122"/>
                <a:ea typeface="宋体" pitchFamily="2" charset="-122"/>
                <a:cs typeface="宋体" pitchFamily="2" charset="-122"/>
                <a:sym typeface="+mn-ea"/>
              </a:rPr>
              <a:t>提高无人机全程在线率。</a:t>
            </a:r>
            <a:endParaRPr lang="zh-CN" altLang="en-US" spc="0">
              <a:solidFill>
                <a:schemeClr val="tx1"/>
              </a:solidFill>
              <a:latin typeface="宋体" pitchFamily="2" charset="-122"/>
              <a:ea typeface="宋体" pitchFamily="2" charset="-122"/>
              <a:cs typeface="宋体" pitchFamily="2" charset="-122"/>
              <a:sym typeface="+mn-ea"/>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2、飞行安全保障：航线需经无人机货箱模式载重25kg测试正常</a:t>
            </a:r>
            <a:endParaRPr lang="zh-CN" altLang="en-US"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3、运营方需完成无人机航线的审批工作</a:t>
            </a:r>
            <a:endParaRPr lang="zh-CN" altLang="en-US"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4、山区货运无人机起降场作为起点、中转点、终点使用，完成上下货、换电等工作</a:t>
            </a:r>
            <a:endParaRPr lang="zh-CN" altLang="en-US"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pc="0">
                <a:solidFill>
                  <a:schemeClr val="tx1"/>
                </a:solidFill>
                <a:latin typeface="宋体" pitchFamily="2" charset="-122"/>
                <a:ea typeface="宋体" pitchFamily="2" charset="-122"/>
                <a:cs typeface="宋体" pitchFamily="2" charset="-122"/>
              </a:rPr>
              <a:t>5、飞行记录：FPV飞行画面、飞行日志需实时记录并保存在后端服务器，保留时长不少于</a:t>
            </a:r>
            <a:r>
              <a:rPr lang="en-US" altLang="zh-CN" spc="0">
                <a:solidFill>
                  <a:schemeClr val="tx1"/>
                </a:solidFill>
                <a:latin typeface="宋体" pitchFamily="2" charset="-122"/>
                <a:ea typeface="宋体" pitchFamily="2" charset="-122"/>
                <a:cs typeface="宋体" pitchFamily="2" charset="-122"/>
              </a:rPr>
              <a:t>90</a:t>
            </a:r>
            <a:r>
              <a:rPr lang="zh-CN" altLang="en-US" spc="0">
                <a:solidFill>
                  <a:schemeClr val="tx1"/>
                </a:solidFill>
                <a:latin typeface="宋体" pitchFamily="2" charset="-122"/>
                <a:ea typeface="宋体" pitchFamily="2" charset="-122"/>
                <a:cs typeface="宋体" pitchFamily="2" charset="-122"/>
              </a:rPr>
              <a:t>天</a:t>
            </a:r>
            <a:endParaRPr lang="zh-CN" altLang="en-US"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建设目标、规模、内容、周期</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a:xfrm>
            <a:off x="635000" y="1758315"/>
            <a:ext cx="10373360" cy="3341370"/>
          </a:xfrm>
        </p:spPr>
        <p:txBody>
          <a:bodyPr>
            <a:normAutofit/>
          </a:bodyPr>
          <a:p>
            <a:pPr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sym typeface="+mn-ea"/>
              </a:rPr>
              <a:t>（</a:t>
            </a:r>
            <a:r>
              <a:rPr lang="en-US" altLang="zh-CN" sz="1600" spc="0">
                <a:solidFill>
                  <a:schemeClr val="tx1"/>
                </a:solidFill>
                <a:latin typeface="宋体" pitchFamily="2" charset="-122"/>
                <a:ea typeface="宋体" pitchFamily="2" charset="-122"/>
                <a:cs typeface="宋体" pitchFamily="2" charset="-122"/>
                <a:sym typeface="+mn-ea"/>
              </a:rPr>
              <a:t>3</a:t>
            </a:r>
            <a:r>
              <a:rPr lang="zh-CN" altLang="en-US" sz="1600" spc="0">
                <a:solidFill>
                  <a:schemeClr val="tx1"/>
                </a:solidFill>
                <a:latin typeface="宋体" pitchFamily="2" charset="-122"/>
                <a:ea typeface="宋体" pitchFamily="2" charset="-122"/>
                <a:cs typeface="宋体" pitchFamily="2" charset="-122"/>
                <a:sym typeface="+mn-ea"/>
              </a:rPr>
              <a:t>）山区货运无人机起降场的运营</a:t>
            </a:r>
            <a:endParaRPr lang="zh-CN" altLang="en-US" sz="1600" spc="0">
              <a:solidFill>
                <a:schemeClr val="tx1"/>
              </a:solidFill>
              <a:latin typeface="宋体" pitchFamily="2" charset="-122"/>
              <a:ea typeface="宋体" pitchFamily="2" charset="-122"/>
              <a:cs typeface="宋体" pitchFamily="2" charset="-122"/>
              <a:sym typeface="+mn-ea"/>
            </a:endParaRPr>
          </a:p>
          <a:p>
            <a:pPr marL="0" lvl="1" indent="406400" algn="l" defTabSz="914400">
              <a:lnSpc>
                <a:spcPct val="150000"/>
              </a:lnSpc>
              <a:buClrTx/>
              <a:buSzTx/>
              <a:buNone/>
              <a:extLst>
                <a:ext uri="{35155182-B16C-46BC-9424-99874614C6A1}">
                  <wpsdc:indentchars xmlns:wpsdc="http://www.wps.cn/officeDocument/2017/drawingmlCustomData" val="200" checksum="1740828767"/>
                </a:ext>
              </a:extLst>
            </a:pPr>
            <a:r>
              <a:rPr lang="zh-CN" altLang="en-US" spc="0">
                <a:solidFill>
                  <a:schemeClr val="tx1"/>
                </a:solidFill>
                <a:latin typeface="宋体" pitchFamily="2" charset="-122"/>
                <a:ea typeface="宋体" pitchFamily="2" charset="-122"/>
                <a:cs typeface="宋体" pitchFamily="2" charset="-122"/>
                <a:sym typeface="+mn-ea"/>
              </a:rPr>
              <a:t>满足空中邮路航线需要，基于</a:t>
            </a:r>
            <a:r>
              <a:rPr lang="zh-CN" altLang="en-US" spc="0">
                <a:solidFill>
                  <a:schemeClr val="tx1"/>
                </a:solidFill>
                <a:latin typeface="宋体" pitchFamily="2" charset="-122"/>
                <a:ea typeface="宋体" pitchFamily="2" charset="-122"/>
                <a:cs typeface="宋体" pitchFamily="2" charset="-122"/>
                <a:sym typeface="+mn-ea"/>
              </a:rPr>
              <a:t>《龙泉市“客货邮+无人机”低空基建项目》建设的内容及要求，运营方需配合采购方基建项目的验收，验收合格后投入</a:t>
            </a:r>
            <a:r>
              <a:rPr lang="zh-CN" altLang="en-US" spc="0">
                <a:solidFill>
                  <a:schemeClr val="tx1"/>
                </a:solidFill>
                <a:latin typeface="宋体" pitchFamily="2" charset="-122"/>
                <a:ea typeface="宋体" pitchFamily="2" charset="-122"/>
                <a:cs typeface="宋体" pitchFamily="2" charset="-122"/>
                <a:sym typeface="+mn-ea"/>
              </a:rPr>
              <a:t>运营。</a:t>
            </a:r>
            <a:endParaRPr lang="zh-CN" altLang="en-US" spc="0">
              <a:solidFill>
                <a:schemeClr val="tx1"/>
              </a:solidFill>
              <a:latin typeface="宋体" pitchFamily="2" charset="-122"/>
              <a:ea typeface="宋体" pitchFamily="2" charset="-122"/>
              <a:cs typeface="宋体" pitchFamily="2" charset="-122"/>
              <a:sym typeface="+mn-ea"/>
            </a:endParaRPr>
          </a:p>
          <a:p>
            <a:pPr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sym typeface="+mn-ea"/>
              </a:rPr>
              <a:t>（</a:t>
            </a:r>
            <a:r>
              <a:rPr lang="en-US" altLang="zh-CN" sz="1600" spc="0">
                <a:solidFill>
                  <a:schemeClr val="tx1"/>
                </a:solidFill>
                <a:latin typeface="宋体" pitchFamily="2" charset="-122"/>
                <a:ea typeface="宋体" pitchFamily="2" charset="-122"/>
                <a:cs typeface="宋体" pitchFamily="2" charset="-122"/>
                <a:sym typeface="+mn-ea"/>
              </a:rPr>
              <a:t>4</a:t>
            </a:r>
            <a:r>
              <a:rPr lang="zh-CN" altLang="en-US" sz="1600" spc="0">
                <a:solidFill>
                  <a:schemeClr val="tx1"/>
                </a:solidFill>
                <a:latin typeface="宋体" pitchFamily="2" charset="-122"/>
                <a:ea typeface="宋体" pitchFamily="2" charset="-122"/>
                <a:cs typeface="宋体" pitchFamily="2" charset="-122"/>
                <a:sym typeface="+mn-ea"/>
              </a:rPr>
              <a:t>）</a:t>
            </a:r>
            <a:r>
              <a:rPr lang="zh-CN" altLang="en-US" sz="1600" spc="0">
                <a:solidFill>
                  <a:schemeClr val="tx1"/>
                </a:solidFill>
                <a:latin typeface="宋体" pitchFamily="2" charset="-122"/>
                <a:ea typeface="宋体" pitchFamily="2" charset="-122"/>
                <a:cs typeface="宋体" pitchFamily="2" charset="-122"/>
              </a:rPr>
              <a:t>服务期</a:t>
            </a:r>
            <a:endParaRPr lang="zh-CN" altLang="en-US" sz="1600" spc="0">
              <a:solidFill>
                <a:schemeClr val="tx1"/>
              </a:solidFill>
              <a:latin typeface="宋体" pitchFamily="2" charset="-122"/>
              <a:ea typeface="宋体" pitchFamily="2" charset="-122"/>
              <a:cs typeface="宋体" pitchFamily="2" charset="-122"/>
            </a:endParaRPr>
          </a:p>
          <a:p>
            <a:pPr marL="0" lvl="1" indent="406400" algn="l" defTabSz="914400">
              <a:lnSpc>
                <a:spcPct val="150000"/>
              </a:lnSpc>
              <a:buClrTx/>
              <a:buSzTx/>
              <a:buNone/>
              <a:extLst>
                <a:ext uri="{35155182-B16C-46BC-9424-99874614C6A1}">
                  <wpsdc:indentchars xmlns:wpsdc="http://www.wps.cn/officeDocument/2017/drawingmlCustomData" val="200" checksum="1740828767"/>
                </a:ext>
              </a:extLst>
            </a:pPr>
            <a:r>
              <a:rPr lang="zh-CN" altLang="en-US" spc="0">
                <a:solidFill>
                  <a:schemeClr val="tx1"/>
                </a:solidFill>
                <a:latin typeface="宋体" pitchFamily="2" charset="-122"/>
                <a:ea typeface="宋体" pitchFamily="2" charset="-122"/>
                <a:cs typeface="宋体" pitchFamily="2" charset="-122"/>
              </a:rPr>
              <a:t>服务期为3年</a:t>
            </a:r>
            <a:endParaRPr lang="zh-CN" altLang="en-US"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建设目标、规模、内容、周期</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p:nvPr>
            <p:ph type="body" idx="2"/>
            <p:custDataLst>
              <p:tags r:id="rId1"/>
            </p:custDataLst>
          </p:nvPr>
        </p:nvSpPr>
        <p:spPr>
          <a:xfrm>
            <a:off x="1828800" y="3004185"/>
            <a:ext cx="2649220" cy="1208405"/>
          </a:xfrm>
        </p:spPr>
        <p:txBody>
          <a:bodyPr/>
          <a:lstStyle/>
          <a:p>
            <a:r>
              <a:rPr lang="zh-CN" altLang="en-US" dirty="0"/>
              <a:t>0</a:t>
            </a:r>
            <a:r>
              <a:rPr dirty="0"/>
              <a:t>2</a:t>
            </a:r>
            <a:endParaRPr dirty="0"/>
          </a:p>
        </p:txBody>
      </p:sp>
      <p:sp>
        <p:nvSpPr>
          <p:cNvPr id="8" name="标题 7"/>
          <p:cNvSpPr/>
          <p:nvPr>
            <p:ph type="title" idx="1"/>
            <p:custDataLst>
              <p:tags r:id="rId2"/>
            </p:custDataLst>
          </p:nvPr>
        </p:nvSpPr>
        <p:spPr>
          <a:xfrm>
            <a:off x="6732905" y="2092325"/>
            <a:ext cx="5005070" cy="1684020"/>
          </a:xfrm>
        </p:spPr>
        <p:txBody>
          <a:bodyPr/>
          <a:lstStyle/>
          <a:p>
            <a:r>
              <a:rPr lang="zh-CN" altLang="en-US" dirty="0"/>
              <a:t>需求分析</a:t>
            </a:r>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a:xfrm>
            <a:off x="652145" y="1564005"/>
            <a:ext cx="10800080" cy="3785870"/>
          </a:xfrm>
        </p:spPr>
        <p:txBody>
          <a:bodyPr/>
          <a:p>
            <a:pPr lvl="0" algn="l">
              <a:lnSpc>
                <a:spcPct val="150000"/>
              </a:lnSpc>
              <a:buNone/>
            </a:pPr>
            <a:r>
              <a:rPr sz="1600" spc="0">
                <a:solidFill>
                  <a:schemeClr val="tx1"/>
                </a:solidFill>
                <a:latin typeface="宋体" pitchFamily="2" charset="-122"/>
                <a:ea typeface="宋体" pitchFamily="2" charset="-122"/>
                <a:cs typeface="宋体" pitchFamily="2" charset="-122"/>
                <a:sym typeface="+mn-ea"/>
              </a:rPr>
              <a:t>（一）物流配送需求</a:t>
            </a:r>
            <a:endParaRPr lang="zh-CN" altLang="en-US" sz="1600" spc="0">
              <a:solidFill>
                <a:schemeClr val="tx1"/>
              </a:solidFill>
              <a:latin typeface="宋体" pitchFamily="2" charset="-122"/>
              <a:ea typeface="宋体" pitchFamily="2" charset="-122"/>
              <a:cs typeface="宋体" pitchFamily="2" charset="-122"/>
            </a:endParaRPr>
          </a:p>
          <a:p>
            <a:pPr marL="0" lvl="0" indent="0" algn="l">
              <a:lnSpc>
                <a:spcPct val="150000"/>
              </a:lnSpc>
              <a:spcBef>
                <a:spcPts val="0"/>
              </a:spcBef>
              <a:buNone/>
            </a:pPr>
            <a:r>
              <a:rPr lang="en-US" altLang="zh-CN" sz="1600" spc="0">
                <a:solidFill>
                  <a:schemeClr val="tx1"/>
                </a:solidFill>
                <a:latin typeface="宋体" pitchFamily="2" charset="-122"/>
                <a:ea typeface="宋体" pitchFamily="2" charset="-122"/>
                <a:cs typeface="宋体" pitchFamily="2" charset="-122"/>
              </a:rPr>
              <a:t>1</a:t>
            </a:r>
            <a:r>
              <a:rPr sz="1600" spc="0">
                <a:solidFill>
                  <a:schemeClr val="tx1"/>
                </a:solidFill>
                <a:latin typeface="宋体" pitchFamily="2" charset="-122"/>
                <a:ea typeface="宋体" pitchFamily="2" charset="-122"/>
                <a:cs typeface="宋体" pitchFamily="2" charset="-122"/>
              </a:rPr>
              <a:t>、</a:t>
            </a:r>
            <a:r>
              <a:rPr lang="zh-CN" altLang="en-US" sz="1600" spc="0">
                <a:solidFill>
                  <a:schemeClr val="tx1"/>
                </a:solidFill>
                <a:latin typeface="宋体" pitchFamily="2" charset="-122"/>
                <a:ea typeface="宋体" pitchFamily="2" charset="-122"/>
                <a:cs typeface="宋体" pitchFamily="2" charset="-122"/>
              </a:rPr>
              <a:t>末端配送难题</a:t>
            </a:r>
            <a:endParaRPr lang="zh-CN" altLang="en-US" sz="1600" spc="0">
              <a:solidFill>
                <a:schemeClr val="tx1"/>
              </a:solidFill>
              <a:latin typeface="宋体" pitchFamily="2" charset="-122"/>
              <a:ea typeface="宋体" pitchFamily="2" charset="-122"/>
              <a:cs typeface="宋体" pitchFamily="2" charset="-122"/>
            </a:endParaRPr>
          </a:p>
          <a:p>
            <a:pPr marL="0" lvl="1" indent="406400" algn="l" defTabSz="914400">
              <a:lnSpc>
                <a:spcPct val="150000"/>
              </a:lnSpc>
              <a:buClrTx/>
              <a:buSzTx/>
              <a:buNone/>
              <a:extLst>
                <a:ext uri="{35155182-B16C-46BC-9424-99874614C6A1}">
                  <wpsdc:indentchars xmlns:wpsdc="http://www.wps.cn/officeDocument/2017/drawingmlCustomData" val="200" checksum="1740828767"/>
                </a:ext>
              </a:extLst>
            </a:pPr>
            <a:r>
              <a:rPr lang="zh-CN" altLang="en-US" sz="1600" spc="0">
                <a:solidFill>
                  <a:schemeClr val="tx1"/>
                </a:solidFill>
                <a:latin typeface="宋体" pitchFamily="2" charset="-122"/>
                <a:ea typeface="宋体" pitchFamily="2" charset="-122"/>
                <a:cs typeface="宋体" pitchFamily="2" charset="-122"/>
              </a:rPr>
              <a:t>龙泉市地域面积大，村庄居住分散，传统物流配送模式难以满足偏远山区群众的需求，导致货物下行“最后一公里”和货物上行“最初一公里”成为农村物流的瓶颈。</a:t>
            </a:r>
            <a:endParaRPr lang="zh-CN" altLang="en-US" sz="1600" spc="0">
              <a:solidFill>
                <a:schemeClr val="tx1"/>
              </a:solidFill>
              <a:latin typeface="宋体" pitchFamily="2" charset="-122"/>
              <a:ea typeface="宋体" pitchFamily="2" charset="-122"/>
              <a:cs typeface="宋体" pitchFamily="2" charset="-122"/>
            </a:endParaRPr>
          </a:p>
          <a:p>
            <a:pPr marL="0" lvl="0" indent="0" algn="l">
              <a:lnSpc>
                <a:spcPct val="150000"/>
              </a:lnSpc>
              <a:spcBef>
                <a:spcPts val="0"/>
              </a:spcBef>
              <a:buNone/>
            </a:pPr>
            <a:r>
              <a:rPr lang="en-US" altLang="zh-CN" sz="1600" spc="0">
                <a:solidFill>
                  <a:schemeClr val="tx1"/>
                </a:solidFill>
                <a:latin typeface="宋体" pitchFamily="2" charset="-122"/>
                <a:ea typeface="宋体" pitchFamily="2" charset="-122"/>
                <a:cs typeface="宋体" pitchFamily="2" charset="-122"/>
              </a:rPr>
              <a:t>2</a:t>
            </a:r>
            <a:r>
              <a:rPr sz="1600" spc="0">
                <a:solidFill>
                  <a:schemeClr val="tx1"/>
                </a:solidFill>
                <a:latin typeface="宋体" pitchFamily="2" charset="-122"/>
                <a:ea typeface="宋体" pitchFamily="2" charset="-122"/>
                <a:cs typeface="宋体" pitchFamily="2" charset="-122"/>
              </a:rPr>
              <a:t>、</a:t>
            </a:r>
            <a:r>
              <a:rPr lang="zh-CN" altLang="en-US" sz="1600" spc="0">
                <a:solidFill>
                  <a:schemeClr val="tx1"/>
                </a:solidFill>
                <a:latin typeface="宋体" pitchFamily="2" charset="-122"/>
                <a:ea typeface="宋体" pitchFamily="2" charset="-122"/>
                <a:cs typeface="宋体" pitchFamily="2" charset="-122"/>
              </a:rPr>
              <a:t>配送时效性要求</a:t>
            </a:r>
            <a:endParaRPr lang="zh-CN" altLang="en-US" sz="1600" spc="0">
              <a:solidFill>
                <a:schemeClr val="tx1"/>
              </a:solidFill>
              <a:latin typeface="宋体" pitchFamily="2" charset="-122"/>
              <a:ea typeface="宋体" pitchFamily="2" charset="-122"/>
              <a:cs typeface="宋体" pitchFamily="2" charset="-122"/>
            </a:endParaRPr>
          </a:p>
          <a:p>
            <a:pPr marL="0" lvl="1" indent="406400" algn="l" defTabSz="914400">
              <a:lnSpc>
                <a:spcPct val="150000"/>
              </a:lnSpc>
              <a:buClrTx/>
              <a:buSzTx/>
              <a:buNone/>
              <a:extLst>
                <a:ext uri="{35155182-B16C-46BC-9424-99874614C6A1}">
                  <wpsdc:indentchars xmlns:wpsdc="http://www.wps.cn/officeDocument/2017/drawingmlCustomData" val="200" checksum="1740828767"/>
                </a:ext>
              </a:extLst>
            </a:pPr>
            <a:r>
              <a:rPr lang="zh-CN" altLang="en-US" sz="1600" spc="0">
                <a:solidFill>
                  <a:schemeClr val="tx1"/>
                </a:solidFill>
                <a:latin typeface="宋体" pitchFamily="2" charset="-122"/>
                <a:ea typeface="宋体" pitchFamily="2" charset="-122"/>
                <a:cs typeface="宋体" pitchFamily="2" charset="-122"/>
              </a:rPr>
              <a:t>山区群众对快递配送时效性要求较高，无人机配送具有快速、高效的特性，能够满足群众对时效性的需求。</a:t>
            </a:r>
            <a:endParaRPr lang="zh-CN" altLang="en-US" sz="1600" spc="0">
              <a:solidFill>
                <a:schemeClr val="tx1"/>
              </a:solidFill>
              <a:latin typeface="宋体" pitchFamily="2" charset="-122"/>
              <a:ea typeface="宋体" pitchFamily="2" charset="-122"/>
              <a:cs typeface="宋体" pitchFamily="2" charset="-122"/>
            </a:endParaRPr>
          </a:p>
          <a:p>
            <a:pPr marL="0" lvl="0" algn="l">
              <a:lnSpc>
                <a:spcPct val="150000"/>
              </a:lnSpc>
              <a:spcBef>
                <a:spcPts val="0"/>
              </a:spcBef>
              <a:buNone/>
            </a:pPr>
            <a:r>
              <a:rPr lang="en-US" altLang="zh-CN" sz="1600" spc="0">
                <a:solidFill>
                  <a:schemeClr val="tx1"/>
                </a:solidFill>
                <a:latin typeface="宋体" pitchFamily="2" charset="-122"/>
                <a:ea typeface="宋体" pitchFamily="2" charset="-122"/>
                <a:cs typeface="宋体" pitchFamily="2" charset="-122"/>
              </a:rPr>
              <a:t>3、山区道路复杂，极端天气下物流配送难度大   </a:t>
            </a:r>
            <a:endParaRPr lang="en-US" altLang="zh-CN" sz="1600" spc="0">
              <a:solidFill>
                <a:schemeClr val="tx1"/>
              </a:solidFill>
              <a:latin typeface="宋体" pitchFamily="2" charset="-122"/>
              <a:ea typeface="宋体" pitchFamily="2" charset="-122"/>
              <a:cs typeface="宋体" pitchFamily="2" charset="-122"/>
            </a:endParaRPr>
          </a:p>
          <a:p>
            <a:pPr marL="0" lvl="0" indent="406400" algn="l">
              <a:lnSpc>
                <a:spcPct val="150000"/>
              </a:lnSpc>
              <a:spcBef>
                <a:spcPts val="0"/>
              </a:spcBef>
              <a:buNone/>
              <a:extLst>
                <a:ext uri="{35155182-B16C-46BC-9424-99874614C6A1}">
                  <wpsdc:indentchars xmlns:wpsdc="http://www.wps.cn/officeDocument/2017/drawingmlCustomData" val="200" checksum="1740828767"/>
                </a:ext>
              </a:extLst>
            </a:pPr>
            <a:r>
              <a:rPr lang="en-US" altLang="zh-CN" sz="1600" spc="0">
                <a:solidFill>
                  <a:schemeClr val="tx1"/>
                </a:solidFill>
                <a:latin typeface="宋体" pitchFamily="2" charset="-122"/>
                <a:ea typeface="宋体" pitchFamily="2" charset="-122"/>
                <a:cs typeface="宋体" pitchFamily="2" charset="-122"/>
              </a:rPr>
              <a:t>山区道路基础设施条件复杂，盘山路普遍存在碎石堆积与泥浆隐患，两侧崖壁陡峭且常伴浓雾低能见度问题，运输车辆需沿山体谨慎缓行，连续下坡路段制动系统负荷极大。</a:t>
            </a:r>
            <a:endParaRPr lang="en-US" altLang="zh-CN" sz="1600"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项目需求分析：</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p:nvPr>
            <p:ph idx="3"/>
          </p:nvPr>
        </p:nvSpPr>
        <p:spPr>
          <a:xfrm>
            <a:off x="695960" y="1245235"/>
            <a:ext cx="11203940" cy="5275580"/>
          </a:xfrm>
        </p:spPr>
        <p:txBody>
          <a:bodyPr>
            <a:normAutofit/>
          </a:bodyPr>
          <a:p>
            <a:pPr lvl="0" algn="l">
              <a:lnSpc>
                <a:spcPct val="150000"/>
              </a:lnSpc>
              <a:buNone/>
            </a:pPr>
            <a:r>
              <a:rPr sz="1600" spc="0">
                <a:solidFill>
                  <a:schemeClr val="tx1"/>
                </a:solidFill>
                <a:latin typeface="宋体" pitchFamily="2" charset="-122"/>
                <a:ea typeface="宋体" pitchFamily="2" charset="-122"/>
                <a:cs typeface="宋体" pitchFamily="2" charset="-122"/>
                <a:sym typeface="+mn-ea"/>
              </a:rPr>
              <a:t>（二）技术需求</a:t>
            </a:r>
            <a:endParaRPr sz="1600" spc="0">
              <a:solidFill>
                <a:schemeClr val="tx1"/>
              </a:solidFill>
              <a:latin typeface="宋体" pitchFamily="2" charset="-122"/>
              <a:ea typeface="宋体" pitchFamily="2" charset="-122"/>
              <a:cs typeface="宋体" pitchFamily="2" charset="-122"/>
              <a:sym typeface="+mn-ea"/>
            </a:endParaRPr>
          </a:p>
          <a:p>
            <a:pPr marL="0" lvl="0" indent="0" algn="l">
              <a:lnSpc>
                <a:spcPct val="150000"/>
              </a:lnSpc>
              <a:spcBef>
                <a:spcPts val="900"/>
              </a:spcBef>
              <a:buNone/>
            </a:pPr>
            <a:r>
              <a:rPr lang="en-US" altLang="zh-CN" sz="1600" spc="0">
                <a:solidFill>
                  <a:schemeClr val="tx1"/>
                </a:solidFill>
                <a:latin typeface="宋体" pitchFamily="2" charset="-122"/>
                <a:ea typeface="宋体" pitchFamily="2" charset="-122"/>
                <a:cs typeface="宋体" pitchFamily="2" charset="-122"/>
              </a:rPr>
              <a:t>1</a:t>
            </a:r>
            <a:r>
              <a:rPr sz="1600" spc="0">
                <a:solidFill>
                  <a:schemeClr val="tx1"/>
                </a:solidFill>
                <a:latin typeface="宋体" pitchFamily="2" charset="-122"/>
                <a:ea typeface="宋体" pitchFamily="2" charset="-122"/>
                <a:cs typeface="宋体" pitchFamily="2" charset="-122"/>
              </a:rPr>
              <a:t>、</a:t>
            </a:r>
            <a:r>
              <a:rPr lang="zh-CN" altLang="en-US" sz="1600" spc="0">
                <a:solidFill>
                  <a:schemeClr val="tx1"/>
                </a:solidFill>
                <a:latin typeface="宋体" pitchFamily="2" charset="-122"/>
                <a:ea typeface="宋体" pitchFamily="2" charset="-122"/>
                <a:cs typeface="宋体" pitchFamily="2" charset="-122"/>
              </a:rPr>
              <a:t>无人机技术</a:t>
            </a:r>
            <a:endParaRPr lang="zh-CN" altLang="en-US" sz="1600"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选择性能稳定、载重能力强的无人机，确保无人机在山区复杂地形条件下安全、高效地完成配送任务。</a:t>
            </a:r>
            <a:endParaRPr lang="zh-CN" altLang="en-US" sz="1600" spc="0">
              <a:solidFill>
                <a:schemeClr val="tx1"/>
              </a:solidFill>
              <a:latin typeface="宋体" pitchFamily="2" charset="-122"/>
              <a:ea typeface="宋体" pitchFamily="2" charset="-122"/>
              <a:cs typeface="宋体" pitchFamily="2" charset="-122"/>
            </a:endParaRPr>
          </a:p>
          <a:p>
            <a:pPr marL="0" lvl="0" indent="0" algn="l">
              <a:lnSpc>
                <a:spcPct val="150000"/>
              </a:lnSpc>
              <a:spcBef>
                <a:spcPts val="0"/>
              </a:spcBef>
              <a:buNone/>
            </a:pPr>
            <a:r>
              <a:rPr lang="en-US" altLang="zh-CN" sz="1600" spc="0">
                <a:solidFill>
                  <a:schemeClr val="tx1"/>
                </a:solidFill>
                <a:latin typeface="宋体" pitchFamily="2" charset="-122"/>
                <a:ea typeface="宋体" pitchFamily="2" charset="-122"/>
                <a:cs typeface="宋体" pitchFamily="2" charset="-122"/>
              </a:rPr>
              <a:t>2</a:t>
            </a:r>
            <a:r>
              <a:rPr sz="1600" spc="0">
                <a:solidFill>
                  <a:schemeClr val="tx1"/>
                </a:solidFill>
                <a:latin typeface="宋体" pitchFamily="2" charset="-122"/>
                <a:ea typeface="宋体" pitchFamily="2" charset="-122"/>
                <a:cs typeface="宋体" pitchFamily="2" charset="-122"/>
              </a:rPr>
              <a:t>、</a:t>
            </a:r>
            <a:r>
              <a:rPr lang="zh-CN" altLang="en-US" sz="1600" spc="0">
                <a:solidFill>
                  <a:schemeClr val="tx1"/>
                </a:solidFill>
                <a:latin typeface="宋体" pitchFamily="2" charset="-122"/>
                <a:ea typeface="宋体" pitchFamily="2" charset="-122"/>
                <a:cs typeface="宋体" pitchFamily="2" charset="-122"/>
              </a:rPr>
              <a:t>软件平台技术</a:t>
            </a:r>
            <a:endParaRPr lang="zh-CN" altLang="en-US" sz="1600"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开发具备任务管理、数据统计、视频监控、飞行记录等功能的软件平台，实现无人机配送的智能化管理。</a:t>
            </a:r>
            <a:endParaRPr lang="zh-CN" altLang="en-US" sz="1600" spc="0">
              <a:solidFill>
                <a:schemeClr val="tx1"/>
              </a:solidFill>
              <a:latin typeface="宋体" pitchFamily="2" charset="-122"/>
              <a:ea typeface="宋体" pitchFamily="2" charset="-122"/>
              <a:cs typeface="宋体" pitchFamily="2" charset="-122"/>
            </a:endParaRPr>
          </a:p>
          <a:p>
            <a:pPr lvl="0" algn="l">
              <a:lnSpc>
                <a:spcPct val="150000"/>
              </a:lnSpc>
              <a:buNone/>
            </a:pPr>
            <a:r>
              <a:rPr lang="zh-CN" altLang="en-US" sz="1600" spc="0">
                <a:solidFill>
                  <a:schemeClr val="tx1"/>
                </a:solidFill>
                <a:latin typeface="宋体" pitchFamily="2" charset="-122"/>
                <a:ea typeface="宋体" pitchFamily="2" charset="-122"/>
                <a:cs typeface="宋体" pitchFamily="2" charset="-122"/>
              </a:rPr>
              <a:t>（三）政策需求</a:t>
            </a:r>
            <a:endParaRPr lang="zh-CN" altLang="en-US" sz="1600" spc="0">
              <a:solidFill>
                <a:schemeClr val="tx1"/>
              </a:solidFill>
              <a:latin typeface="宋体" pitchFamily="2" charset="-122"/>
              <a:ea typeface="宋体" pitchFamily="2" charset="-122"/>
              <a:cs typeface="宋体" pitchFamily="2" charset="-122"/>
            </a:endParaRPr>
          </a:p>
          <a:p>
            <a:pPr marL="0" lvl="0" indent="0" algn="l">
              <a:lnSpc>
                <a:spcPct val="150000"/>
              </a:lnSpc>
              <a:spcBef>
                <a:spcPts val="0"/>
              </a:spcBef>
              <a:buNone/>
            </a:pPr>
            <a:r>
              <a:rPr lang="en-US" altLang="zh-CN" sz="1600" spc="0">
                <a:solidFill>
                  <a:schemeClr val="tx1"/>
                </a:solidFill>
                <a:latin typeface="宋体" pitchFamily="2" charset="-122"/>
                <a:ea typeface="宋体" pitchFamily="2" charset="-122"/>
                <a:cs typeface="宋体" pitchFamily="2" charset="-122"/>
              </a:rPr>
              <a:t>1</a:t>
            </a:r>
            <a:r>
              <a:rPr sz="1600" spc="0">
                <a:solidFill>
                  <a:schemeClr val="tx1"/>
                </a:solidFill>
                <a:latin typeface="宋体" pitchFamily="2" charset="-122"/>
                <a:ea typeface="宋体" pitchFamily="2" charset="-122"/>
                <a:cs typeface="宋体" pitchFamily="2" charset="-122"/>
              </a:rPr>
              <a:t>、</a:t>
            </a:r>
            <a:r>
              <a:rPr lang="zh-CN" altLang="en-US" sz="1600" spc="0">
                <a:solidFill>
                  <a:schemeClr val="tx1"/>
                </a:solidFill>
                <a:latin typeface="宋体" pitchFamily="2" charset="-122"/>
                <a:ea typeface="宋体" pitchFamily="2" charset="-122"/>
                <a:cs typeface="宋体" pitchFamily="2" charset="-122"/>
              </a:rPr>
              <a:t>政府支持</a:t>
            </a:r>
            <a:endParaRPr lang="zh-CN" altLang="en-US" sz="1600" spc="0">
              <a:solidFill>
                <a:schemeClr val="tx1"/>
              </a:solidFill>
              <a:latin typeface="宋体" pitchFamily="2" charset="-122"/>
              <a:ea typeface="宋体" pitchFamily="2" charset="-122"/>
              <a:cs typeface="宋体" pitchFamily="2" charset="-122"/>
            </a:endParaRPr>
          </a:p>
          <a:p>
            <a:pPr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争取政府政策支持，为无人机配送提供政策保障，如无人机空域审批、物流补贴等。</a:t>
            </a:r>
            <a:endParaRPr lang="zh-CN" altLang="en-US" sz="1600" spc="0">
              <a:solidFill>
                <a:schemeClr val="tx1"/>
              </a:solidFill>
              <a:latin typeface="宋体" pitchFamily="2" charset="-122"/>
              <a:ea typeface="宋体" pitchFamily="2" charset="-122"/>
              <a:cs typeface="宋体" pitchFamily="2" charset="-122"/>
            </a:endParaRPr>
          </a:p>
          <a:p>
            <a:pPr marL="0" lvl="0" indent="0" algn="l">
              <a:lnSpc>
                <a:spcPct val="150000"/>
              </a:lnSpc>
              <a:spcBef>
                <a:spcPts val="0"/>
              </a:spcBef>
              <a:buNone/>
            </a:pPr>
            <a:r>
              <a:rPr lang="en-US" altLang="zh-CN" sz="1600" spc="0">
                <a:solidFill>
                  <a:schemeClr val="tx1"/>
                </a:solidFill>
                <a:latin typeface="宋体" pitchFamily="2" charset="-122"/>
                <a:ea typeface="宋体" pitchFamily="2" charset="-122"/>
                <a:cs typeface="宋体" pitchFamily="2" charset="-122"/>
              </a:rPr>
              <a:t>2</a:t>
            </a:r>
            <a:r>
              <a:rPr sz="1600" spc="0">
                <a:solidFill>
                  <a:schemeClr val="tx1"/>
                </a:solidFill>
                <a:latin typeface="宋体" pitchFamily="2" charset="-122"/>
                <a:ea typeface="宋体" pitchFamily="2" charset="-122"/>
                <a:cs typeface="宋体" pitchFamily="2" charset="-122"/>
              </a:rPr>
              <a:t>、</a:t>
            </a:r>
            <a:r>
              <a:rPr lang="zh-CN" altLang="en-US" sz="1600" spc="0">
                <a:solidFill>
                  <a:schemeClr val="tx1"/>
                </a:solidFill>
                <a:latin typeface="宋体" pitchFamily="2" charset="-122"/>
                <a:ea typeface="宋体" pitchFamily="2" charset="-122"/>
                <a:cs typeface="宋体" pitchFamily="2" charset="-122"/>
              </a:rPr>
              <a:t>配送规范</a:t>
            </a:r>
            <a:endParaRPr lang="zh-CN" altLang="en-US" sz="1600" spc="0">
              <a:solidFill>
                <a:schemeClr val="tx1"/>
              </a:solidFill>
              <a:latin typeface="宋体" pitchFamily="2" charset="-122"/>
              <a:ea typeface="宋体" pitchFamily="2" charset="-122"/>
              <a:cs typeface="宋体" pitchFamily="2" charset="-122"/>
            </a:endParaRPr>
          </a:p>
          <a:p>
            <a:pPr marL="450215" lvl="1" algn="l" defTabSz="914400">
              <a:lnSpc>
                <a:spcPct val="150000"/>
              </a:lnSpc>
              <a:buClrTx/>
              <a:buSzTx/>
              <a:buNone/>
            </a:pPr>
            <a:r>
              <a:rPr lang="zh-CN" altLang="en-US" sz="1600" spc="0">
                <a:solidFill>
                  <a:schemeClr val="tx1"/>
                </a:solidFill>
                <a:latin typeface="宋体" pitchFamily="2" charset="-122"/>
                <a:ea typeface="宋体" pitchFamily="2" charset="-122"/>
                <a:cs typeface="宋体" pitchFamily="2" charset="-122"/>
              </a:rPr>
              <a:t>参考无人机配送标准，根据“客货邮</a:t>
            </a:r>
            <a:r>
              <a:rPr lang="en-US" altLang="zh-CN" sz="1600" spc="0">
                <a:solidFill>
                  <a:schemeClr val="tx1"/>
                </a:solidFill>
                <a:latin typeface="宋体" pitchFamily="2" charset="-122"/>
                <a:ea typeface="宋体" pitchFamily="2" charset="-122"/>
                <a:cs typeface="宋体" pitchFamily="2" charset="-122"/>
              </a:rPr>
              <a:t>+</a:t>
            </a:r>
            <a:r>
              <a:rPr lang="zh-CN" altLang="en-US" sz="1600" spc="0">
                <a:solidFill>
                  <a:schemeClr val="tx1"/>
                </a:solidFill>
                <a:latin typeface="宋体" pitchFamily="2" charset="-122"/>
                <a:ea typeface="宋体" pitchFamily="2" charset="-122"/>
                <a:cs typeface="宋体" pitchFamily="2" charset="-122"/>
              </a:rPr>
              <a:t>无人机”的山区配送</a:t>
            </a:r>
            <a:r>
              <a:rPr lang="zh-CN" altLang="en-US" sz="1600" spc="0">
                <a:solidFill>
                  <a:schemeClr val="tx1"/>
                </a:solidFill>
                <a:latin typeface="宋体" pitchFamily="2" charset="-122"/>
                <a:ea typeface="宋体" pitchFamily="2" charset="-122"/>
                <a:cs typeface="宋体" pitchFamily="2" charset="-122"/>
              </a:rPr>
              <a:t>特点，规范无人机配送行为，确保无人机配送的安全、高效。</a:t>
            </a:r>
            <a:endParaRPr lang="zh-CN" altLang="en-US" sz="1600" spc="0">
              <a:solidFill>
                <a:schemeClr val="tx1"/>
              </a:solidFill>
              <a:latin typeface="宋体" pitchFamily="2" charset="-122"/>
              <a:ea typeface="宋体" pitchFamily="2" charset="-122"/>
              <a:cs typeface="宋体" pitchFamily="2" charset="-122"/>
            </a:endParaRPr>
          </a:p>
        </p:txBody>
      </p:sp>
      <p:sp>
        <p:nvSpPr>
          <p:cNvPr id="3" name="标题 2"/>
          <p:cNvSpPr/>
          <p:nvPr>
            <p:ph type="title" idx="1"/>
          </p:nvPr>
        </p:nvSpPr>
        <p:spPr/>
        <p:txBody>
          <a:bodyPr/>
          <a:p>
            <a:r>
              <a:rPr lang="zh-CN" altLang="en-US"/>
              <a:t>项目需求分析：</a:t>
            </a:r>
            <a:endParaRPr lang="zh-CN" altLang="en-US"/>
          </a:p>
        </p:txBody>
      </p:sp>
      <p:sp>
        <p:nvSpPr>
          <p:cNvPr id="5" name="灯片编号占位符 4"/>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1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1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1"/>
  <p:tag name="KSO_WM_UNIT_LAYERLEVEL" val="1"/>
  <p:tag name="KSO_WM_TAG_VERSION" val="3.0"/>
  <p:tag name="KSO_WM_UNIT_TYPE" val="i"/>
  <p:tag name="KSO_WM_UNIT_INDEX" val="1"/>
  <p:tag name="KSO_WM_UNIT_CONTENT_GROUP_TYPE" val="titlestyle"/>
</p:tagLst>
</file>

<file path=ppt/tags/tag103.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10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1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1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1"/>
  <p:tag name="KSO_WM_UNIT_LAYERLEVEL" val="1"/>
  <p:tag name="KSO_WM_TAG_VERSION" val="3.0"/>
  <p:tag name="KSO_WM_UNIT_TYPE" val="i"/>
  <p:tag name="KSO_WM_UNIT_INDEX" val="1"/>
  <p:tag name="KSO_WM_UNIT_CONTENT_GROUP_TYPE" val="titlestyle"/>
</p:tagLst>
</file>

<file path=ppt/tags/tag112.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1"/>
  <p:tag name="KSO_WM_UNIT_LAYERLEVEL" val="1"/>
  <p:tag name="KSO_WM_TAG_VERSION" val="3.0"/>
  <p:tag name="KSO_WM_UNIT_TYPE" val="i"/>
  <p:tag name="KSO_WM_UNIT_INDEX" val="1"/>
  <p:tag name="KSO_WM_UNIT_CONTENT_GROUP_TYPE" val="titlestyle"/>
</p:tagLst>
</file>

<file path=ppt/tags/tag117.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8*i*1"/>
  <p:tag name="KSO_WM_UNIT_LAYERLEVEL" val="1"/>
  <p:tag name="KSO_WM_TAG_VERSION" val="3.0"/>
  <p:tag name="KSO_WM_UNIT_TYPE" val="i"/>
  <p:tag name="KSO_WM_UNIT_INDEX"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1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9*i*1"/>
  <p:tag name="KSO_WM_UNIT_LAYERLEVEL" val="1"/>
  <p:tag name="KSO_WM_TAG_VERSION" val="3.0"/>
  <p:tag name="KSO_WM_UNIT_TYPE" val="i"/>
  <p:tag name="KSO_WM_UNIT_INDEX"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1"/>
  <p:tag name="KSO_WM_UNIT_LAYERLEVEL" val="1"/>
  <p:tag name="KSO_WM_TAG_VERSION" val="3.0"/>
  <p:tag name="KSO_WM_UNIT_CONTENT_GROUP_TYPE" val="titlestyle"/>
  <p:tag name="KSO_WM_UNIT_TYPE" val="i"/>
  <p:tag name="KSO_WM_UNIT_INDEX" val="1"/>
</p:tagLst>
</file>

<file path=ppt/tags/tag131.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132.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137.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Lst>
</file>

<file path=ppt/tags/tag138.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Lst>
</file>

<file path=ppt/tags/tag1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UNIT_CONTENT_GROUP_TYPE" val="contentchip"/>
  <p:tag name="KSO_WM_UNIT_TYPE" val="i"/>
  <p:tag name="KSO_WM_UNIT_INDEX" val="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UNIT_TYPE" val="i"/>
  <p:tag name="KSO_WM_UNIT_INDEX" val="5"/>
</p:tagLst>
</file>

<file path=ppt/tags/tag1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UNIT_TYPE" val="i"/>
  <p:tag name="KSO_WM_UNIT_INDEX" val="6"/>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UNIT_TYPE" val="i"/>
  <p:tag name="KSO_WM_UNIT_INDEX" val="7"/>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UNIT_CONTENT_GROUP_TYPE" val="contentchip"/>
  <p:tag name="KSO_WM_UNIT_TYPE" val="i"/>
  <p:tag name="KSO_WM_UNIT_INDEX" val="8"/>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UNIT_CONTENT_GROUP_TYPE" val="contentchip"/>
  <p:tag name="KSO_WM_UNIT_TYPE" val="i"/>
  <p:tag name="KSO_WM_UNIT_INDEX" val="9"/>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UNIT_CONTENT_GROUP_TYPE" val="contentchip"/>
  <p:tag name="KSO_WM_UNIT_TYPE" val="i"/>
  <p:tag name="KSO_WM_UNIT_INDEX" val="10"/>
</p:tagLst>
</file>

<file path=ppt/tags/tag1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UNIT_TYPE" val="i"/>
  <p:tag name="KSO_WM_UNIT_INDEX" val="11"/>
</p:tagLst>
</file>

<file path=ppt/tags/tag147.xml><?xml version="1.0" encoding="utf-8"?>
<p:tagLst xmlns:p="http://schemas.openxmlformats.org/presentationml/2006/main">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1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UNIT_TYPE" val="i"/>
  <p:tag name="KSO_WM_UNIT_INDEX" val="1"/>
  <p:tag name="KSO_WM_UNIT_CONTENT_GROUP_TYPE" val="titlestyle"/>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314"/>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314"/>
</p:tagLst>
</file>

<file path=ppt/tags/tag158.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314"/>
  <p:tag name="KSO_WM_SPECIAL_SOURCE" val="bdnull"/>
  <p:tag name="KSO_WM_TEMPLATE_THUMBS_INDEX" val="1、9"/>
</p:tagLst>
</file>

<file path=ppt/tags/tag15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1*a*1"/>
  <p:tag name="KSO_WM_TEMPLATE_CATEGORY" val="custom"/>
  <p:tag name="KSO_WM_TEMPLATE_INDEX" val="20230314"/>
  <p:tag name="KSO_WM_UNIT_LAYERLEVEL" val="1"/>
  <p:tag name="KSO_WM_TAG_VERSION" val="3.0"/>
  <p:tag name="KSO_WM_BEAUTIFY_FLAG" val="#wm#"/>
  <p:tag name="KSO_WM_UNIT_CONTENT_GROUP_TYPE" val="contentchip"/>
  <p:tag name="KSO_WM_UNIT_PRESET_TEXT" val="单击添加文档标题"/>
  <p:tag name="KSO_WM_UNIT_TEXT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314_1*f*1"/>
  <p:tag name="KSO_WM_TEMPLATE_CATEGORY" val="custom"/>
  <p:tag name="KSO_WM_TEMPLATE_INDEX" val="20230314"/>
  <p:tag name="KSO_WM_UNIT_LAYERLEVEL" val="1"/>
  <p:tag name="KSO_WM_TAG_VERSION" val="3.0"/>
  <p:tag name="KSO_WM_BEAUTIFY_FLAG" val="#wm#"/>
  <p:tag name="KSO_WM_UNIT_CONTENT_GROUP_TYPE" val="contentchip"/>
</p:tagLst>
</file>

<file path=ppt/tags/tag161.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314_1*f*1"/>
  <p:tag name="KSO_WM_TEMPLATE_CATEGORY" val="custom"/>
  <p:tag name="KSO_WM_TEMPLATE_INDEX" val="20230314"/>
  <p:tag name="KSO_WM_UNIT_LAYERLEVEL" val="1"/>
  <p:tag name="KSO_WM_TAG_VERSION" val="3.0"/>
  <p:tag name="KSO_WM_BEAUTIFY_FLAG" val="#wm#"/>
  <p:tag name="KSO_WM_UNIT_CONTENT_GROUP_TYPE" val="contentchip"/>
</p:tagLst>
</file>

<file path=ppt/tags/tag162.xml><?xml version="1.0" encoding="utf-8"?>
<p:tagLst xmlns:p="http://schemas.openxmlformats.org/presentationml/2006/main">
  <p:tag name="KSO_WM_SLIDE_ID" val="custom20230314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0314"/>
  <p:tag name="KSO_WM_SLIDE_TYPE" val="title"/>
  <p:tag name="KSO_WM_SLIDE_SUBTYPE" val="pureTxt"/>
  <p:tag name="KSO_WM_SLIDE_LAYOUT" val="a_f"/>
  <p:tag name="KSO_WM_SLIDE_LAYOUT_CNT" val="1_1"/>
  <p:tag name="KSO_WM_SPECIAL_SOURCE" val="bdnull"/>
  <p:tag name="KSO_WM_TEMPLATE_THUMBS_INDEX" val="1、9"/>
  <p:tag name="KSO_WM_SLIDE_CONTENT_AREA" val="{&quot;left&quot;:&quot;173.7&quot;,&quot;top&quot;:&quot;78.5&quot;,&quot;width&quot;:&quot;702.55&quot;,&quot;height&quot;:&quot;350.15&quot;}"/>
</p:tagLst>
</file>

<file path=ppt/tags/tag163.xml><?xml version="1.0" encoding="utf-8"?>
<p:tagLst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5*a*1"/>
  <p:tag name="KSO_WM_TEMPLATE_CATEGORY" val="custom"/>
  <p:tag name="KSO_WM_TEMPLATE_INDEX" val="20230314"/>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5*l_h_i*1_1_1"/>
  <p:tag name="KSO_WM_TEMPLATE_CATEGORY" val="custom"/>
  <p:tag name="KSO_WM_TEMPLATE_INDEX" val="20230314"/>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6"/>
  <p:tag name="KSO_WM_UNIT_FILL_TYPE" val="1"/>
  <p:tag name="KSO_WM_UNIT_SHADOW_SCHEMECOLOR_INDEX" val="14"/>
  <p:tag name="KSO_WM_UNIT_TEXT_FILL_FORE_SCHEMECOLOR_INDEX" val="2"/>
  <p:tag name="KSO_WM_UNIT_TEXT_FILL_TYPE" val="1"/>
  <p:tag name="KSO_WM_UNIT_USESOURCEFORMAT_APPLY" val="0"/>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5*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TEXT_FILL_FORE_SCHEMECOLOR_INDEX" val="2"/>
  <p:tag name="KSO_WM_UNIT_TEXT_FILL_TYPE" val="1"/>
  <p:tag name="KSO_WM_UNIT_USESOURCEFORMAT_APPLY" val="0"/>
</p:tagLst>
</file>

<file path=ppt/tags/tag16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314"/>
  <p:tag name="KSO_WM_UNIT_LAYERLEVEL" val="1_1_1"/>
  <p:tag name="KSO_WM_TAG_VERSION" val="3.0"/>
  <p:tag name="KSO_WM_BEAUTIFY_FLAG" val="#wm#"/>
  <p:tag name="KSO_WM_DIAGRAM_GROUP_CODE" val="l1-1"/>
  <p:tag name="KSO_WM_UNIT_TYPE" val="l_h_a"/>
  <p:tag name="KSO_WM_UNIT_ID" val="custom20230314_5*l_h_a*1_1_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TYPE" val="1"/>
  <p:tag name="KSO_WM_UNIT_TEXT_FILL_FORE_SCHEMECOLOR_INDEX" val="13"/>
  <p:tag name="KSO_WM_UNIT_TEXT_FILL_TYPE" val="1"/>
  <p:tag name="KSO_WM_UNIT_USESOURCEFORMAT_APPLY" val="0"/>
</p:tagLst>
</file>

<file path=ppt/tags/tag1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5*l_h_i*1_2_1"/>
  <p:tag name="KSO_WM_TEMPLATE_CATEGORY" val="custom"/>
  <p:tag name="KSO_WM_TEMPLATE_INDEX" val="20230314"/>
  <p:tag name="KSO_WM_UNIT_LAYERLEVEL" val="1_1_1"/>
  <p:tag name="KSO_WM_TAG_VERSION" val="3.0"/>
  <p:tag name="KSO_WM_DIAGRAM_GROUP_CODE" val="l1-1"/>
  <p:tag name="KSO_WM_UNIT_TYPE" val="l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6"/>
  <p:tag name="KSO_WM_UNIT_FILL_TYPE" val="1"/>
  <p:tag name="KSO_WM_UNIT_SHADOW_SCHEMECOLOR_INDEX" val="14"/>
  <p:tag name="KSO_WM_UNIT_TEXT_FILL_FORE_SCHEMECOLOR_INDEX" val="2"/>
  <p:tag name="KSO_WM_UNIT_TEXT_FILL_TYPE" val="1"/>
  <p:tag name="KSO_WM_UNIT_USESOURCEFORMAT_APPLY" val="0"/>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314_5*l_h_i*1_2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TEXT_FILL_FORE_SCHEMECOLOR_INDEX" val="2"/>
  <p:tag name="KSO_WM_UNIT_TEXT_FILL_TYPE" val="1"/>
  <p:tag name="KSO_WM_UNIT_USESOURCEFORMAT_APPLY" val="0"/>
</p:tagLst>
</file>

<file path=ppt/tags/tag16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314"/>
  <p:tag name="KSO_WM_UNIT_LAYERLEVEL" val="1_1_1"/>
  <p:tag name="KSO_WM_TAG_VERSION" val="3.0"/>
  <p:tag name="KSO_WM_BEAUTIFY_FLAG" val="#wm#"/>
  <p:tag name="KSO_WM_DIAGRAM_GROUP_CODE" val="l1-1"/>
  <p:tag name="KSO_WM_UNIT_TYPE" val="l_h_a"/>
  <p:tag name="KSO_WM_UNIT_ID" val="custom20230314_5*l_h_a*1_2_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TYPE" val="1"/>
  <p:tag name="KSO_WM_UNIT_TEXT_FILL_FORE_SCHEMECOLOR_INDEX" val="13"/>
  <p:tag name="KSO_WM_UNIT_TEXT_FILL_TYPE" val="1"/>
  <p:tag name="KSO_WM_UNIT_USESOURCEFORMAT_APPLY" val="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5*l_h_i*1_3_1"/>
  <p:tag name="KSO_WM_TEMPLATE_CATEGORY" val="custom"/>
  <p:tag name="KSO_WM_TEMPLATE_INDEX" val="20230314"/>
  <p:tag name="KSO_WM_UNIT_LAYERLEVEL" val="1_1_1"/>
  <p:tag name="KSO_WM_TAG_VERSION" val="3.0"/>
  <p:tag name="KSO_WM_DIAGRAM_GROUP_CODE" val="l1-1"/>
  <p:tag name="KSO_WM_UNIT_TYPE" val="l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6"/>
  <p:tag name="KSO_WM_UNIT_FILL_TYPE" val="1"/>
  <p:tag name="KSO_WM_UNIT_SHADOW_SCHEMECOLOR_INDEX" val="14"/>
  <p:tag name="KSO_WM_UNIT_TEXT_FILL_FORE_SCHEMECOLOR_INDEX" val="2"/>
  <p:tag name="KSO_WM_UNIT_TEXT_FILL_TYPE" val="1"/>
  <p:tag name="KSO_WM_UNIT_USESOURCEFORMAT_APPLY" val="0"/>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314_5*l_h_i*1_3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 name="KSO_WM_UNIT_TEXT_FILL_FORE_SCHEMECOLOR_INDEX" val="2"/>
  <p:tag name="KSO_WM_UNIT_TEXT_FILL_TYPE" val="1"/>
  <p:tag name="KSO_WM_UNIT_USESOURCEFORMAT_APPLY" val="0"/>
</p:tagLst>
</file>

<file path=ppt/tags/tag17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314"/>
  <p:tag name="KSO_WM_UNIT_LAYERLEVEL" val="1_1_1"/>
  <p:tag name="KSO_WM_TAG_VERSION" val="3.0"/>
  <p:tag name="KSO_WM_BEAUTIFY_FLAG" val="#wm#"/>
  <p:tag name="KSO_WM_DIAGRAM_GROUP_CODE" val="l1-1"/>
  <p:tag name="KSO_WM_UNIT_TYPE" val="l_h_a"/>
  <p:tag name="KSO_WM_UNIT_ID" val="custom20230314_5*l_h_a*1_3_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TYPE" val="1"/>
  <p:tag name="KSO_WM_UNIT_TEXT_FILL_FORE_SCHEMECOLOR_INDEX" val="13"/>
  <p:tag name="KSO_WM_UNIT_TEXT_FILL_TYPE" val="1"/>
  <p:tag name="KSO_WM_UNIT_USESOURCEFORMAT_APPLY" val="0"/>
</p:tagLst>
</file>

<file path=ppt/tags/tag1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5*l_h_i*1_4_1"/>
  <p:tag name="KSO_WM_TEMPLATE_CATEGORY" val="custom"/>
  <p:tag name="KSO_WM_TEMPLATE_INDEX" val="20230314"/>
  <p:tag name="KSO_WM_UNIT_LAYERLEVEL" val="1_1_1"/>
  <p:tag name="KSO_WM_TAG_VERSION" val="3.0"/>
  <p:tag name="KSO_WM_DIAGRAM_GROUP_CODE" val="l1-1"/>
  <p:tag name="KSO_WM_UNIT_TYPE" val="l_h_i"/>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6"/>
  <p:tag name="KSO_WM_UNIT_FILL_TYPE" val="1"/>
  <p:tag name="KSO_WM_UNIT_SHADOW_SCHEMECOLOR_INDEX" val="14"/>
  <p:tag name="KSO_WM_UNIT_TEXT_FILL_FORE_SCHEMECOLOR_INDEX" val="2"/>
  <p:tag name="KSO_WM_UNIT_TEXT_FILL_TYPE" val="1"/>
  <p:tag name="KSO_WM_UNIT_USESOURCEFORMAT_APPLY" val="0"/>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314_5*l_h_i*1_4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TEXT_FILL_FORE_SCHEMECOLOR_INDEX" val="2"/>
  <p:tag name="KSO_WM_UNIT_TEXT_FILL_TYPE" val="1"/>
  <p:tag name="KSO_WM_UNIT_USESOURCEFORMAT_APPLY" val="0"/>
</p:tagLst>
</file>

<file path=ppt/tags/tag17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314"/>
  <p:tag name="KSO_WM_UNIT_LAYERLEVEL" val="1_1_1"/>
  <p:tag name="KSO_WM_TAG_VERSION" val="3.0"/>
  <p:tag name="KSO_WM_BEAUTIFY_FLAG" val="#wm#"/>
  <p:tag name="KSO_WM_DIAGRAM_GROUP_CODE" val="l1-1"/>
  <p:tag name="KSO_WM_UNIT_TYPE" val="l_h_a"/>
  <p:tag name="KSO_WM_UNIT_ID" val="custom20230314_5*l_h_a*1_4_1"/>
  <p:tag name="KSO_WM_DIAGRAM_VERSION" val="3"/>
  <p:tag name="KSO_WM_DIAGRAM_COLOR_TRICK" val="2"/>
  <p:tag name="KSO_WM_DIAGRAM_COLOR_TEXT_CAN_REMOVE" val="n"/>
  <p:tag name="KSO_WM_DIAGRAM_MAX_ITEMCNT" val="6"/>
  <p:tag name="KSO_WM_DIAGRAM_MIN_ITEMCNT" val="2"/>
  <p:tag name="KSO_WM_DIAGRAM_VIRTUALLY_FRAME" val="{&quot;height&quot;:362.9999938964844,&quot;left&quot;:335.5499969482422,&quot;top&quot;:115.550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TYPE" val="1"/>
  <p:tag name="KSO_WM_UNIT_TEXT_FILL_FORE_SCHEMECOLOR_INDEX" val="13"/>
  <p:tag name="KSO_WM_UNIT_TEXT_FILL_TYPE" val="1"/>
  <p:tag name="KSO_WM_UNIT_USESOURCEFORMAT_APPLY" val="0"/>
</p:tagLst>
</file>

<file path=ppt/tags/tag176.xml><?xml version="1.0" encoding="utf-8"?>
<p:tagLst xmlns:p="http://schemas.openxmlformats.org/presentationml/2006/main">
  <p:tag name="KSO_WM_SLIDE_ID" val="custom20230314_5"/>
  <p:tag name="KSO_WM_TEMPLATE_SUBCATEGORY" val="29"/>
  <p:tag name="KSO_WM_TEMPLATE_MASTER_TYPE" val="0"/>
  <p:tag name="KSO_WM_TEMPLATE_COLOR_TYPE" val="0"/>
  <p:tag name="KSO_WM_SLIDE_ITEM_CNT" val="5"/>
  <p:tag name="KSO_WM_SLIDE_INDEX" val="5"/>
  <p:tag name="KSO_WM_TAG_VERSION" val="3.0"/>
  <p:tag name="KSO_WM_BEAUTIFY_FLAG" val="#wm#"/>
  <p:tag name="KSO_WM_TEMPLATE_CATEGORY" val="custom"/>
  <p:tag name="KSO_WM_TEMPLATE_INDEX" val="20230314"/>
  <p:tag name="KSO_WM_SLIDE_TYPE" val="contents"/>
  <p:tag name="KSO_WM_SLIDE_SUBTYPE" val="diag"/>
  <p:tag name="KSO_WM_SLIDE_LAYOUT" val="a_l"/>
  <p:tag name="KSO_WM_SLIDE_LAYOUT_CNT" val="1_1"/>
  <p:tag name="KSO_WM_SPECIAL_SOURCE" val="bdnull"/>
  <p:tag name="KSO_WM_DIAGRAM_GROUP_CODE" val="l1-1"/>
  <p:tag name="KSO_WM_SLIDE_DIAGTYPE" val="l"/>
</p:tagLst>
</file>

<file path=ppt/tags/tag177.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3.0"/>
  <p:tag name="KSO_WM_BEAUTIFY_FLAG" val="#wm#"/>
</p:tagLst>
</file>

<file path=ppt/tags/tag1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3.0"/>
  <p:tag name="KSO_WM_BEAUTIFY_FLAG" val="#wm#"/>
  <p:tag name="KSO_WM_UNIT_CONTENT_GROUP_TYPE" val="contentchip"/>
  <p:tag name="KSO_WM_UNIT_PRESET_TEXT" val="添加章节标题"/>
  <p:tag name="KSO_WM_UNIT_TEXT_TYPE" val="1"/>
</p:tagLst>
</file>

<file path=ppt/tags/tag179.xml><?xml version="1.0" encoding="utf-8"?>
<p:tagLst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69_1*a*1"/>
  <p:tag name="KSO_WM_TEMPLATE_CATEGORY" val="custom"/>
  <p:tag name="KSO_WM_TEMPLATE_INDEX" val="20234969"/>
  <p:tag name="KSO_WM_UNIT_LAYERLEVEL" val="1"/>
  <p:tag name="KSO_WM_TAG_VERSION" val="3.0"/>
  <p:tag name="KSO_WM_BEAUTIFY_FLAG" val="#wm#"/>
  <p:tag name="KSO_WM_UNIT_TEXT_TYPE" val="1"/>
  <p:tag name="KSO_WM_UNIT_PRESET_TEXT" val="单击此处添加标题"/>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191.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TEXT_TYPE" val="1"/>
  <p:tag name="KSO_WM_UNIT_VALUE" val="432"/>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Lst>
</file>

<file path=ppt/tags/tag192.xml><?xml version="1.0" encoding="utf-8"?>
<p:tagLst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0314"/>
  <p:tag name="KSO_WM_SLIDE_TYPE" val="text"/>
  <p:tag name="KSO_WM_SLIDE_SUBTYPE" val="picTxt"/>
  <p:tag name="KSO_WM_SLIDE_SIZE" val="864*458"/>
  <p:tag name="KSO_WM_SLIDE_POSITION" val="47*28"/>
  <p:tag name="KSO_WM_SLIDE_LAYOUT" val="a_f"/>
  <p:tag name="KSO_WM_SLIDE_LAYOUT_CNT" val="1_1"/>
  <p:tag name="KSO_WM_SPECIAL_SOURCE" val="bdnull"/>
</p:tagLst>
</file>

<file path=ppt/tags/tag193.xml><?xml version="1.0" encoding="utf-8"?>
<p:tagLst xmlns:p="http://schemas.openxmlformats.org/presentationml/2006/main">
  <p:tag name="KSO_WM_TEMPLATE_CATEGORY" val="custom"/>
  <p:tag name="KSO_WM_TEMPLATE_INDEX" val="20230314"/>
</p:tagLst>
</file>

<file path=ppt/tags/tag194.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3.0"/>
  <p:tag name="KSO_WM_BEAUTIFY_FLAG" val="#wm#"/>
</p:tagLst>
</file>

<file path=ppt/tags/tag19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3.0"/>
  <p:tag name="KSO_WM_BEAUTIFY_FLAG" val="#wm#"/>
  <p:tag name="KSO_WM_UNIT_CONTENT_GROUP_TYPE" val="contentchip"/>
  <p:tag name="KSO_WM_UNIT_PRESET_TEXT" val="添加章节标题"/>
  <p:tag name="KSO_WM_UNIT_TEXT_TYPE" val="1"/>
</p:tagLst>
</file>

<file path=ppt/tags/tag196.xml><?xml version="1.0" encoding="utf-8"?>
<p:tagLst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197.xml><?xml version="1.0" encoding="utf-8"?>
<p:tagLst xmlns:p="http://schemas.openxmlformats.org/presentationml/2006/main">
  <p:tag name="KSO_WM_TEMPLATE_CATEGORY" val="custom"/>
  <p:tag name="KSO_WM_TEMPLATE_INDEX" val="20230314"/>
</p:tagLst>
</file>

<file path=ppt/tags/tag198.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3.0"/>
  <p:tag name="KSO_WM_BEAUTIFY_FLAG" val="#wm#"/>
</p:tagLst>
</file>

<file path=ppt/tags/tag19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3.0"/>
  <p:tag name="KSO_WM_BEAUTIFY_FLAG" val="#wm#"/>
  <p:tag name="KSO_WM_UNIT_CONTENT_GROUP_TYPE" val="contentchip"/>
  <p:tag name="KSO_WM_UNIT_PRESET_TEXT" val="添加章节标题"/>
  <p:tag name="KSO_WM_UNIT_TEXT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201.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56"/>
  <p:tag name="KSO_WM_UNIT_ID" val="custom20233256_1*a*1"/>
  <p:tag name="KSO_WM_UNIT_PRESET_TEXT" val="单击此处&#10;添加标题内容"/>
  <p:tag name="KSO_WM_UNIT_TEXT_TYPE" val="1"/>
  <p:tag name="KSO_WM_UNIT_TEXT_FILL_FORE_SCHEMECOLOR_INDEX" val="13"/>
  <p:tag name="KSO_WM_UNIT_TEXT_FILL_TYPE" val="1"/>
  <p:tag name="KSO_WM_UNIT_USESOURCEFORMAT_APPLY" val="0"/>
</p:tagLst>
</file>

<file path=ppt/tags/tag202.xml><?xml version="1.0" encoding="utf-8"?>
<p:tagLst xmlns:p="http://schemas.openxmlformats.org/presentationml/2006/main">
  <p:tag name="KSO_WM_BEAUTIFY_FLAG" val="#wm#"/>
  <p:tag name="KSO_WM_TEMPLATE_CATEGORY" val="custom"/>
  <p:tag name="KSO_WM_TEMPLATE_MASTER_TYPE" val="0"/>
  <p:tag name="KSO_WM_TEMPLATE_COLOR_TYPE" val="0"/>
  <p:tag name="KSO_WM_DIAGRAM_GROUP_CODE" val="l1-1"/>
  <p:tag name="KSO_WM_SLIDE_DIAGTYPE" val="l"/>
  <p:tag name="KSO_WM_SLIDE_LAYOUT" val="a_d_l"/>
  <p:tag name="KSO_WM_SLIDE_LAYOUT_CNT" val="1_1_1"/>
  <p:tag name="KSO_WM_SLIDE_TYPE" val="text"/>
  <p:tag name="KSO_WM_SLIDE_SUBTYPE" val="picTxt"/>
  <p:tag name="KSO_WM_SLIDE_SIZE" val="408.05*186.55"/>
  <p:tag name="KSO_WM_SLIDE_POSITION" val="87.8997*272.733"/>
  <p:tag name="KSO_WM_TEMPLATE_INDEX" val="20233256"/>
  <p:tag name="KSO_WM_TEMPLATE_SUBCATEGORY" val="0"/>
  <p:tag name="KSO_WM_SLIDE_INDEX" val="1"/>
  <p:tag name="KSO_WM_TAG_VERSION" val="3.0"/>
  <p:tag name="KSO_WM_SLIDE_ID" val="custom20233256_1"/>
  <p:tag name="KSO_WM_SLIDE_ITEM_CNT" val="4"/>
</p:tagLst>
</file>

<file path=ppt/tags/tag203.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56"/>
  <p:tag name="KSO_WM_UNIT_ID" val="custom20233256_1*a*1"/>
  <p:tag name="KSO_WM_UNIT_PRESET_TEXT" val="单击此处&#10;添加标题内容"/>
  <p:tag name="KSO_WM_UNIT_TEXT_TYPE" val="1"/>
  <p:tag name="KSO_WM_UNIT_TEXT_FILL_FORE_SCHEMECOLOR_INDEX" val="13"/>
  <p:tag name="KSO_WM_UNIT_TEXT_FILL_TYPE" val="1"/>
  <p:tag name="KSO_WM_UNIT_USESOURCEFORMAT_APPLY" val="0"/>
</p:tagLst>
</file>

<file path=ppt/tags/tag204.xml><?xml version="1.0" encoding="utf-8"?>
<p:tagLst xmlns:p="http://schemas.openxmlformats.org/presentationml/2006/main">
  <p:tag name="KSO_WM_BEAUTIFY_FLAG" val="#wm#"/>
  <p:tag name="KSO_WM_TEMPLATE_CATEGORY" val="custom"/>
  <p:tag name="KSO_WM_TEMPLATE_MASTER_TYPE" val="0"/>
  <p:tag name="KSO_WM_TEMPLATE_COLOR_TYPE" val="0"/>
  <p:tag name="KSO_WM_DIAGRAM_GROUP_CODE" val="l1-1"/>
  <p:tag name="KSO_WM_SLIDE_DIAGTYPE" val="l"/>
  <p:tag name="KSO_WM_SLIDE_LAYOUT" val="a_d_l"/>
  <p:tag name="KSO_WM_SLIDE_LAYOUT_CNT" val="1_1_1"/>
  <p:tag name="KSO_WM_SLIDE_TYPE" val="text"/>
  <p:tag name="KSO_WM_SLIDE_SUBTYPE" val="picTxt"/>
  <p:tag name="KSO_WM_SLIDE_SIZE" val="408.05*186.55"/>
  <p:tag name="KSO_WM_SLIDE_POSITION" val="87.8997*272.733"/>
  <p:tag name="KSO_WM_TEMPLATE_INDEX" val="20233256"/>
  <p:tag name="KSO_WM_TEMPLATE_SUBCATEGORY" val="0"/>
  <p:tag name="KSO_WM_SLIDE_INDEX" val="1"/>
  <p:tag name="KSO_WM_TAG_VERSION" val="3.0"/>
  <p:tag name="KSO_WM_SLIDE_ID" val="custom20233256_1"/>
  <p:tag name="KSO_WM_SLIDE_ITEM_CNT" val="4"/>
</p:tagLst>
</file>

<file path=ppt/tags/tag205.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56"/>
  <p:tag name="KSO_WM_UNIT_ID" val="custom20233256_1*a*1"/>
  <p:tag name="KSO_WM_UNIT_PRESET_TEXT" val="单击此处&#10;添加标题内容"/>
  <p:tag name="KSO_WM_UNIT_TEXT_TYPE" val="1"/>
  <p:tag name="KSO_WM_UNIT_TEXT_FILL_FORE_SCHEMECOLOR_INDEX" val="13"/>
  <p:tag name="KSO_WM_UNIT_TEXT_FILL_TYPE" val="1"/>
  <p:tag name="KSO_WM_UNIT_USESOURCEFORMAT_APPLY" val="0"/>
</p:tagLst>
</file>

<file path=ppt/tags/tag206.xml><?xml version="1.0" encoding="utf-8"?>
<p:tagLst xmlns:p="http://schemas.openxmlformats.org/presentationml/2006/main">
  <p:tag name="KSO_WM_BEAUTIFY_FLAG" val="#wm#"/>
  <p:tag name="KSO_WM_TEMPLATE_CATEGORY" val="custom"/>
  <p:tag name="KSO_WM_TEMPLATE_MASTER_TYPE" val="0"/>
  <p:tag name="KSO_WM_TEMPLATE_COLOR_TYPE" val="0"/>
  <p:tag name="KSO_WM_DIAGRAM_GROUP_CODE" val="l1-1"/>
  <p:tag name="KSO_WM_SLIDE_DIAGTYPE" val="l"/>
  <p:tag name="KSO_WM_SLIDE_LAYOUT" val="a_d_l"/>
  <p:tag name="KSO_WM_SLIDE_LAYOUT_CNT" val="1_1_1"/>
  <p:tag name="KSO_WM_SLIDE_TYPE" val="text"/>
  <p:tag name="KSO_WM_SLIDE_SUBTYPE" val="picTxt"/>
  <p:tag name="KSO_WM_SLIDE_SIZE" val="408.05*186.55"/>
  <p:tag name="KSO_WM_SLIDE_POSITION" val="87.8997*272.733"/>
  <p:tag name="KSO_WM_TEMPLATE_INDEX" val="20233256"/>
  <p:tag name="KSO_WM_TEMPLATE_SUBCATEGORY" val="0"/>
  <p:tag name="KSO_WM_SLIDE_INDEX" val="1"/>
  <p:tag name="KSO_WM_TAG_VERSION" val="3.0"/>
  <p:tag name="KSO_WM_SLIDE_ID" val="custom20233256_1"/>
  <p:tag name="KSO_WM_SLIDE_ITEM_CNT" val="4"/>
</p:tagLst>
</file>

<file path=ppt/tags/tag207.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256"/>
  <p:tag name="KSO_WM_UNIT_ID" val="custom20233256_1*a*1"/>
  <p:tag name="KSO_WM_UNIT_PRESET_TEXT" val="单击此处&#10;添加标题内容"/>
  <p:tag name="KSO_WM_UNIT_TEXT_TYPE" val="1"/>
  <p:tag name="KSO_WM_UNIT_TEXT_FILL_FORE_SCHEMECOLOR_INDEX" val="13"/>
  <p:tag name="KSO_WM_UNIT_TEXT_FILL_TYPE" val="1"/>
  <p:tag name="KSO_WM_UNIT_USESOURCEFORMAT_APPLY" val="0"/>
</p:tagLst>
</file>

<file path=ppt/tags/tag208.xml><?xml version="1.0" encoding="utf-8"?>
<p:tagLst xmlns:p="http://schemas.openxmlformats.org/presentationml/2006/main">
  <p:tag name="KSO_WM_BEAUTIFY_FLAG" val="#wm#"/>
  <p:tag name="KSO_WM_TEMPLATE_CATEGORY" val="custom"/>
  <p:tag name="KSO_WM_TEMPLATE_MASTER_TYPE" val="0"/>
  <p:tag name="KSO_WM_TEMPLATE_COLOR_TYPE" val="0"/>
  <p:tag name="KSO_WM_DIAGRAM_GROUP_CODE" val="l1-1"/>
  <p:tag name="KSO_WM_SLIDE_DIAGTYPE" val="l"/>
  <p:tag name="KSO_WM_SLIDE_LAYOUT" val="a_d_l"/>
  <p:tag name="KSO_WM_SLIDE_LAYOUT_CNT" val="1_1_1"/>
  <p:tag name="KSO_WM_SLIDE_TYPE" val="text"/>
  <p:tag name="KSO_WM_SLIDE_SUBTYPE" val="picTxt"/>
  <p:tag name="KSO_WM_SLIDE_SIZE" val="408.05*186.55"/>
  <p:tag name="KSO_WM_SLIDE_POSITION" val="87.8997*272.733"/>
  <p:tag name="KSO_WM_TEMPLATE_INDEX" val="20233256"/>
  <p:tag name="KSO_WM_TEMPLATE_SUBCATEGORY" val="0"/>
  <p:tag name="KSO_WM_SLIDE_INDEX" val="1"/>
  <p:tag name="KSO_WM_TAG_VERSION" val="3.0"/>
  <p:tag name="KSO_WM_SLIDE_ID" val="custom20233256_1"/>
  <p:tag name="KSO_WM_SLIDE_ITEM_CNT" val="4"/>
</p:tagLst>
</file>

<file path=ppt/tags/tag209.xml><?xml version="1.0" encoding="utf-8"?>
<p:tagLst xmlns:p="http://schemas.openxmlformats.org/presentationml/2006/main">
  <p:tag name="KSO_WM_TEMPLATE_CATEGORY" val="diagram"/>
  <p:tag name="KSO_WM_TEMPLATE_INDEX" val="2023326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TEMPLATE_CATEGORY" val="diagram"/>
  <p:tag name="KSO_WM_TEMPLATE_INDEX" val="20233261"/>
</p:tagLst>
</file>

<file path=ppt/tags/tag211.xml><?xml version="1.0" encoding="utf-8"?>
<p:tagLst xmlns:p="http://schemas.openxmlformats.org/presentationml/2006/main">
  <p:tag name="KSO_WM_TEMPLATE_CATEGORY" val="diagram"/>
  <p:tag name="KSO_WM_TEMPLATE_INDEX" val="20233261"/>
</p:tagLst>
</file>

<file path=ppt/tags/tag212.xml><?xml version="1.0" encoding="utf-8"?>
<p:tagLst xmlns:p="http://schemas.openxmlformats.org/presentationml/2006/main">
  <p:tag name="KSO_WM_TEMPLATE_CATEGORY" val="diagram"/>
  <p:tag name="KSO_WM_TEMPLATE_INDEX" val="20231636"/>
</p:tagLst>
</file>

<file path=ppt/tags/tag213.xml><?xml version="1.0" encoding="utf-8"?>
<p:tagLst xmlns:p="http://schemas.openxmlformats.org/presentationml/2006/main">
  <p:tag name="TABLE_ENDDRAG_ORIGIN_RECT" val="808*353"/>
  <p:tag name="TABLE_ENDDRAG_RECT" val="54*146*808*353"/>
</p:tagLst>
</file>

<file path=ppt/tags/tag214.xml><?xml version="1.0" encoding="utf-8"?>
<p:tagLst xmlns:p="http://schemas.openxmlformats.org/presentationml/2006/main">
  <p:tag name="KSO_WM_TEMPLATE_CATEGORY" val="diagram"/>
  <p:tag name="KSO_WM_TEMPLATE_INDEX" val="20231636"/>
</p:tagLst>
</file>

<file path=ppt/tags/tag215.xml><?xml version="1.0" encoding="utf-8"?>
<p:tagLst xmlns:p="http://schemas.openxmlformats.org/presentationml/2006/main">
  <p:tag name="TABLE_ENDDRAG_ORIGIN_RECT" val="803*407"/>
  <p:tag name="TABLE_ENDDRAG_RECT" val="54*108*803*407"/>
</p:tagLst>
</file>

<file path=ppt/tags/tag216.xml><?xml version="1.0" encoding="utf-8"?>
<p:tagLst xmlns:p="http://schemas.openxmlformats.org/presentationml/2006/main">
  <p:tag name="KSO_WM_TEMPLATE_CATEGORY" val="diagram"/>
  <p:tag name="KSO_WM_TEMPLATE_INDEX" val="20231636"/>
</p:tagLst>
</file>

<file path=ppt/tags/tag217.xml><?xml version="1.0" encoding="utf-8"?>
<p:tagLst xmlns:p="http://schemas.openxmlformats.org/presentationml/2006/main">
  <p:tag name="KSO_WM_TEMPLATE_CATEGORY" val="diagram"/>
  <p:tag name="KSO_WM_TEMPLATE_INDEX" val="20231636"/>
</p:tagLst>
</file>

<file path=ppt/tags/tag218.xml><?xml version="1.0" encoding="utf-8"?>
<p:tagLst xmlns:p="http://schemas.openxmlformats.org/presentationml/2006/main">
  <p:tag name="TABLE_ENDDRAG_ORIGIN_RECT" val="820*376"/>
  <p:tag name="TABLE_ENDDRAG_RECT" val="54*120*820*376"/>
</p:tagLst>
</file>

<file path=ppt/tags/tag219.xml><?xml version="1.0" encoding="utf-8"?>
<p:tagLst xmlns:p="http://schemas.openxmlformats.org/presentationml/2006/main">
  <p:tag name="TABLE_ENDDRAG_ORIGIN_RECT" val="808*362"/>
  <p:tag name="TABLE_ENDDRAG_RECT" val="54*125*808*36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314_7*e*1"/>
  <p:tag name="KSO_WM_TEMPLATE_CATEGORY" val="custom"/>
  <p:tag name="KSO_WM_TEMPLATE_INDEX" val="20230314"/>
  <p:tag name="KSO_WM_UNIT_LAYERLEVEL" val="1"/>
  <p:tag name="KSO_WM_TAG_VERSION" val="3.0"/>
  <p:tag name="KSO_WM_BEAUTIFY_FLAG" val="#wm#"/>
</p:tagLst>
</file>

<file path=ppt/tags/tag2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14_7*a*1"/>
  <p:tag name="KSO_WM_TEMPLATE_CATEGORY" val="custom"/>
  <p:tag name="KSO_WM_TEMPLATE_INDEX" val="20230314"/>
  <p:tag name="KSO_WM_UNIT_LAYERLEVEL" val="1"/>
  <p:tag name="KSO_WM_TAG_VERSION" val="3.0"/>
  <p:tag name="KSO_WM_BEAUTIFY_FLAG" val="#wm#"/>
  <p:tag name="KSO_WM_UNIT_CONTENT_GROUP_TYPE" val="contentchip"/>
  <p:tag name="KSO_WM_UNIT_PRESET_TEXT" val="添加章节标题"/>
  <p:tag name="KSO_WM_UNIT_TEXT_TYPE" val="1"/>
</p:tagLst>
</file>

<file path=ppt/tags/tag222.xml><?xml version="1.0" encoding="utf-8"?>
<p:tagLst xmlns:p="http://schemas.openxmlformats.org/presentationml/2006/main">
  <p:tag name="KSO_WM_SLIDE_ID" val="custom2023031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314"/>
  <p:tag name="KSO_WM_SLIDE_TYPE" val="sectionTitle"/>
  <p:tag name="KSO_WM_SLIDE_SUBTYPE" val="pureTxt"/>
  <p:tag name="KSO_WM_SLIDE_LAYOUT" val="a_e"/>
  <p:tag name="KSO_WM_SLIDE_LAYOUT_CNT" val="1_1"/>
  <p:tag name="KSO_WM_SPECIAL_SOURCE" val="bdnull"/>
  <p:tag name="KSO_WM_SLIDE_CONTENT_AREA" val="{&quot;left&quot;:&quot;504.35&quot;,&quot;top&quot;:&quot;139.2&quot;,&quot;width&quot;:&quot;435.7&quot;,&quot;height&quot;:&quot;210&quot;}"/>
</p:tagLst>
</file>

<file path=ppt/tags/tag223.xml><?xml version="1.0" encoding="utf-8"?>
<p:tagLst xmlns:p="http://schemas.openxmlformats.org/presentationml/2006/main">
  <p:tag name="TABLE_ENDDRAG_ORIGIN_RECT" val="864*406"/>
  <p:tag name="TABLE_ENDDRAG_RECT" val="48*95*864*406"/>
</p:tagLst>
</file>

<file path=ppt/tags/tag224.xml><?xml version="1.0" encoding="utf-8"?>
<p:tagLst xmlns:p="http://schemas.openxmlformats.org/presentationml/2006/main">
  <p:tag name="TABLE_ENDDRAG_ORIGIN_RECT" val="864*339"/>
  <p:tag name="TABLE_ENDDRAG_RECT" val="48*129*864*339"/>
</p:tagLst>
</file>

<file path=ppt/tags/tag225.xml><?xml version="1.0" encoding="utf-8"?>
<p:tagLst xmlns:p="http://schemas.openxmlformats.org/presentationml/2006/main">
  <p:tag name="TABLE_ENDDRAG_ORIGIN_RECT" val="864*351"/>
  <p:tag name="TABLE_ENDDRAG_RECT" val="48*117*864*351"/>
</p:tagLst>
</file>

<file path=ppt/tags/tag226.xml><?xml version="1.0" encoding="utf-8"?>
<p:tagLst xmlns:p="http://schemas.openxmlformats.org/presentationml/2006/main">
  <p:tag name="TABLE_ENDDRAG_ORIGIN_RECT" val="864*361"/>
  <p:tag name="TABLE_ENDDRAG_RECT" val="48*115*864*361"/>
</p:tagLst>
</file>

<file path=ppt/tags/tag227.xml><?xml version="1.0" encoding="utf-8"?>
<p:tagLst xmlns:p="http://schemas.openxmlformats.org/presentationml/2006/main">
  <p:tag name="TABLE_ENDDRAG_ORIGIN_RECT" val="843*255"/>
  <p:tag name="TABLE_ENDDRAG_RECT" val="54*109*843*255"/>
</p:tagLst>
</file>

<file path=ppt/tags/tag228.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30314_9*a*1"/>
  <p:tag name="KSO_WM_TEMPLATE_CATEGORY" val="custom"/>
  <p:tag name="KSO_WM_TEMPLATE_INDEX" val="20230314"/>
  <p:tag name="KSO_WM_UNIT_LAYERLEVEL" val="1"/>
  <p:tag name="KSO_WM_TAG_VERSION" val="3.0"/>
  <p:tag name="KSO_WM_BEAUTIFY_FLAG" val="#wm#"/>
</p:tagLst>
</file>

<file path=ppt/tags/tag229.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314_9*f*1"/>
  <p:tag name="KSO_WM_TEMPLATE_CATEGORY" val="custom"/>
  <p:tag name="KSO_WM_TEMPLATE_INDEX" val="20230314"/>
  <p:tag name="KSO_WM_UNIT_LAYERLEVEL" val="1"/>
  <p:tag name="KSO_WM_TAG_VERSION" val="3.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SLIDE_ID" val="custom2023031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0314"/>
  <p:tag name="KSO_WM_SLIDE_TYPE" val="endPage"/>
  <p:tag name="KSO_WM_SLIDE_SUBTYPE" val="pureTxt"/>
  <p:tag name="KSO_WM_SLIDE_LAYOUT" val="a_f"/>
  <p:tag name="KSO_WM_SLIDE_LAYOUT_CNT" val="1_1"/>
  <p:tag name="KSO_WM_SPECIAL_SOURCE" val="bdnull"/>
  <p:tag name="KSO_WM_SLIDE_CONTENT_AREA" val="{&quot;left&quot;:&quot;173.7&quot;,&quot;top&quot;:&quot;78.5&quot;,&quot;width&quot;:&quot;702.55&quot;,&quot;height&quot;:&quot;350.15&quot;}"/>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Lst>
</file>

<file path=ppt/tags/tag63.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Lst>
</file>

<file path=ppt/tags/tag64.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Lst>
</file>

<file path=ppt/tags/tag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4"/>
  <p:tag name="KSO_WM_UNIT_ID" val="_1*i*4"/>
  <p:tag name="KSO_WM_UNIT_LAYERLEVEL" val="1"/>
  <p:tag name="KSO_WM_TAG_VERSION" val="3.0"/>
</p:tagLst>
</file>

<file path=ppt/tags/tag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Lst>
</file>

<file path=ppt/tags/tag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Lst>
</file>

<file path=ppt/tags/tag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8"/>
  <p:tag name="KSO_WM_UNIT_ID" val="_1*i*8"/>
  <p:tag name="KSO_WM_UNIT_LAYERLEVEL" val="1"/>
  <p:tag name="KSO_WM_TAG_VERSION" val="3.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9"/>
  <p:tag name="KSO_WM_UNIT_ID" val="_1*i*9"/>
  <p:tag name="KSO_WM_UNIT_LAYERLEVEL" val="1"/>
  <p:tag name="KSO_WM_TAG_VERSION" val="3.0"/>
</p:tagLst>
</file>

<file path=ppt/tags/tag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10"/>
  <p:tag name="KSO_WM_UNIT_ID" val="_1*i*10"/>
  <p:tag name="KSO_WM_UNIT_LAYERLEVEL" val="1"/>
  <p:tag name="KSO_WM_TAG_VERSION" val="3.0"/>
</p:tagLst>
</file>

<file path=ppt/tags/tag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3.0"/>
</p:tagLst>
</file>

<file path=ppt/tags/tag73.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7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1"/>
  <p:tag name="KSO_WM_UNIT_LAYERLEVEL" val="1"/>
  <p:tag name="KSO_WM_TAG_VERSION" val="3.0"/>
  <p:tag name="KSO_WM_UNIT_TYPE" val="i"/>
  <p:tag name="KSO_WM_UNIT_INDEX" val="1"/>
  <p:tag name="KSO_WM_UNIT_CONTENT_GROUP_TYPE" val="titlestyle"/>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UNIT_TYPE" val="i"/>
  <p:tag name="KSO_WM_UNIT_INDEX" val="1"/>
</p:tagLst>
</file>

<file path=ppt/tags/tag8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86.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Lst>
</file>

<file path=ppt/tags/tag91.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UNIT_TYPE" val="i"/>
  <p:tag name="KSO_WM_UNIT_INDEX" val="2"/>
</p:tagLst>
</file>

<file path=ppt/tags/tag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UNIT_CONTENT_GROUP_TYPE" val="contentchip"/>
  <p:tag name="KSO_WM_UNIT_TYPE" val="i"/>
  <p:tag name="KSO_WM_UNIT_INDEX" val="4"/>
</p:tagLst>
</file>

<file path=ppt/tags/tag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UNIT_TYPE" val="i"/>
  <p:tag name="KSO_WM_UNIT_INDEX" val="5"/>
</p:tagLst>
</file>

<file path=ppt/tags/tag95.xml><?xml version="1.0" encoding="utf-8"?>
<p:tagLst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ags/tag96.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3">
      <a:dk1>
        <a:srgbClr val="000000"/>
      </a:dk1>
      <a:lt1>
        <a:srgbClr val="FFFFFF"/>
      </a:lt1>
      <a:dk2>
        <a:srgbClr val="011163"/>
      </a:dk2>
      <a:lt2>
        <a:srgbClr val="FFFFFF"/>
      </a:lt2>
      <a:accent1>
        <a:srgbClr val="4864FC"/>
      </a:accent1>
      <a:accent2>
        <a:srgbClr val="6C5EDE"/>
      </a:accent2>
      <a:accent3>
        <a:srgbClr val="9059BF"/>
      </a:accent3>
      <a:accent4>
        <a:srgbClr val="B453A1"/>
      </a:accent4>
      <a:accent5>
        <a:srgbClr val="D84E82"/>
      </a:accent5>
      <a:accent6>
        <a:srgbClr val="FC4864"/>
      </a:accent6>
      <a:hlink>
        <a:srgbClr val="0563C1"/>
      </a:hlink>
      <a:folHlink>
        <a:srgbClr val="954D72"/>
      </a:folHlink>
    </a:clrScheme>
    <a:fontScheme name="自定义 18">
      <a:majorFont>
        <a:latin typeface="MiSans Heavy"/>
        <a:ea typeface="MiSans Heavy"/>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10805</Words>
  <Application>WPS 演示</Application>
  <PresentationFormat>宽屏</PresentationFormat>
  <Paragraphs>999</Paragraphs>
  <Slides>41</Slides>
  <Notes>4</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41</vt:i4>
      </vt:variant>
    </vt:vector>
  </HeadingPairs>
  <TitlesOfParts>
    <vt:vector size="61" baseType="lpstr">
      <vt:lpstr>Arial</vt:lpstr>
      <vt:lpstr>宋体</vt:lpstr>
      <vt:lpstr>Wingdings</vt:lpstr>
      <vt:lpstr>MiSans Normal</vt:lpstr>
      <vt:lpstr>MiSans Heavy</vt:lpstr>
      <vt:lpstr>汉仪书宋二KW</vt:lpstr>
      <vt:lpstr>微软雅黑</vt:lpstr>
      <vt:lpstr>汉仪旗黑</vt:lpstr>
      <vt:lpstr>宋体</vt:lpstr>
      <vt:lpstr>Arial Unicode MS</vt:lpstr>
      <vt:lpstr>Calibri</vt:lpstr>
      <vt:lpstr>仿宋</vt:lpstr>
      <vt:lpstr>方正仿宋_GBK</vt:lpstr>
      <vt:lpstr>+中文正文</vt:lpstr>
      <vt:lpstr>苹方-简</vt:lpstr>
      <vt:lpstr>仿宋</vt:lpstr>
      <vt:lpstr>微软雅黑</vt:lpstr>
      <vt:lpstr>宋体</vt:lpstr>
      <vt:lpstr>WPS</vt:lpstr>
      <vt:lpstr>Office 主题</vt:lpstr>
      <vt:lpstr>龙泉市“客货邮+无人机”畅通乡村“空中邮路”运营服务项目方案</vt:lpstr>
      <vt:lpstr>目录</vt:lpstr>
      <vt:lpstr>项目简介</vt:lpstr>
      <vt:lpstr>建设目标、规模、内容、周期</vt:lpstr>
      <vt:lpstr>建设目标、规模、内容、周期</vt:lpstr>
      <vt:lpstr>建设目标、规模、内容、周期</vt:lpstr>
      <vt:lpstr>需求分析</vt:lpstr>
      <vt:lpstr>项目需求分析：</vt:lpstr>
      <vt:lpstr>项目需求分析：</vt:lpstr>
      <vt:lpstr>项目需求分析：</vt:lpstr>
      <vt:lpstr>项目运营方案</vt:lpstr>
      <vt:lpstr>服务方案：（一）空中邮路航线服务方案</vt:lpstr>
      <vt:lpstr>服务方案：（一）空中邮路航线服务方案</vt:lpstr>
      <vt:lpstr>服务方案：（一）空中邮路航线服务方案</vt:lpstr>
      <vt:lpstr>服务方案：（一）空中邮路航线服务方案</vt:lpstr>
      <vt:lpstr>服务方案：（二）无人机起降场服务方案</vt:lpstr>
      <vt:lpstr>服务方案：（二）无人机起降场服务方案</vt:lpstr>
      <vt:lpstr>服务方案：（二）无人机起降场服务方案</vt:lpstr>
      <vt:lpstr>服务方案：（三）无人机配置服务方案</vt:lpstr>
      <vt:lpstr>服务方案：（三）无人机配置服务方案</vt:lpstr>
      <vt:lpstr>服务方案：（三）无人机配置服务方案</vt:lpstr>
      <vt:lpstr>服务方案：（四）安全应急方案</vt:lpstr>
      <vt:lpstr>运营要求：</vt:lpstr>
      <vt:lpstr>运营要求：</vt:lpstr>
      <vt:lpstr>运营要求：</vt:lpstr>
      <vt:lpstr>运营要求：</vt:lpstr>
      <vt:lpstr>运营要求：</vt:lpstr>
      <vt:lpstr>运营要求：</vt:lpstr>
      <vt:lpstr>运营要求：</vt:lpstr>
      <vt:lpstr>运营要求：</vt:lpstr>
      <vt:lpstr>运营要求：</vt:lpstr>
      <vt:lpstr>费用结算</vt:lpstr>
      <vt:lpstr>费用测算</vt:lpstr>
      <vt:lpstr>项目预算的有关说明</vt:lpstr>
      <vt:lpstr>项目预算的有关说明</vt:lpstr>
      <vt:lpstr>PowerPoint 演示文稿</vt:lpstr>
      <vt:lpstr>PowerPoint 演示文稿</vt:lpstr>
      <vt:lpstr>PowerPoint 演示文稿</vt:lpstr>
      <vt:lpstr>PowerPoint 演示文稿</vt:lpstr>
      <vt:lpstr>采购预算测算</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喔喔</cp:lastModifiedBy>
  <cp:revision>323</cp:revision>
  <dcterms:created xsi:type="dcterms:W3CDTF">2025-07-03T04:45:24Z</dcterms:created>
  <dcterms:modified xsi:type="dcterms:W3CDTF">2025-07-03T04:45:24Z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2052-7.3.1.8967</vt:lpwstr>
  </property>
  <property fmtid="{D5CDD505-2E9C-101B-9397-08002B2CF9AE}" pid="3" name="ICV">
    <vt:lpwstr>28CEC3588D7E49499D330C7192E49CFC_12</vt:lpwstr>
  </property>
</Properties>
</file>