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3"/>
    <p:sldId id="266" r:id="rId4"/>
    <p:sldId id="267" r:id="rId5"/>
    <p:sldId id="268" r:id="rId6"/>
    <p:sldId id="269" r:id="rId7"/>
    <p:sldId id="270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418" r:id="rId26"/>
  </p:sldIdLst>
  <p:sldSz cx="15119350" cy="10691495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EA8D547-5905-F848-B89D-09E76C381B30}">
          <p14:sldIdLst>
            <p14:sldId id="256"/>
            <p14:sldId id="266"/>
            <p14:sldId id="267"/>
            <p14:sldId id="268"/>
            <p14:sldId id="269"/>
            <p14:sldId id="27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41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77" autoAdjust="0"/>
    <p:restoredTop sz="96197"/>
  </p:normalViewPr>
  <p:slideViewPr>
    <p:cSldViewPr snapToGrid="0" snapToObjects="1" showGuides="1">
      <p:cViewPr>
        <p:scale>
          <a:sx n="66" d="100"/>
          <a:sy n="66" d="100"/>
        </p:scale>
        <p:origin x="1530" y="348"/>
      </p:cViewPr>
      <p:guideLst>
        <p:guide orient="horz" pos="3367"/>
        <p:guide pos="47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C8CCD-763D-B348-B10F-2B0DA59E888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F1989-A369-E64F-9674-0966338706B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38885" rtl="0" eaLnBrk="1" latinLnBrk="0" hangingPunct="1">
      <a:defRPr sz="1625" kern="1200">
        <a:solidFill>
          <a:schemeClr val="tx1"/>
        </a:solidFill>
        <a:latin typeface="+mn-lt"/>
        <a:ea typeface="+mn-ea"/>
        <a:cs typeface="+mn-cs"/>
      </a:defRPr>
    </a:lvl1pPr>
    <a:lvl2pPr marL="619760" algn="l" defTabSz="1238885" rtl="0" eaLnBrk="1" latinLnBrk="0" hangingPunct="1">
      <a:defRPr sz="1625" kern="1200">
        <a:solidFill>
          <a:schemeClr val="tx1"/>
        </a:solidFill>
        <a:latin typeface="+mn-lt"/>
        <a:ea typeface="+mn-ea"/>
        <a:cs typeface="+mn-cs"/>
      </a:defRPr>
    </a:lvl2pPr>
    <a:lvl3pPr marL="1238885" algn="l" defTabSz="1238885" rtl="0" eaLnBrk="1" latinLnBrk="0" hangingPunct="1">
      <a:defRPr sz="1625" kern="1200">
        <a:solidFill>
          <a:schemeClr val="tx1"/>
        </a:solidFill>
        <a:latin typeface="+mn-lt"/>
        <a:ea typeface="+mn-ea"/>
        <a:cs typeface="+mn-cs"/>
      </a:defRPr>
    </a:lvl3pPr>
    <a:lvl4pPr marL="1858645" algn="l" defTabSz="1238885" rtl="0" eaLnBrk="1" latinLnBrk="0" hangingPunct="1">
      <a:defRPr sz="1625" kern="1200">
        <a:solidFill>
          <a:schemeClr val="tx1"/>
        </a:solidFill>
        <a:latin typeface="+mn-lt"/>
        <a:ea typeface="+mn-ea"/>
        <a:cs typeface="+mn-cs"/>
      </a:defRPr>
    </a:lvl4pPr>
    <a:lvl5pPr marL="2477770" algn="l" defTabSz="1238885" rtl="0" eaLnBrk="1" latinLnBrk="0" hangingPunct="1">
      <a:defRPr sz="1625" kern="1200">
        <a:solidFill>
          <a:schemeClr val="tx1"/>
        </a:solidFill>
        <a:latin typeface="+mn-lt"/>
        <a:ea typeface="+mn-ea"/>
        <a:cs typeface="+mn-cs"/>
      </a:defRPr>
    </a:lvl5pPr>
    <a:lvl6pPr marL="3097530" algn="l" defTabSz="1238885" rtl="0" eaLnBrk="1" latinLnBrk="0" hangingPunct="1">
      <a:defRPr sz="1625" kern="1200">
        <a:solidFill>
          <a:schemeClr val="tx1"/>
        </a:solidFill>
        <a:latin typeface="+mn-lt"/>
        <a:ea typeface="+mn-ea"/>
        <a:cs typeface="+mn-cs"/>
      </a:defRPr>
    </a:lvl6pPr>
    <a:lvl7pPr marL="3716655" algn="l" defTabSz="1238885" rtl="0" eaLnBrk="1" latinLnBrk="0" hangingPunct="1">
      <a:defRPr sz="1625" kern="1200">
        <a:solidFill>
          <a:schemeClr val="tx1"/>
        </a:solidFill>
        <a:latin typeface="+mn-lt"/>
        <a:ea typeface="+mn-ea"/>
        <a:cs typeface="+mn-cs"/>
      </a:defRPr>
    </a:lvl7pPr>
    <a:lvl8pPr marL="4336415" algn="l" defTabSz="1238885" rtl="0" eaLnBrk="1" latinLnBrk="0" hangingPunct="1">
      <a:defRPr sz="1625" kern="1200">
        <a:solidFill>
          <a:schemeClr val="tx1"/>
        </a:solidFill>
        <a:latin typeface="+mn-lt"/>
        <a:ea typeface="+mn-ea"/>
        <a:cs typeface="+mn-cs"/>
      </a:defRPr>
    </a:lvl8pPr>
    <a:lvl9pPr marL="4955540" algn="l" defTabSz="1238885" rtl="0" eaLnBrk="1" latinLnBrk="0" hangingPunct="1">
      <a:defRPr sz="162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0"/>
            </a:lvl1pPr>
            <a:lvl2pPr marL="712470" indent="0" algn="ctr">
              <a:buNone/>
              <a:defRPr sz="3120"/>
            </a:lvl2pPr>
            <a:lvl3pPr marL="1425575" indent="0" algn="ctr">
              <a:buNone/>
              <a:defRPr sz="2805"/>
            </a:lvl3pPr>
            <a:lvl4pPr marL="2138045" indent="0" algn="ctr">
              <a:buNone/>
              <a:defRPr sz="2495"/>
            </a:lvl4pPr>
            <a:lvl5pPr marL="2851150" indent="0" algn="ctr">
              <a:buNone/>
              <a:defRPr sz="2495"/>
            </a:lvl5pPr>
            <a:lvl6pPr marL="3563620" indent="0" algn="ctr">
              <a:buNone/>
              <a:defRPr sz="2495"/>
            </a:lvl6pPr>
            <a:lvl7pPr marL="4276725" indent="0" algn="ctr">
              <a:buNone/>
              <a:defRPr sz="2495"/>
            </a:lvl7pPr>
            <a:lvl8pPr marL="4989195" indent="0" algn="ctr">
              <a:buNone/>
              <a:defRPr sz="2495"/>
            </a:lvl8pPr>
            <a:lvl9pPr marL="5702300" indent="0" algn="ctr">
              <a:buNone/>
              <a:defRPr sz="249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941B4-E7A7-FA43-8A1E-06A78F0FE403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FD00C-D8AD-7B4F-A140-ACAA2A90EBCF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9321-EF52-3C43-878B-E9FBA03C878E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222FC-DE72-8644-9D1F-70939DA4F1A1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0">
                <a:solidFill>
                  <a:schemeClr val="tx1"/>
                </a:solidFill>
              </a:defRPr>
            </a:lvl1pPr>
            <a:lvl2pPr marL="712470" indent="0">
              <a:buNone/>
              <a:defRPr sz="3120">
                <a:solidFill>
                  <a:schemeClr val="tx1">
                    <a:tint val="75000"/>
                  </a:schemeClr>
                </a:solidFill>
              </a:defRPr>
            </a:lvl2pPr>
            <a:lvl3pPr marL="1425575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3pPr>
            <a:lvl4pPr marL="2138045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4pPr>
            <a:lvl5pPr marL="2851150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5pPr>
            <a:lvl6pPr marL="3563620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6pPr>
            <a:lvl7pPr marL="4276725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7pPr>
            <a:lvl8pPr marL="4989195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8pPr>
            <a:lvl9pPr marL="5702300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8F97-89D2-FF42-BE5B-B9D6B1A9C82B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9D409-79D6-1345-9C6B-BBAA92C7F0C2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0" b="1"/>
            </a:lvl1pPr>
            <a:lvl2pPr marL="712470" indent="0">
              <a:buNone/>
              <a:defRPr sz="3120" b="1"/>
            </a:lvl2pPr>
            <a:lvl3pPr marL="1425575" indent="0">
              <a:buNone/>
              <a:defRPr sz="2805" b="1"/>
            </a:lvl3pPr>
            <a:lvl4pPr marL="2138045" indent="0">
              <a:buNone/>
              <a:defRPr sz="2495" b="1"/>
            </a:lvl4pPr>
            <a:lvl5pPr marL="2851150" indent="0">
              <a:buNone/>
              <a:defRPr sz="2495" b="1"/>
            </a:lvl5pPr>
            <a:lvl6pPr marL="3563620" indent="0">
              <a:buNone/>
              <a:defRPr sz="2495" b="1"/>
            </a:lvl6pPr>
            <a:lvl7pPr marL="4276725" indent="0">
              <a:buNone/>
              <a:defRPr sz="2495" b="1"/>
            </a:lvl7pPr>
            <a:lvl8pPr marL="4989195" indent="0">
              <a:buNone/>
              <a:defRPr sz="2495" b="1"/>
            </a:lvl8pPr>
            <a:lvl9pPr marL="5702300" indent="0">
              <a:buNone/>
              <a:defRPr sz="249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0" b="1"/>
            </a:lvl1pPr>
            <a:lvl2pPr marL="712470" indent="0">
              <a:buNone/>
              <a:defRPr sz="3120" b="1"/>
            </a:lvl2pPr>
            <a:lvl3pPr marL="1425575" indent="0">
              <a:buNone/>
              <a:defRPr sz="2805" b="1"/>
            </a:lvl3pPr>
            <a:lvl4pPr marL="2138045" indent="0">
              <a:buNone/>
              <a:defRPr sz="2495" b="1"/>
            </a:lvl4pPr>
            <a:lvl5pPr marL="2851150" indent="0">
              <a:buNone/>
              <a:defRPr sz="2495" b="1"/>
            </a:lvl5pPr>
            <a:lvl6pPr marL="3563620" indent="0">
              <a:buNone/>
              <a:defRPr sz="2495" b="1"/>
            </a:lvl6pPr>
            <a:lvl7pPr marL="4276725" indent="0">
              <a:buNone/>
              <a:defRPr sz="2495" b="1"/>
            </a:lvl7pPr>
            <a:lvl8pPr marL="4989195" indent="0">
              <a:buNone/>
              <a:defRPr sz="2495" b="1"/>
            </a:lvl8pPr>
            <a:lvl9pPr marL="5702300" indent="0">
              <a:buNone/>
              <a:defRPr sz="249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E8CE3-89C0-B74F-9CCE-3C4466BF2F9A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74BC0-82A4-8944-8973-86216DC1A457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415F-507F-ED4C-9740-BE800469ECA3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9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90"/>
            </a:lvl1pPr>
            <a:lvl2pPr>
              <a:defRPr sz="4365"/>
            </a:lvl2pPr>
            <a:lvl3pPr>
              <a:defRPr sz="3740"/>
            </a:lvl3pPr>
            <a:lvl4pPr>
              <a:defRPr sz="3120"/>
            </a:lvl4pPr>
            <a:lvl5pPr>
              <a:defRPr sz="3120"/>
            </a:lvl5pPr>
            <a:lvl6pPr>
              <a:defRPr sz="3120"/>
            </a:lvl6pPr>
            <a:lvl7pPr>
              <a:defRPr sz="3120"/>
            </a:lvl7pPr>
            <a:lvl8pPr>
              <a:defRPr sz="3120"/>
            </a:lvl8pPr>
            <a:lvl9pPr>
              <a:defRPr sz="312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5"/>
            </a:lvl1pPr>
            <a:lvl2pPr marL="712470" indent="0">
              <a:buNone/>
              <a:defRPr sz="2185"/>
            </a:lvl2pPr>
            <a:lvl3pPr marL="1425575" indent="0">
              <a:buNone/>
              <a:defRPr sz="1870"/>
            </a:lvl3pPr>
            <a:lvl4pPr marL="2138045" indent="0">
              <a:buNone/>
              <a:defRPr sz="1560"/>
            </a:lvl4pPr>
            <a:lvl5pPr marL="2851150" indent="0">
              <a:buNone/>
              <a:defRPr sz="1560"/>
            </a:lvl5pPr>
            <a:lvl6pPr marL="3563620" indent="0">
              <a:buNone/>
              <a:defRPr sz="1560"/>
            </a:lvl6pPr>
            <a:lvl7pPr marL="4276725" indent="0">
              <a:buNone/>
              <a:defRPr sz="1560"/>
            </a:lvl7pPr>
            <a:lvl8pPr marL="4989195" indent="0">
              <a:buNone/>
              <a:defRPr sz="1560"/>
            </a:lvl8pPr>
            <a:lvl9pPr marL="5702300" indent="0">
              <a:buNone/>
              <a:defRPr sz="156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53EE-C1BF-1546-ABAF-23C16E35BF8A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9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90"/>
            </a:lvl1pPr>
            <a:lvl2pPr marL="712470" indent="0">
              <a:buNone/>
              <a:defRPr sz="4365"/>
            </a:lvl2pPr>
            <a:lvl3pPr marL="1425575" indent="0">
              <a:buNone/>
              <a:defRPr sz="3740"/>
            </a:lvl3pPr>
            <a:lvl4pPr marL="2138045" indent="0">
              <a:buNone/>
              <a:defRPr sz="3120"/>
            </a:lvl4pPr>
            <a:lvl5pPr marL="2851150" indent="0">
              <a:buNone/>
              <a:defRPr sz="3120"/>
            </a:lvl5pPr>
            <a:lvl6pPr marL="3563620" indent="0">
              <a:buNone/>
              <a:defRPr sz="3120"/>
            </a:lvl6pPr>
            <a:lvl7pPr marL="4276725" indent="0">
              <a:buNone/>
              <a:defRPr sz="3120"/>
            </a:lvl7pPr>
            <a:lvl8pPr marL="4989195" indent="0">
              <a:buNone/>
              <a:defRPr sz="3120"/>
            </a:lvl8pPr>
            <a:lvl9pPr marL="5702300" indent="0">
              <a:buNone/>
              <a:defRPr sz="312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5"/>
            </a:lvl1pPr>
            <a:lvl2pPr marL="712470" indent="0">
              <a:buNone/>
              <a:defRPr sz="2185"/>
            </a:lvl2pPr>
            <a:lvl3pPr marL="1425575" indent="0">
              <a:buNone/>
              <a:defRPr sz="1870"/>
            </a:lvl3pPr>
            <a:lvl4pPr marL="2138045" indent="0">
              <a:buNone/>
              <a:defRPr sz="1560"/>
            </a:lvl4pPr>
            <a:lvl5pPr marL="2851150" indent="0">
              <a:buNone/>
              <a:defRPr sz="1560"/>
            </a:lvl5pPr>
            <a:lvl6pPr marL="3563620" indent="0">
              <a:buNone/>
              <a:defRPr sz="1560"/>
            </a:lvl6pPr>
            <a:lvl7pPr marL="4276725" indent="0">
              <a:buNone/>
              <a:defRPr sz="1560"/>
            </a:lvl7pPr>
            <a:lvl8pPr marL="4989195" indent="0">
              <a:buNone/>
              <a:defRPr sz="1560"/>
            </a:lvl8pPr>
            <a:lvl9pPr marL="5702300" indent="0">
              <a:buNone/>
              <a:defRPr sz="156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AB34E-9C0B-AB41-A83A-0A8CE926D4CB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21410-0488-A549-A7E6-72A75E1C92E8}" type="datetime1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1425575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235" indent="-356235" algn="l" defTabSz="1425575" rtl="0" eaLnBrk="1" latinLnBrk="0" hangingPunct="1">
        <a:lnSpc>
          <a:spcPct val="90000"/>
        </a:lnSpc>
        <a:spcBef>
          <a:spcPts val="1560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340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0" kern="1200">
          <a:solidFill>
            <a:schemeClr val="tx1"/>
          </a:solidFill>
          <a:latin typeface="+mn-lt"/>
          <a:ea typeface="+mn-ea"/>
          <a:cs typeface="+mn-cs"/>
        </a:defRPr>
      </a:lvl2pPr>
      <a:lvl3pPr marL="1781810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3pPr>
      <a:lvl4pPr marL="2494915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4pPr>
      <a:lvl5pPr marL="3207385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5pPr>
      <a:lvl6pPr marL="3920490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6pPr>
      <a:lvl7pPr marL="4632960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7pPr>
      <a:lvl8pPr marL="5346065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8pPr>
      <a:lvl9pPr marL="6058535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1pPr>
      <a:lvl2pPr marL="71247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2pPr>
      <a:lvl3pPr marL="1425575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3pPr>
      <a:lvl4pPr marL="2138045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4pPr>
      <a:lvl5pPr marL="285115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5pPr>
      <a:lvl6pPr marL="356362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6pPr>
      <a:lvl7pPr marL="4276725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7pPr>
      <a:lvl8pPr marL="4989195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8pPr>
      <a:lvl9pPr marL="570230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120620" cy="10690225"/>
          </a:xfrm>
          <a:prstGeom prst="rect">
            <a:avLst/>
          </a:prstGeom>
        </p:spPr>
      </p:pic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3" name="picture 2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2946400" y="3138592"/>
            <a:ext cx="8315052" cy="7037617"/>
          </a:xfrm>
          <a:prstGeom prst="rect">
            <a:avLst/>
          </a:prstGeom>
        </p:spPr>
      </p:pic>
      <p:sp>
        <p:nvSpPr>
          <p:cNvPr id="4" name="textbox 290"/>
          <p:cNvSpPr/>
          <p:nvPr/>
        </p:nvSpPr>
        <p:spPr>
          <a:xfrm>
            <a:off x="1005568" y="882594"/>
            <a:ext cx="10255884" cy="17976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1000"/>
              </a:lnSpc>
            </a:pPr>
            <a:endParaRPr lang="en-US" altLang="en-US" sz="100" b="1" dirty="0">
              <a:latin typeface="宋体" pitchFamily="2" charset="-122"/>
              <a:ea typeface="宋体" pitchFamily="2" charset="-122"/>
            </a:endParaRPr>
          </a:p>
          <a:p>
            <a:pPr marL="25400" algn="l" rtl="0" eaLnBrk="0">
              <a:lnSpc>
                <a:spcPct val="91000"/>
              </a:lnSpc>
            </a:pPr>
            <a:r>
              <a:rPr lang="en-US" sz="2300" b="1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4</a:t>
            </a:r>
            <a:r>
              <a:rPr sz="2300" b="1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.3.</a:t>
            </a:r>
            <a:r>
              <a:rPr sz="2300" b="1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平面流线图</a:t>
            </a:r>
            <a:endParaRPr lang="en-US" altLang="en-US" sz="2300" b="1" dirty="0">
              <a:latin typeface="宋体" pitchFamily="2" charset="-122"/>
              <a:ea typeface="宋体" pitchFamily="2" charset="-122"/>
            </a:endParaRPr>
          </a:p>
          <a:p>
            <a:pPr algn="l" rtl="0" eaLnBrk="0">
              <a:lnSpc>
                <a:spcPct val="124000"/>
              </a:lnSpc>
            </a:pPr>
            <a:endParaRPr lang="en-US" altLang="en-US" sz="1000" dirty="0">
              <a:latin typeface="宋体" pitchFamily="2" charset="-122"/>
              <a:ea typeface="宋体" pitchFamily="2" charset="-122"/>
            </a:endParaRPr>
          </a:p>
          <a:p>
            <a:pPr marL="12700" algn="l" rtl="0" eaLnBrk="0">
              <a:lnSpc>
                <a:spcPct val="89000"/>
              </a:lnSpc>
              <a:spcBef>
                <a:spcPts val="605"/>
              </a:spcBef>
            </a:pPr>
            <a:r>
              <a:rPr sz="2000" b="1" kern="0" spc="-6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全馆体验流线</a:t>
            </a:r>
            <a:endParaRPr lang="en-US" altLang="en-US" sz="2000" dirty="0">
              <a:latin typeface="宋体" pitchFamily="2" charset="-122"/>
              <a:ea typeface="宋体" pitchFamily="2" charset="-122"/>
            </a:endParaRPr>
          </a:p>
          <a:p>
            <a:pPr marL="61595" algn="l" rtl="0" eaLnBrk="0">
              <a:lnSpc>
                <a:spcPct val="91000"/>
              </a:lnSpc>
              <a:spcBef>
                <a:spcPts val="830"/>
              </a:spcBef>
            </a:pPr>
            <a:r>
              <a:rPr sz="1700" kern="0" spc="13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本工程根据项目的实际需要和具体求按功能</a:t>
            </a:r>
            <a:r>
              <a:rPr sz="1700" kern="0" spc="12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进行分区</a:t>
            </a:r>
            <a:r>
              <a:rPr sz="1700" kern="0" spc="12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65405" algn="l" rtl="0" eaLnBrk="0">
              <a:lnSpc>
                <a:spcPts val="2070"/>
              </a:lnSpc>
              <a:spcBef>
                <a:spcPts val="285"/>
              </a:spcBef>
            </a:pPr>
            <a:r>
              <a:rPr sz="1700" kern="0" spc="3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总布展面积：约</a:t>
            </a:r>
            <a:r>
              <a:rPr sz="1700" kern="0" spc="3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2370</a:t>
            </a:r>
            <a:r>
              <a:rPr sz="1700" kern="0" spc="3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㎡（含展厅面积</a:t>
            </a:r>
            <a:r>
              <a:rPr sz="1700" kern="0" spc="3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2270</a:t>
            </a:r>
            <a:r>
              <a:rPr sz="1700" kern="0" spc="3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㎡，工装面积</a:t>
            </a:r>
            <a:r>
              <a:rPr sz="1700" kern="0" spc="3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1</a:t>
            </a:r>
            <a:r>
              <a:rPr sz="1700" kern="0" spc="2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00</a:t>
            </a:r>
            <a:r>
              <a:rPr sz="1700" kern="0" spc="2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㎡）</a:t>
            </a:r>
            <a:endParaRPr lang="en-US" sz="1700" dirty="0">
              <a:latin typeface="宋体" pitchFamily="2" charset="-122"/>
              <a:ea typeface="宋体" pitchFamily="2" charset="-122"/>
            </a:endParaRPr>
          </a:p>
          <a:p>
            <a:pPr marL="65405" algn="l" rtl="0" eaLnBrk="0">
              <a:lnSpc>
                <a:spcPts val="2070"/>
              </a:lnSpc>
              <a:spcBef>
                <a:spcPts val="285"/>
              </a:spcBef>
            </a:pP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流线设置为参观者从电梯厅进入，依次参观序厅及叠山踏浪，并自由参观各功能区，</a:t>
            </a: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耗时约</a:t>
            </a: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45</a:t>
            </a: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分钟。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94"/>
          <p:cNvPicPr>
            <a:picLocks noChangeAspect="1"/>
          </p:cNvPicPr>
          <p:nvPr/>
        </p:nvPicPr>
        <p:blipFill rotWithShape="1">
          <a:blip r:embed="rId1"/>
          <a:srcRect t="10539"/>
          <a:stretch>
            <a:fillRect/>
          </a:stretch>
        </p:blipFill>
        <p:spPr>
          <a:xfrm rot="21600000">
            <a:off x="0" y="1126671"/>
            <a:ext cx="15119350" cy="9563609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946400" y="7979997"/>
            <a:ext cx="10598469" cy="380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70" dirty="0">
                <a:latin typeface="宋体" pitchFamily="2" charset="-122"/>
                <a:ea typeface="宋体" pitchFamily="2" charset="-122"/>
              </a:rPr>
              <a:t>颜色与材质：地面高光地砖；墙面手工艺术涂料、金属条嵌缝；顶面半光无机涂料、</a:t>
            </a:r>
            <a:r>
              <a:rPr lang="en-US" altLang="zh-CN" sz="1870" dirty="0">
                <a:latin typeface="宋体" pitchFamily="2" charset="-122"/>
                <a:ea typeface="宋体" pitchFamily="2" charset="-122"/>
              </a:rPr>
              <a:t>led</a:t>
            </a:r>
            <a:r>
              <a:rPr lang="zh-CN" altLang="en-US" sz="1870" dirty="0">
                <a:latin typeface="宋体" pitchFamily="2" charset="-122"/>
                <a:ea typeface="宋体" pitchFamily="2" charset="-122"/>
              </a:rPr>
              <a:t>光纤灯</a:t>
            </a:r>
            <a:endParaRPr lang="zh-CN" altLang="en-US" sz="187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5" name="textbox 290"/>
          <p:cNvSpPr/>
          <p:nvPr/>
        </p:nvSpPr>
        <p:spPr>
          <a:xfrm>
            <a:off x="842282" y="535126"/>
            <a:ext cx="10255884" cy="380232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1000"/>
              </a:lnSpc>
            </a:pPr>
            <a:endParaRPr lang="en-US" altLang="en-US" sz="100" b="1" dirty="0">
              <a:latin typeface="宋体" pitchFamily="2" charset="-122"/>
              <a:ea typeface="宋体" pitchFamily="2" charset="-122"/>
            </a:endParaRPr>
          </a:p>
          <a:p>
            <a:pPr marL="25400" algn="l" rtl="0" eaLnBrk="0">
              <a:lnSpc>
                <a:spcPct val="91000"/>
              </a:lnSpc>
            </a:pPr>
            <a:r>
              <a:rPr lang="en-US" sz="2300" b="1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4</a:t>
            </a:r>
            <a:r>
              <a:rPr sz="2300" b="1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.</a:t>
            </a:r>
            <a:r>
              <a:rPr lang="en-US" altLang="zh-CN" sz="2300" b="1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4</a:t>
            </a:r>
            <a:r>
              <a:rPr sz="2300" b="1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.</a:t>
            </a:r>
            <a:r>
              <a:rPr lang="zh-CN" altLang="en-US" sz="2300" b="1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重点空间效果图</a:t>
            </a:r>
            <a:endParaRPr lang="en-US" altLang="en-US" sz="2300" b="1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5119350" cy="1068843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636754" y="9241597"/>
            <a:ext cx="6401914" cy="668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70" dirty="0">
                <a:latin typeface="宋体" pitchFamily="2" charset="-122"/>
                <a:ea typeface="宋体" pitchFamily="2" charset="-122"/>
              </a:rPr>
              <a:t>颜色与材质：地面水泥纹地胶；墙面金属方通木纹热转印、发光立体字、金属板</a:t>
            </a:r>
            <a:r>
              <a:rPr lang="en-US" altLang="zh-CN" sz="1870" dirty="0" err="1">
                <a:latin typeface="宋体" pitchFamily="2" charset="-122"/>
                <a:ea typeface="宋体" pitchFamily="2" charset="-122"/>
              </a:rPr>
              <a:t>uv</a:t>
            </a:r>
            <a:r>
              <a:rPr lang="zh-CN" altLang="en-US" sz="1870" dirty="0">
                <a:latin typeface="宋体" pitchFamily="2" charset="-122"/>
                <a:ea typeface="宋体" pitchFamily="2" charset="-122"/>
              </a:rPr>
              <a:t>；顶面不锈钢镜面</a:t>
            </a:r>
            <a:endParaRPr lang="zh-CN" altLang="en-US" sz="187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5123502" cy="10691813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714147" y="9316652"/>
            <a:ext cx="7365748" cy="380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70" dirty="0">
                <a:latin typeface="宋体" pitchFamily="2" charset="-122"/>
                <a:ea typeface="宋体" pitchFamily="2" charset="-122"/>
              </a:rPr>
              <a:t>颜色与材质：地面地胶拼色；墙面宣绒布、软膜灯箱；顶面金属网</a:t>
            </a:r>
            <a:endParaRPr lang="zh-CN" altLang="en-US" sz="187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打开门的冰箱&#10;&#10;低可信度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5123458" cy="10691813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982568" y="8481627"/>
            <a:ext cx="8097327" cy="380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70" dirty="0">
                <a:latin typeface="宋体" pitchFamily="2" charset="-122"/>
                <a:ea typeface="宋体" pitchFamily="2" charset="-122"/>
              </a:rPr>
              <a:t>颜色与材质：地面地胶拼色；墙面无机涂料、透明亚克力；顶面镜面不锈钢</a:t>
            </a:r>
            <a:endParaRPr lang="zh-CN" altLang="en-US" sz="187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5123906" cy="10691813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919213" y="8530191"/>
            <a:ext cx="9990824" cy="380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70" dirty="0">
                <a:latin typeface="宋体" pitchFamily="2" charset="-122"/>
                <a:ea typeface="宋体" pitchFamily="2" charset="-122"/>
              </a:rPr>
              <a:t>颜色与材质：地面地胶拼色、黑色不锈钢地台；墙面宣绒布；顶面金属网</a:t>
            </a:r>
            <a:endParaRPr lang="zh-CN" altLang="en-US" sz="187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5124553" cy="10691813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699080" y="8411657"/>
            <a:ext cx="9990824" cy="380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70" dirty="0">
                <a:latin typeface="宋体" pitchFamily="2" charset="-122"/>
                <a:ea typeface="宋体" pitchFamily="2" charset="-122"/>
              </a:rPr>
              <a:t>颜色与材质：地面地胶；墙面阳光板、软膜灯箱；顶面白色铝方通</a:t>
            </a:r>
            <a:endParaRPr lang="zh-CN" altLang="en-US" sz="187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-1"/>
            <a:ext cx="15119350" cy="10688337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747650" y="8411173"/>
            <a:ext cx="9990824" cy="380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70" dirty="0">
                <a:latin typeface="宋体" pitchFamily="2" charset="-122"/>
                <a:ea typeface="宋体" pitchFamily="2" charset="-122"/>
              </a:rPr>
              <a:t>颜色与材质：地面地胶、地板；墙面无机涂料、软膜灯箱；无机涂料、软膜灯箱</a:t>
            </a:r>
            <a:endParaRPr lang="zh-CN" altLang="en-US" sz="187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5119350" cy="10688592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851480" y="8411658"/>
            <a:ext cx="9990824" cy="380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70" dirty="0">
                <a:latin typeface="宋体" pitchFamily="2" charset="-122"/>
                <a:ea typeface="宋体" pitchFamily="2" charset="-122"/>
              </a:rPr>
              <a:t>颜色与材质：地面地胶拼色；墙面无机涂料、镜面不锈钢；顶面无机涂料、镜面不锈钢</a:t>
            </a:r>
            <a:endParaRPr lang="zh-CN" altLang="en-US" sz="187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5119350" cy="1068790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696850" y="8445640"/>
            <a:ext cx="9990824" cy="380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70" dirty="0">
                <a:latin typeface="宋体" pitchFamily="2" charset="-122"/>
                <a:ea typeface="宋体" pitchFamily="2" charset="-122"/>
              </a:rPr>
              <a:t>颜色与材质：地面地胶；墙面铝板、冲孔铝板；顶面铝方通、条形灯</a:t>
            </a:r>
            <a:endParaRPr lang="zh-CN" altLang="en-US" sz="187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textbox 42"/>
          <p:cNvSpPr/>
          <p:nvPr/>
        </p:nvSpPr>
        <p:spPr>
          <a:xfrm>
            <a:off x="7635939" y="980363"/>
            <a:ext cx="6417309" cy="85636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>
              <a:latin typeface="宋体" pitchFamily="2" charset="-122"/>
              <a:ea typeface="宋体" pitchFamily="2" charset="-122"/>
            </a:endParaRPr>
          </a:p>
          <a:p>
            <a:pPr marL="79375" eaLnBrk="0">
              <a:lnSpc>
                <a:spcPct val="130000"/>
              </a:lnSpc>
            </a:pPr>
            <a:r>
              <a:rPr sz="1700" kern="0" spc="3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</a:rPr>
              <a:t>“八大王”平反之后，乐清民营经济呈现蓬勃发展的态势。以一面怀旧打卡墙展示这个时期的物件和故事。设置一个打卡剧场，用户与屏幕交互，即可自动生成短视频，用于分享传播。</a:t>
            </a:r>
            <a:endParaRPr lang="en-US" altLang="en-US" sz="1700" kern="0" spc="30" dirty="0">
              <a:solidFill>
                <a:srgbClr val="000000">
                  <a:alpha val="100000"/>
                </a:srgbClr>
              </a:solidFill>
              <a:latin typeface="宋体" pitchFamily="2" charset="-122"/>
              <a:ea typeface="宋体" pitchFamily="2" charset="-122"/>
            </a:endParaRPr>
          </a:p>
          <a:p>
            <a:pPr marL="73660" algn="l" rtl="0" eaLnBrk="0">
              <a:lnSpc>
                <a:spcPct val="92000"/>
              </a:lnSpc>
              <a:spcBef>
                <a:spcPts val="1125"/>
              </a:spcBef>
            </a:pP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2.4亲历者说</a:t>
            </a:r>
            <a:endParaRPr lang="en-US" sz="1700" dirty="0">
              <a:latin typeface="宋体" pitchFamily="2" charset="-122"/>
              <a:ea typeface="宋体" pitchFamily="2" charset="-122"/>
            </a:endParaRPr>
          </a:p>
          <a:p>
            <a:pPr marL="73660" algn="l" rtl="0" eaLnBrk="0">
              <a:lnSpc>
                <a:spcPct val="92000"/>
              </a:lnSpc>
              <a:spcBef>
                <a:spcPts val="1125"/>
              </a:spcBef>
            </a:pP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采访一组乐清知名人物，以微纪录片形式口述历史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3660" algn="l" rtl="0" eaLnBrk="0">
              <a:lnSpc>
                <a:spcPct val="90000"/>
              </a:lnSpc>
              <a:spcBef>
                <a:spcPts val="1155"/>
              </a:spcBef>
            </a:pP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2.5温州模式</a:t>
            </a:r>
            <a:endParaRPr lang="en-US" sz="1700" dirty="0">
              <a:latin typeface="宋体" pitchFamily="2" charset="-122"/>
              <a:ea typeface="宋体" pitchFamily="2" charset="-122"/>
            </a:endParaRPr>
          </a:p>
          <a:p>
            <a:pPr marL="73660" algn="l" rtl="0" eaLnBrk="0">
              <a:lnSpc>
                <a:spcPct val="90000"/>
              </a:lnSpc>
              <a:spcBef>
                <a:spcPts val="1155"/>
              </a:spcBef>
            </a:pPr>
            <a:r>
              <a:rPr sz="1700" kern="0" spc="9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乐清作为温州模式发祥地，学者对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它的著作研究和总结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84455" algn="l" rtl="0" eaLnBrk="0">
              <a:lnSpc>
                <a:spcPct val="83000"/>
              </a:lnSpc>
              <a:spcBef>
                <a:spcPts val="1120"/>
              </a:spcBef>
            </a:pPr>
            <a:r>
              <a:rPr sz="1700" kern="0" spc="3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四、第三部分：二次创业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1755" algn="l" rtl="0" eaLnBrk="0">
              <a:lnSpc>
                <a:spcPts val="3105"/>
              </a:lnSpc>
            </a:pP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3.1质量立市</a:t>
            </a:r>
            <a:endParaRPr lang="en-US" sz="1700" dirty="0">
              <a:latin typeface="宋体" pitchFamily="2" charset="-122"/>
              <a:ea typeface="宋体" pitchFamily="2" charset="-122"/>
            </a:endParaRPr>
          </a:p>
          <a:p>
            <a:pPr marL="71755" algn="l" rtl="0" eaLnBrk="0">
              <a:lnSpc>
                <a:spcPts val="3105"/>
              </a:lnSpc>
            </a:pP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通过图文资料，展示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“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90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打假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”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这一事件的来龙去脉</a:t>
            </a: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和影响。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1755" algn="l" rtl="0" eaLnBrk="0">
              <a:lnSpc>
                <a:spcPct val="90000"/>
              </a:lnSpc>
              <a:spcBef>
                <a:spcPts val="1155"/>
              </a:spcBef>
            </a:pP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3.2半景装置</a:t>
            </a:r>
            <a:endParaRPr lang="en-US" sz="1700" dirty="0">
              <a:latin typeface="宋体" pitchFamily="2" charset="-122"/>
              <a:ea typeface="宋体" pitchFamily="2" charset="-122"/>
            </a:endParaRPr>
          </a:p>
          <a:p>
            <a:pPr marL="71755" algn="l" rtl="0" eaLnBrk="0">
              <a:lnSpc>
                <a:spcPct val="90000"/>
              </a:lnSpc>
              <a:spcBef>
                <a:spcPts val="1155"/>
              </a:spcBef>
            </a:pPr>
            <a:r>
              <a:rPr sz="1700" kern="0" spc="9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以求精厂早期继电器为互动场景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，结合数字内容的互动装置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1755" algn="l" rtl="0" eaLnBrk="0">
              <a:lnSpc>
                <a:spcPct val="90000"/>
              </a:lnSpc>
              <a:spcBef>
                <a:spcPts val="1170"/>
              </a:spcBef>
            </a:pP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3.3现代企业</a:t>
            </a:r>
            <a:endParaRPr lang="en-US" sz="1700" dirty="0">
              <a:latin typeface="宋体" pitchFamily="2" charset="-122"/>
              <a:ea typeface="宋体" pitchFamily="2" charset="-122"/>
            </a:endParaRPr>
          </a:p>
          <a:p>
            <a:pPr marL="71755" algn="l" rtl="0" eaLnBrk="0">
              <a:lnSpc>
                <a:spcPct val="90000"/>
              </a:lnSpc>
              <a:spcBef>
                <a:spcPts val="1170"/>
              </a:spcBef>
            </a:pPr>
            <a:r>
              <a:rPr sz="1700" kern="0" spc="7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乐清金名片矩阵；企业图谱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1755" algn="l" rtl="0" eaLnBrk="0">
              <a:lnSpc>
                <a:spcPct val="91000"/>
              </a:lnSpc>
              <a:spcBef>
                <a:spcPts val="1130"/>
              </a:spcBef>
            </a:pPr>
            <a:r>
              <a:rPr sz="1700" kern="0" spc="5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3.4向外拓展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0485" algn="l" rtl="0" eaLnBrk="0">
              <a:lnSpc>
                <a:spcPct val="92000"/>
              </a:lnSpc>
              <a:spcBef>
                <a:spcPts val="1245"/>
              </a:spcBef>
            </a:pPr>
            <a:r>
              <a:rPr sz="1700" kern="0" spc="2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3.4</a:t>
            </a:r>
            <a:r>
              <a:rPr sz="1700" kern="0" spc="2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.</a:t>
            </a:r>
            <a:r>
              <a:rPr sz="1700" kern="0" spc="2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1</a:t>
            </a:r>
            <a:r>
              <a:rPr sz="1700" kern="0" spc="2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足迹装置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68580" algn="l" rtl="0" eaLnBrk="0">
              <a:lnSpc>
                <a:spcPct val="99000"/>
              </a:lnSpc>
              <a:spcBef>
                <a:spcPts val="1230"/>
              </a:spcBef>
            </a:pPr>
            <a:r>
              <a:rPr sz="1700" kern="0" spc="6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光影装置，寓意</a:t>
            </a:r>
            <a:r>
              <a:rPr sz="1700" kern="0" spc="6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“</a:t>
            </a:r>
            <a:r>
              <a:rPr sz="1700" kern="0" spc="6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走遍千山万水、说尽千言万语</a:t>
            </a: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”</a:t>
            </a: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0485" algn="l" rtl="0" eaLnBrk="0">
              <a:lnSpc>
                <a:spcPct val="90000"/>
              </a:lnSpc>
              <a:spcBef>
                <a:spcPts val="1130"/>
              </a:spcBef>
            </a:pPr>
            <a:r>
              <a:rPr sz="1700" kern="0" spc="2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3.4.2</a:t>
            </a:r>
            <a:r>
              <a:rPr sz="1700" kern="0" spc="2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域外商会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0485" algn="l" rtl="0" eaLnBrk="0">
              <a:lnSpc>
                <a:spcPct val="92000"/>
              </a:lnSpc>
              <a:spcBef>
                <a:spcPts val="1280"/>
              </a:spcBef>
            </a:pP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异地商会数据的墙面装置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0485" algn="l" rtl="0" eaLnBrk="0">
              <a:lnSpc>
                <a:spcPct val="91000"/>
              </a:lnSpc>
              <a:spcBef>
                <a:spcPts val="1245"/>
              </a:spcBef>
            </a:pPr>
            <a:r>
              <a:rPr sz="1700" kern="0" spc="4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3.4.3</a:t>
            </a:r>
            <a:r>
              <a:rPr sz="1700" kern="0" spc="4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千山万水沉浸空间</a:t>
            </a:r>
            <a:endParaRPr lang="en-US" sz="1700" dirty="0">
              <a:latin typeface="宋体" pitchFamily="2" charset="-122"/>
              <a:ea typeface="宋体" pitchFamily="2" charset="-122"/>
            </a:endParaRPr>
          </a:p>
          <a:p>
            <a:pPr marL="70485" algn="l" rtl="0" eaLnBrk="0">
              <a:lnSpc>
                <a:spcPct val="91000"/>
              </a:lnSpc>
              <a:spcBef>
                <a:spcPts val="1245"/>
              </a:spcBef>
            </a:pPr>
            <a:r>
              <a:rPr sz="1700" kern="0" spc="11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以乐清域外经济为主题的交互</a:t>
            </a:r>
            <a:r>
              <a:rPr sz="1700" kern="0" spc="10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式沉浸空间，分为待机态、影片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67945" algn="l" rtl="0" eaLnBrk="0">
              <a:lnSpc>
                <a:spcPts val="2995"/>
              </a:lnSpc>
            </a:pPr>
            <a:r>
              <a:rPr sz="1700" kern="0" spc="4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态、互动态三种状态</a:t>
            </a:r>
            <a:r>
              <a:rPr sz="1700" kern="0" spc="4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4" name="textbox 44"/>
          <p:cNvSpPr/>
          <p:nvPr/>
        </p:nvSpPr>
        <p:spPr>
          <a:xfrm>
            <a:off x="1087312" y="1040409"/>
            <a:ext cx="6463029" cy="849249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>
              <a:latin typeface="宋体" pitchFamily="2" charset="-122"/>
              <a:ea typeface="宋体" pitchFamily="2" charset="-122"/>
            </a:endParaRPr>
          </a:p>
          <a:p>
            <a:pPr marL="74930" algn="l" rtl="0" eaLnBrk="0">
              <a:lnSpc>
                <a:spcPct val="90000"/>
              </a:lnSpc>
            </a:pPr>
            <a:r>
              <a:rPr lang="en-US" sz="2300" b="1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1.</a:t>
            </a:r>
            <a:r>
              <a:rPr sz="2300" b="1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布展大纲内容框架</a:t>
            </a:r>
            <a:endParaRPr lang="en-US" altLang="en-US" sz="2300" b="1" dirty="0">
              <a:latin typeface="宋体" pitchFamily="2" charset="-122"/>
              <a:ea typeface="宋体" pitchFamily="2" charset="-122"/>
            </a:endParaRPr>
          </a:p>
          <a:p>
            <a:pPr algn="l" rtl="0" eaLnBrk="0">
              <a:lnSpc>
                <a:spcPct val="104000"/>
              </a:lnSpc>
            </a:pPr>
            <a:endParaRPr lang="en-US" altLang="en-US" sz="1000" dirty="0">
              <a:latin typeface="宋体" pitchFamily="2" charset="-122"/>
              <a:ea typeface="宋体" pitchFamily="2" charset="-122"/>
            </a:endParaRPr>
          </a:p>
          <a:p>
            <a:pPr algn="l" rtl="0" eaLnBrk="0">
              <a:lnSpc>
                <a:spcPct val="105000"/>
              </a:lnSpc>
            </a:pPr>
            <a:endParaRPr lang="en-US" altLang="en-US" sz="1000" dirty="0">
              <a:latin typeface="宋体" pitchFamily="2" charset="-122"/>
              <a:ea typeface="宋体" pitchFamily="2" charset="-122"/>
            </a:endParaRPr>
          </a:p>
          <a:p>
            <a:pPr marL="68580" algn="l" rtl="0" eaLnBrk="0">
              <a:lnSpc>
                <a:spcPct val="91000"/>
              </a:lnSpc>
              <a:spcBef>
                <a:spcPts val="515"/>
              </a:spcBef>
            </a:pPr>
            <a:r>
              <a:rPr sz="1700" kern="0" spc="-1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一、序厅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192405" algn="l" rtl="0" eaLnBrk="0">
              <a:lnSpc>
                <a:spcPts val="2280"/>
              </a:lnSpc>
              <a:spcBef>
                <a:spcPts val="930"/>
              </a:spcBef>
            </a:pPr>
            <a:r>
              <a:rPr sz="1700" kern="0" spc="-12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（</a:t>
            </a:r>
            <a:r>
              <a:rPr sz="1700" kern="0" spc="-12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一）活态馆名墙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192405" algn="l" rtl="0" eaLnBrk="0">
              <a:lnSpc>
                <a:spcPts val="2280"/>
              </a:lnSpc>
              <a:spcBef>
                <a:spcPts val="840"/>
              </a:spcBef>
            </a:pPr>
            <a:r>
              <a:rPr sz="1700" kern="0" spc="-1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（</a:t>
            </a:r>
            <a:r>
              <a:rPr sz="1700" kern="0" spc="-16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二）主题影片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192405" algn="l" rtl="0" eaLnBrk="0">
              <a:lnSpc>
                <a:spcPts val="2280"/>
              </a:lnSpc>
              <a:spcBef>
                <a:spcPts val="840"/>
              </a:spcBef>
            </a:pPr>
            <a:r>
              <a:rPr sz="1700" kern="0" spc="-1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（</a:t>
            </a:r>
            <a:r>
              <a:rPr sz="1700" kern="0" spc="-16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三）全景星谱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1120" algn="l" rtl="0" eaLnBrk="0">
              <a:lnSpc>
                <a:spcPct val="92000"/>
              </a:lnSpc>
              <a:spcBef>
                <a:spcPts val="1155"/>
              </a:spcBef>
            </a:pPr>
            <a:r>
              <a:rPr sz="1700" kern="0" spc="4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二、第一部分：叠山踏浪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83820" algn="l" rtl="0" eaLnBrk="0">
              <a:lnSpc>
                <a:spcPct val="90000"/>
              </a:lnSpc>
              <a:spcBef>
                <a:spcPts val="1275"/>
              </a:spcBef>
            </a:pPr>
            <a:r>
              <a:rPr sz="1700" kern="0" spc="-4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1.1</a:t>
            </a:r>
            <a:r>
              <a:rPr sz="1700" kern="0" spc="-4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山海之间</a:t>
            </a:r>
            <a:endParaRPr lang="en-US" sz="1700" dirty="0">
              <a:latin typeface="宋体" pitchFamily="2" charset="-122"/>
              <a:ea typeface="宋体" pitchFamily="2" charset="-122"/>
            </a:endParaRPr>
          </a:p>
          <a:p>
            <a:pPr marL="83820" algn="l" rtl="0" eaLnBrk="0">
              <a:lnSpc>
                <a:spcPct val="90000"/>
              </a:lnSpc>
              <a:spcBef>
                <a:spcPts val="1275"/>
              </a:spcBef>
            </a:pPr>
            <a:r>
              <a:rPr sz="1700" kern="0" spc="6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展示乐清自然环境和人地矛</a:t>
            </a:r>
            <a:r>
              <a:rPr sz="1700" kern="0" spc="5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盾，体现乐清人对先天条件的突破</a:t>
            </a:r>
            <a:r>
              <a:rPr sz="1700" kern="0" spc="5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83185" algn="l" rtl="0" eaLnBrk="0">
              <a:lnSpc>
                <a:spcPts val="2975"/>
              </a:lnSpc>
            </a:pPr>
            <a:r>
              <a:rPr sz="1700" kern="0" spc="5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1.2思想资源</a:t>
            </a:r>
            <a:endParaRPr lang="en-US" sz="1700" dirty="0">
              <a:latin typeface="宋体" pitchFamily="2" charset="-122"/>
              <a:ea typeface="宋体" pitchFamily="2" charset="-122"/>
            </a:endParaRPr>
          </a:p>
          <a:p>
            <a:pPr marL="83185" algn="l" rtl="0" eaLnBrk="0">
              <a:lnSpc>
                <a:spcPts val="2975"/>
              </a:lnSpc>
            </a:pP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展示永嘉学派对乐清的影响，以及乐清人文思想资源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83185" algn="l" rtl="0" eaLnBrk="0">
              <a:lnSpc>
                <a:spcPct val="92000"/>
              </a:lnSpc>
              <a:spcBef>
                <a:spcPts val="1115"/>
              </a:spcBef>
            </a:pPr>
            <a:r>
              <a:rPr sz="1700" kern="0" spc="5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1.3社会传统</a:t>
            </a:r>
            <a:endParaRPr lang="en-US" sz="1700" dirty="0">
              <a:latin typeface="宋体" pitchFamily="2" charset="-122"/>
              <a:ea typeface="宋体" pitchFamily="2" charset="-122"/>
            </a:endParaRPr>
          </a:p>
          <a:p>
            <a:pPr marL="83185" algn="l" rtl="0" eaLnBrk="0">
              <a:lnSpc>
                <a:spcPct val="92000"/>
              </a:lnSpc>
              <a:spcBef>
                <a:spcPts val="1115"/>
              </a:spcBef>
            </a:pPr>
            <a:r>
              <a:rPr sz="1700" kern="0" spc="9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展示乐清手工艺传统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，以及乐清人向外发展的历史渊源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83185" algn="l" rtl="0" eaLnBrk="0">
              <a:lnSpc>
                <a:spcPct val="90000"/>
              </a:lnSpc>
              <a:spcBef>
                <a:spcPts val="1150"/>
              </a:spcBef>
            </a:pP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1.4大事件时间轴</a:t>
            </a:r>
            <a:endParaRPr lang="en-US" sz="1700" dirty="0">
              <a:latin typeface="宋体" pitchFamily="2" charset="-122"/>
              <a:ea typeface="宋体" pitchFamily="2" charset="-122"/>
            </a:endParaRPr>
          </a:p>
          <a:p>
            <a:pPr marL="83185" algn="l" rtl="0" eaLnBrk="0">
              <a:lnSpc>
                <a:spcPct val="90000"/>
              </a:lnSpc>
              <a:spcBef>
                <a:spcPts val="1150"/>
              </a:spcBef>
            </a:pPr>
            <a:r>
              <a:rPr sz="1700" kern="0" spc="3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墙面装饰结合互动屏，展示乐清、温州</a:t>
            </a:r>
            <a:r>
              <a:rPr sz="1700" kern="0" spc="2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、改革开放三重大事记</a:t>
            </a:r>
            <a:r>
              <a:rPr sz="1700" kern="0" spc="2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1120" algn="l" rtl="0" eaLnBrk="0">
              <a:lnSpc>
                <a:spcPts val="2980"/>
              </a:lnSpc>
            </a:pPr>
            <a:r>
              <a:rPr sz="1700" kern="0" spc="4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三、第二部分：敢为人先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3660" algn="l" rtl="0" eaLnBrk="0">
              <a:lnSpc>
                <a:spcPct val="91000"/>
              </a:lnSpc>
              <a:spcBef>
                <a:spcPts val="1430"/>
              </a:spcBef>
            </a:pP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2.1筚路蓝缕</a:t>
            </a:r>
            <a:endParaRPr lang="en-US" sz="1700" dirty="0">
              <a:latin typeface="宋体" pitchFamily="2" charset="-122"/>
              <a:ea typeface="宋体" pitchFamily="2" charset="-122"/>
            </a:endParaRPr>
          </a:p>
          <a:p>
            <a:pPr marL="73660" algn="l" rtl="0" eaLnBrk="0">
              <a:lnSpc>
                <a:spcPct val="91000"/>
              </a:lnSpc>
              <a:spcBef>
                <a:spcPts val="1430"/>
              </a:spcBef>
            </a:pP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图文展板矩阵展示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“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四千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”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精神的</a:t>
            </a:r>
            <a:r>
              <a:rPr sz="1700" kern="0" spc="7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起源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3660" algn="l" rtl="0" eaLnBrk="0">
              <a:lnSpc>
                <a:spcPct val="90000"/>
              </a:lnSpc>
              <a:spcBef>
                <a:spcPts val="1265"/>
              </a:spcBef>
            </a:pP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2.2八大王事件</a:t>
            </a:r>
            <a:endParaRPr lang="en-US" sz="1700" dirty="0">
              <a:latin typeface="宋体" pitchFamily="2" charset="-122"/>
              <a:ea typeface="宋体" pitchFamily="2" charset="-122"/>
            </a:endParaRPr>
          </a:p>
          <a:p>
            <a:pPr marL="73660" algn="l" rtl="0" eaLnBrk="0">
              <a:lnSpc>
                <a:spcPct val="90000"/>
              </a:lnSpc>
              <a:spcBef>
                <a:spcPts val="1265"/>
              </a:spcBef>
            </a:pP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“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八大王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”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事件是改革开放史上的重要事件</a:t>
            </a:r>
            <a:r>
              <a:rPr sz="1700" kern="0" spc="7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，从始末、群体、影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8740" algn="l" rtl="0" eaLnBrk="0">
              <a:lnSpc>
                <a:spcPts val="3120"/>
              </a:lnSpc>
            </a:pP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响三个层次，展示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“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八大王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”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事件的曲折过程和重要影响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algn="l" rtl="0" eaLnBrk="0">
              <a:lnSpc>
                <a:spcPct val="106000"/>
              </a:lnSpc>
            </a:pPr>
            <a:endParaRPr lang="en-US" altLang="en-US" sz="1000" dirty="0">
              <a:latin typeface="宋体" pitchFamily="2" charset="-122"/>
              <a:ea typeface="宋体" pitchFamily="2" charset="-122"/>
            </a:endParaRPr>
          </a:p>
          <a:p>
            <a:pPr marL="73660" algn="l" rtl="0" eaLnBrk="0">
              <a:lnSpc>
                <a:spcPct val="93000"/>
              </a:lnSpc>
              <a:spcBef>
                <a:spcPts val="5"/>
              </a:spcBef>
            </a:pP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2.3奔腾年代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5119350" cy="1068887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128526" y="8462457"/>
            <a:ext cx="9990824" cy="380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70" dirty="0">
                <a:latin typeface="宋体" pitchFamily="2" charset="-122"/>
                <a:ea typeface="宋体" pitchFamily="2" charset="-122"/>
              </a:rPr>
              <a:t>颜色与材质：地面地胶拼色；墙面饰面板；顶面无机涂料、镜面不锈钢</a:t>
            </a:r>
            <a:endParaRPr lang="zh-CN" altLang="en-US" sz="187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5121875" cy="10691813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632339" y="9529497"/>
            <a:ext cx="9990824" cy="380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70" dirty="0">
                <a:latin typeface="宋体" pitchFamily="2" charset="-122"/>
                <a:ea typeface="宋体" pitchFamily="2" charset="-122"/>
              </a:rPr>
              <a:t>颜色与材质：地面水泥纹地胶；墙面金属方通木纹热转印；顶面不锈钢镜面</a:t>
            </a:r>
            <a:endParaRPr lang="zh-CN" altLang="en-US" sz="187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5119350" cy="10690028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089071" y="9529497"/>
            <a:ext cx="9990824" cy="380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70" dirty="0">
                <a:latin typeface="宋体" pitchFamily="2" charset="-122"/>
                <a:ea typeface="宋体" pitchFamily="2" charset="-122"/>
              </a:rPr>
              <a:t>颜色与材质：地面木地板；墙面墙布；顶面无机涂料</a:t>
            </a:r>
            <a:endParaRPr lang="zh-CN" altLang="en-US" sz="187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5119350" cy="1068953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089071" y="9318930"/>
            <a:ext cx="9990824" cy="380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70" dirty="0">
                <a:latin typeface="宋体" pitchFamily="2" charset="-122"/>
                <a:ea typeface="宋体" pitchFamily="2" charset="-122"/>
              </a:rPr>
              <a:t>颜色与材质：地面地毯；墙面墙布；顶面无机涂料</a:t>
            </a:r>
            <a:endParaRPr lang="zh-CN" altLang="en-US" sz="187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picture 7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7734241" y="0"/>
            <a:ext cx="7380652" cy="10329662"/>
          </a:xfrm>
          <a:prstGeom prst="rect">
            <a:avLst/>
          </a:prstGeom>
        </p:spPr>
      </p:pic>
      <p:sp>
        <p:nvSpPr>
          <p:cNvPr id="736" name="textbox 736"/>
          <p:cNvSpPr/>
          <p:nvPr/>
        </p:nvSpPr>
        <p:spPr>
          <a:xfrm>
            <a:off x="8072607" y="9910752"/>
            <a:ext cx="229836" cy="163171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algn="r" rtl="0" eaLnBrk="0">
              <a:lnSpc>
                <a:spcPct val="90000"/>
              </a:lnSpc>
            </a:pPr>
            <a:r>
              <a:rPr sz="1000" kern="0" spc="-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sz="1000" kern="0" spc="-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1000" kern="0" spc="-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endParaRPr lang="en-US" altLang="en-US" sz="1000" dirty="0"/>
          </a:p>
        </p:txBody>
      </p:sp>
      <p:pic>
        <p:nvPicPr>
          <p:cNvPr id="738" name="picture 7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445" y="0"/>
            <a:ext cx="15110460" cy="106914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textbox 46"/>
          <p:cNvSpPr/>
          <p:nvPr/>
        </p:nvSpPr>
        <p:spPr>
          <a:xfrm>
            <a:off x="1087312" y="981506"/>
            <a:ext cx="6242050" cy="85839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>
              <a:latin typeface="宋体" pitchFamily="2" charset="-122"/>
              <a:ea typeface="宋体" pitchFamily="2" charset="-122"/>
            </a:endParaRPr>
          </a:p>
          <a:p>
            <a:pPr marL="70485" algn="l" rtl="0" eaLnBrk="0">
              <a:lnSpc>
                <a:spcPct val="91000"/>
              </a:lnSpc>
            </a:pPr>
            <a:r>
              <a:rPr sz="1700" kern="0" spc="2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3.4.4</a:t>
            </a:r>
            <a:r>
              <a:rPr sz="1700" kern="0" spc="2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路标装置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8740" algn="l" rtl="0" eaLnBrk="0">
              <a:lnSpc>
                <a:spcPct val="92000"/>
              </a:lnSpc>
              <a:spcBef>
                <a:spcPts val="1240"/>
              </a:spcBef>
            </a:pPr>
            <a:r>
              <a:rPr sz="1700" kern="0" spc="9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以在外乐清人投资的标志性项目的路标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路牌装置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0485" algn="l" rtl="0" eaLnBrk="0">
              <a:lnSpc>
                <a:spcPct val="90000"/>
              </a:lnSpc>
              <a:spcBef>
                <a:spcPts val="1270"/>
              </a:spcBef>
            </a:pPr>
            <a:r>
              <a:rPr sz="1700" kern="0" spc="3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3.4.5</a:t>
            </a:r>
            <a:r>
              <a:rPr sz="1700" kern="0" spc="3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浙江村故事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8740" algn="l" rtl="0" eaLnBrk="0">
              <a:lnSpc>
                <a:spcPct val="92000"/>
              </a:lnSpc>
              <a:spcBef>
                <a:spcPts val="1260"/>
              </a:spcBef>
            </a:pP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以北京浙江村为代表的互动查看装置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0485" algn="l" rtl="0" eaLnBrk="0">
              <a:lnSpc>
                <a:spcPct val="83000"/>
              </a:lnSpc>
              <a:spcBef>
                <a:spcPts val="1245"/>
              </a:spcBef>
            </a:pPr>
            <a:r>
              <a:rPr sz="1700" kern="0" spc="4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五、第四部分：跨越挑战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67945" algn="l" rtl="0" eaLnBrk="0">
              <a:lnSpc>
                <a:spcPts val="3130"/>
              </a:lnSpc>
            </a:pP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4.1资本涌动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9375" algn="l" rtl="0" eaLnBrk="0">
              <a:lnSpc>
                <a:spcPct val="92000"/>
              </a:lnSpc>
              <a:spcBef>
                <a:spcPts val="1415"/>
              </a:spcBef>
            </a:pP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“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千山万水做投资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”</a:t>
            </a:r>
            <a:r>
              <a:rPr sz="1700" kern="0" spc="7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的时代故事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67945" algn="l" rtl="0" eaLnBrk="0">
              <a:lnSpc>
                <a:spcPct val="90000"/>
              </a:lnSpc>
              <a:spcBef>
                <a:spcPts val="1280"/>
              </a:spcBef>
            </a:pP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4.2国际诉讼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67310" algn="l" rtl="0" eaLnBrk="0">
              <a:lnSpc>
                <a:spcPct val="90000"/>
              </a:lnSpc>
              <a:spcBef>
                <a:spcPts val="1245"/>
              </a:spcBef>
            </a:pP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档案装置，体现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“</a:t>
            </a:r>
            <a:r>
              <a:rPr sz="1700" kern="0" spc="7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千言万语的诉讼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”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、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“</a:t>
            </a:r>
            <a:r>
              <a:rPr sz="1700" kern="0" spc="7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千辛万苦的胜利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”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sz="1700" dirty="0">
              <a:latin typeface="宋体" pitchFamily="2" charset="-122"/>
              <a:ea typeface="宋体" pitchFamily="2" charset="-122"/>
            </a:endParaRPr>
          </a:p>
          <a:p>
            <a:pPr marL="67310" algn="l" rtl="0" eaLnBrk="0">
              <a:lnSpc>
                <a:spcPct val="90000"/>
              </a:lnSpc>
              <a:spcBef>
                <a:spcPts val="1245"/>
              </a:spcBef>
            </a:pPr>
            <a:r>
              <a:rPr sz="1700" kern="0" spc="4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六、第五部分：转型升级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3025" algn="l" rtl="0" eaLnBrk="0">
              <a:lnSpc>
                <a:spcPct val="91000"/>
              </a:lnSpc>
              <a:spcBef>
                <a:spcPts val="1435"/>
              </a:spcBef>
            </a:pP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5.1腾笼换鸟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1120" algn="l" rtl="0" eaLnBrk="0">
              <a:lnSpc>
                <a:spcPct val="89000"/>
              </a:lnSpc>
              <a:spcBef>
                <a:spcPts val="1265"/>
              </a:spcBef>
            </a:pPr>
            <a:r>
              <a:rPr sz="1700" kern="0" spc="9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制造业转型升级，构建绿色制造体系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等内容</a:t>
            </a:r>
            <a:endParaRPr lang="en-US" sz="1700" dirty="0">
              <a:latin typeface="宋体" pitchFamily="2" charset="-122"/>
              <a:ea typeface="宋体" pitchFamily="2" charset="-122"/>
            </a:endParaRPr>
          </a:p>
          <a:p>
            <a:pPr marL="71120" algn="l" rtl="0" eaLnBrk="0">
              <a:lnSpc>
                <a:spcPct val="89000"/>
              </a:lnSpc>
              <a:spcBef>
                <a:spcPts val="1265"/>
              </a:spcBef>
            </a:pP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5.2城市新框架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68580" algn="l" rtl="0" eaLnBrk="0">
              <a:lnSpc>
                <a:spcPct val="98000"/>
              </a:lnSpc>
              <a:spcBef>
                <a:spcPts val="1420"/>
              </a:spcBef>
            </a:pPr>
            <a:r>
              <a:rPr sz="1700" kern="0" spc="9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结合沙盘与屏幕数字内容，展示城市格局几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级台阶的跨越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3025" algn="l" rtl="0" eaLnBrk="0">
              <a:lnSpc>
                <a:spcPct val="92000"/>
              </a:lnSpc>
              <a:spcBef>
                <a:spcPts val="1120"/>
              </a:spcBef>
            </a:pP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5.3千亿集群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65405" algn="l" rtl="0" eaLnBrk="0">
              <a:lnSpc>
                <a:spcPct val="98000"/>
              </a:lnSpc>
              <a:spcBef>
                <a:spcPts val="1245"/>
              </a:spcBef>
            </a:pPr>
            <a:r>
              <a:rPr sz="1700" kern="0" spc="9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机械臂装置结合数字屏幕，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展示电气产业成就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73025" algn="l" rtl="0" eaLnBrk="0">
              <a:lnSpc>
                <a:spcPct val="92000"/>
              </a:lnSpc>
              <a:spcBef>
                <a:spcPts val="1120"/>
              </a:spcBef>
            </a:pP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5.4公共环</a:t>
            </a:r>
            <a:r>
              <a:rPr lang="zh-CN" altLang="en-US"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境</a:t>
            </a:r>
            <a:endParaRPr lang="en-US" altLang="zh-CN" sz="1700" dirty="0">
              <a:latin typeface="宋体" pitchFamily="2" charset="-122"/>
              <a:ea typeface="宋体" pitchFamily="2" charset="-122"/>
            </a:endParaRPr>
          </a:p>
          <a:p>
            <a:pPr marL="73025" algn="l" rtl="0" eaLnBrk="0">
              <a:lnSpc>
                <a:spcPct val="92000"/>
              </a:lnSpc>
              <a:spcBef>
                <a:spcPts val="1120"/>
              </a:spcBef>
            </a:pPr>
            <a:r>
              <a:rPr lang="zh-CN" altLang="en-US" sz="1700" kern="0" spc="3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通过图文展板，展示领导关怀、</a:t>
            </a:r>
            <a:r>
              <a:rPr lang="zh-CN" altLang="en-US" sz="1700" kern="0" spc="2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政策服务、生态治理等内容。</a:t>
            </a:r>
            <a:endParaRPr lang="zh-CN" altLang="en-US" sz="1700" dirty="0">
              <a:latin typeface="宋体" pitchFamily="2" charset="-122"/>
              <a:ea typeface="宋体" pitchFamily="2" charset="-122"/>
            </a:endParaRPr>
          </a:p>
          <a:p>
            <a:pPr marL="73025" algn="l" rtl="0" eaLnBrk="0">
              <a:lnSpc>
                <a:spcPct val="92000"/>
              </a:lnSpc>
              <a:spcBef>
                <a:spcPts val="1135"/>
              </a:spcBef>
            </a:pP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5.5乐商回归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69850" algn="l" rtl="0" eaLnBrk="0">
              <a:lnSpc>
                <a:spcPct val="84000"/>
              </a:lnSpc>
              <a:spcBef>
                <a:spcPts val="1220"/>
              </a:spcBef>
            </a:pPr>
            <a:r>
              <a:rPr sz="1700" kern="0" spc="9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展示在外乐清企业家回乡投资开办企业建设家乡的故事</a:t>
            </a:r>
            <a:r>
              <a:rPr sz="1700" kern="0" spc="9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sz="1700" dirty="0">
              <a:latin typeface="宋体" pitchFamily="2" charset="-122"/>
              <a:ea typeface="宋体" pitchFamily="2" charset="-122"/>
            </a:endParaRPr>
          </a:p>
          <a:p>
            <a:pPr marL="69850" algn="l" rtl="0" eaLnBrk="0">
              <a:lnSpc>
                <a:spcPct val="84000"/>
              </a:lnSpc>
              <a:spcBef>
                <a:spcPts val="1220"/>
              </a:spcBef>
            </a:pPr>
            <a:r>
              <a:rPr sz="1700" kern="0" spc="3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七、第六部分：时代征程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algn="l" rtl="0" eaLnBrk="0">
              <a:lnSpc>
                <a:spcPct val="101000"/>
              </a:lnSpc>
            </a:pPr>
            <a:endParaRPr lang="en-US" altLang="en-US" sz="1200" dirty="0">
              <a:latin typeface="宋体" pitchFamily="2" charset="-122"/>
              <a:ea typeface="宋体" pitchFamily="2" charset="-122"/>
            </a:endParaRPr>
          </a:p>
          <a:p>
            <a:pPr algn="l" rtl="0" eaLnBrk="0">
              <a:lnSpc>
                <a:spcPct val="12000"/>
              </a:lnSpc>
            </a:pPr>
            <a:endParaRPr lang="en-US" altLang="en-US" sz="100" dirty="0">
              <a:latin typeface="宋体" pitchFamily="2" charset="-122"/>
              <a:ea typeface="宋体" pitchFamily="2" charset="-122"/>
            </a:endParaRPr>
          </a:p>
          <a:p>
            <a:pPr marL="73660" algn="l" rtl="0" eaLnBrk="0">
              <a:lnSpc>
                <a:spcPct val="90000"/>
              </a:lnSpc>
            </a:pP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6.1天下乐清人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4" name="textbox 48"/>
          <p:cNvSpPr/>
          <p:nvPr/>
        </p:nvSpPr>
        <p:spPr>
          <a:xfrm>
            <a:off x="7688681" y="980363"/>
            <a:ext cx="6364604" cy="83329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9000"/>
              </a:lnSpc>
            </a:pPr>
            <a:endParaRPr lang="en-US" altLang="en-US" sz="100" dirty="0">
              <a:latin typeface="宋体" pitchFamily="2" charset="-122"/>
              <a:ea typeface="宋体" pitchFamily="2" charset="-122"/>
            </a:endParaRPr>
          </a:p>
          <a:p>
            <a:pPr marL="19685" algn="l" rtl="0" eaLnBrk="0">
              <a:lnSpc>
                <a:spcPct val="90000"/>
              </a:lnSpc>
            </a:pPr>
            <a:r>
              <a:rPr sz="1700" kern="0" spc="11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收集整理天下乐清人数据，以互动大屏方式，支持用户查看人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14605" algn="l" rtl="0" eaLnBrk="0">
              <a:lnSpc>
                <a:spcPts val="2995"/>
              </a:lnSpc>
            </a:pP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物故事。体现各行各业乐清人通过艰苦奋斗获得的成就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20955" algn="l" rtl="0" eaLnBrk="0">
              <a:lnSpc>
                <a:spcPct val="90000"/>
              </a:lnSpc>
              <a:spcBef>
                <a:spcPts val="1445"/>
              </a:spcBef>
            </a:pP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6.2未来长卷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13970" algn="l" rtl="0" eaLnBrk="0">
              <a:lnSpc>
                <a:spcPct val="89000"/>
              </a:lnSpc>
              <a:spcBef>
                <a:spcPts val="1270"/>
              </a:spcBef>
            </a:pP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通过可互动</a:t>
            </a:r>
            <a:r>
              <a:rPr sz="1700" kern="0" spc="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LED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大屏，选取地标，绘就乐</a:t>
            </a:r>
            <a:r>
              <a:rPr sz="1700" kern="0" spc="7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清数字长卷，并设置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15875" indent="-1905" algn="l" rtl="0" eaLnBrk="0">
              <a:lnSpc>
                <a:spcPct val="157000"/>
              </a:lnSpc>
              <a:spcBef>
                <a:spcPts val="5"/>
              </a:spcBef>
            </a:pPr>
            <a:r>
              <a:rPr sz="1700" kern="0" spc="4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相应</a:t>
            </a:r>
            <a:r>
              <a:rPr sz="1700" kern="0" spc="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IP</a:t>
            </a:r>
            <a:r>
              <a:rPr sz="1700" kern="0" spc="4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及数字内容。用户通过扫脸</a:t>
            </a:r>
            <a:r>
              <a:rPr sz="1700" kern="0" spc="3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生成数字人，进入画卷与</a:t>
            </a:r>
            <a:r>
              <a:rPr sz="1700" kern="0" spc="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IP</a:t>
            </a:r>
            <a:r>
              <a:rPr sz="1700" kern="0" spc="9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互动问答，在互动问答中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感受乐清文化与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“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四千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”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精神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15240" algn="l" rtl="0" eaLnBrk="0">
              <a:lnSpc>
                <a:spcPct val="90000"/>
              </a:lnSpc>
              <a:spcBef>
                <a:spcPts val="1150"/>
              </a:spcBef>
            </a:pPr>
            <a:r>
              <a:rPr sz="1700" kern="0" spc="1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八、结语墙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15875" algn="l" rtl="0" eaLnBrk="0">
              <a:lnSpc>
                <a:spcPct val="89000"/>
              </a:lnSpc>
              <a:spcBef>
                <a:spcPts val="1265"/>
              </a:spcBef>
            </a:pP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结合乐清细纹刻纸技艺，融合山海元素、现代地</a:t>
            </a:r>
            <a:r>
              <a:rPr sz="1700" kern="0" spc="7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标建筑以及</a:t>
            </a:r>
            <a:r>
              <a:rPr sz="1700" kern="0" spc="7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“</a:t>
            </a:r>
            <a:r>
              <a:rPr sz="1700" kern="0" spc="7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四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16510" algn="l" rtl="0" eaLnBrk="0">
              <a:lnSpc>
                <a:spcPts val="3120"/>
              </a:lnSpc>
            </a:pP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千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”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精神文化符号，打造合影背景墙，放置</a:t>
            </a:r>
            <a:r>
              <a:rPr sz="1700" kern="0" spc="7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结语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15875" algn="l" rtl="0" eaLnBrk="0">
              <a:lnSpc>
                <a:spcPct val="91000"/>
              </a:lnSpc>
              <a:spcBef>
                <a:spcPts val="1315"/>
              </a:spcBef>
            </a:pPr>
            <a:r>
              <a:rPr sz="1700" kern="0" spc="1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九、研学区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18415" algn="l" rtl="0" eaLnBrk="0">
              <a:lnSpc>
                <a:spcPct val="82000"/>
              </a:lnSpc>
              <a:spcBef>
                <a:spcPts val="1260"/>
              </a:spcBef>
            </a:pPr>
            <a:r>
              <a:rPr sz="1700" kern="0" spc="2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十、多功能区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18415" algn="l" rtl="0" eaLnBrk="0">
              <a:lnSpc>
                <a:spcPts val="3100"/>
              </a:lnSpc>
            </a:pPr>
            <a:r>
              <a:rPr sz="1700" kern="0" spc="2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十一、接待室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18415" algn="l" rtl="0" eaLnBrk="0">
              <a:lnSpc>
                <a:spcPct val="91000"/>
              </a:lnSpc>
              <a:spcBef>
                <a:spcPts val="1460"/>
              </a:spcBef>
            </a:pPr>
            <a:r>
              <a:rPr sz="1700" kern="0" spc="5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十一、数字化中控系统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12700" algn="l" rtl="0" eaLnBrk="0">
              <a:lnSpc>
                <a:spcPct val="89000"/>
              </a:lnSpc>
              <a:spcBef>
                <a:spcPts val="1270"/>
              </a:spcBef>
            </a:pPr>
            <a:r>
              <a:rPr sz="1700" kern="0" spc="12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将平板电脑等移动终端与展馆设备进行网络连接，通过对移动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15875" indent="-635" algn="l" rtl="0" eaLnBrk="0">
              <a:lnSpc>
                <a:spcPct val="156000"/>
              </a:lnSpc>
              <a:spcBef>
                <a:spcPts val="50"/>
              </a:spcBef>
            </a:pP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终端的操作，可实现智能唤醒、关闭展馆系统设备的基</a:t>
            </a: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本操作，</a:t>
            </a:r>
            <a:r>
              <a:rPr sz="1700" kern="0" spc="9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以及设备声音、图像的控制（包括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主机、各数字设备、投影机</a:t>
            </a:r>
            <a:r>
              <a:rPr sz="1700" kern="0" spc="4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开关、影片播放等）。</a:t>
            </a:r>
            <a:r>
              <a:rPr sz="1700" kern="0" spc="3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实现对展馆的一键式管理</a:t>
            </a:r>
            <a:r>
              <a:rPr sz="1700" kern="0" spc="3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18415" algn="l" rtl="0" eaLnBrk="0">
              <a:lnSpc>
                <a:spcPct val="91000"/>
              </a:lnSpc>
              <a:spcBef>
                <a:spcPts val="1060"/>
              </a:spcBef>
            </a:pPr>
            <a:r>
              <a:rPr sz="1700" kern="0" spc="2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十二、小程序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13970" algn="l" rtl="0" eaLnBrk="0">
              <a:lnSpc>
                <a:spcPct val="84000"/>
              </a:lnSpc>
              <a:spcBef>
                <a:spcPts val="1250"/>
              </a:spcBef>
            </a:pP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包括展馆首页、参观</a:t>
            </a:r>
            <a:r>
              <a:rPr sz="1700" kern="0" spc="7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预约、展项介绍、数字导览等功能。用户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29210" indent="-12700" algn="l" rtl="0" eaLnBrk="0">
              <a:lnSpc>
                <a:spcPct val="160000"/>
              </a:lnSpc>
              <a:spcBef>
                <a:spcPts val="10"/>
              </a:spcBef>
            </a:pPr>
            <a:r>
              <a:rPr sz="1700" kern="0" spc="9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可通过微信扫码，进入相应的页面，并通过浏览、保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存、分享</a:t>
            </a:r>
            <a:r>
              <a:rPr sz="1700" kern="0" spc="6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图文信息，实现线上传播</a:t>
            </a: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textbox 50"/>
          <p:cNvSpPr/>
          <p:nvPr/>
        </p:nvSpPr>
        <p:spPr>
          <a:xfrm>
            <a:off x="1140053" y="1041324"/>
            <a:ext cx="6298565" cy="85896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>
              <a:latin typeface="宋体" pitchFamily="2" charset="-122"/>
              <a:ea typeface="宋体" pitchFamily="2" charset="-122"/>
            </a:endParaRPr>
          </a:p>
          <a:p>
            <a:pPr marL="22225" algn="l" rtl="0" eaLnBrk="0">
              <a:lnSpc>
                <a:spcPct val="89000"/>
              </a:lnSpc>
            </a:pPr>
            <a:r>
              <a:rPr sz="2300" b="1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2.</a:t>
            </a:r>
            <a:r>
              <a:rPr sz="2300" b="1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总平面布置</a:t>
            </a:r>
            <a:endParaRPr lang="en-US" altLang="en-US" sz="2300" b="1" dirty="0">
              <a:latin typeface="宋体" pitchFamily="2" charset="-122"/>
              <a:ea typeface="宋体" pitchFamily="2" charset="-122"/>
            </a:endParaRPr>
          </a:p>
          <a:p>
            <a:pPr algn="l" rtl="0" eaLnBrk="0">
              <a:lnSpc>
                <a:spcPct val="126000"/>
              </a:lnSpc>
            </a:pPr>
            <a:endParaRPr lang="en-US" altLang="en-US" sz="1000" dirty="0">
              <a:latin typeface="宋体" pitchFamily="2" charset="-122"/>
              <a:ea typeface="宋体" pitchFamily="2" charset="-122"/>
            </a:endParaRPr>
          </a:p>
          <a:p>
            <a:pPr algn="l" rtl="0" eaLnBrk="0">
              <a:lnSpc>
                <a:spcPct val="127000"/>
              </a:lnSpc>
            </a:pPr>
            <a:endParaRPr lang="en-US" altLang="en-US" sz="1000" dirty="0">
              <a:latin typeface="宋体" pitchFamily="2" charset="-122"/>
              <a:ea typeface="宋体" pitchFamily="2" charset="-122"/>
            </a:endParaRPr>
          </a:p>
          <a:p>
            <a:pPr marL="20955" algn="l" rtl="0" eaLnBrk="0">
              <a:lnSpc>
                <a:spcPct val="88000"/>
              </a:lnSpc>
              <a:spcBef>
                <a:spcPts val="640"/>
              </a:spcBef>
            </a:pPr>
            <a:r>
              <a:rPr sz="2100" kern="0" spc="2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2.1.</a:t>
            </a:r>
            <a:r>
              <a:rPr sz="2100" kern="0" spc="2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设计指导</a:t>
            </a:r>
            <a:endParaRPr lang="en-US" altLang="en-US" sz="1000" dirty="0">
              <a:latin typeface="宋体" pitchFamily="2" charset="-122"/>
              <a:ea typeface="宋体" pitchFamily="2" charset="-122"/>
            </a:endParaRPr>
          </a:p>
          <a:p>
            <a:pPr marL="15240" algn="l" rtl="0" eaLnBrk="0">
              <a:lnSpc>
                <a:spcPct val="150000"/>
              </a:lnSpc>
              <a:spcBef>
                <a:spcPts val="520"/>
              </a:spcBef>
            </a:pPr>
            <a:r>
              <a:rPr sz="1700" kern="0" spc="12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乐清市四千精神陈列馆建设项目，根据现有建筑因地制宜</a:t>
            </a:r>
            <a:r>
              <a:rPr sz="1700" kern="0" spc="11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，将展馆实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14605" algn="l" rtl="0" eaLnBrk="0">
              <a:lnSpc>
                <a:spcPct val="150000"/>
              </a:lnSpc>
              <a:spcBef>
                <a:spcPts val="60"/>
              </a:spcBef>
            </a:pPr>
            <a:r>
              <a:rPr sz="1700" kern="0" spc="1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物及布展内容合理、完整地设置在展示区域中，展示</a:t>
            </a:r>
            <a:r>
              <a:rPr sz="1700" kern="0" spc="10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内容表达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准确、框架结构合理、展示重点出，具有较强的文化性、知识</a:t>
            </a:r>
            <a:r>
              <a:rPr sz="1700" kern="0" spc="9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性、艺术性、科技型以及鲜明的数字化特征，实现内容与空间</a:t>
            </a:r>
            <a:r>
              <a:rPr sz="1700" kern="0" spc="1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的完美结合。同时合理布展配套功能区域，提升空间的综合</a:t>
            </a:r>
            <a:r>
              <a:rPr sz="1700" kern="0" spc="10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性</a:t>
            </a: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与集约型。</a:t>
            </a:r>
            <a:endParaRPr lang="en-US" altLang="en-US" sz="1000" dirty="0">
              <a:latin typeface="宋体" pitchFamily="2" charset="-122"/>
              <a:ea typeface="宋体" pitchFamily="2" charset="-122"/>
            </a:endParaRPr>
          </a:p>
          <a:p>
            <a:pPr marL="20955" algn="l" rtl="0" eaLnBrk="0">
              <a:lnSpc>
                <a:spcPct val="150000"/>
              </a:lnSpc>
              <a:spcBef>
                <a:spcPts val="630"/>
              </a:spcBef>
            </a:pPr>
            <a:r>
              <a:rPr sz="21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2.2.</a:t>
            </a:r>
            <a:r>
              <a:rPr sz="21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设计定位</a:t>
            </a:r>
            <a:endParaRPr lang="en-US" sz="2100" dirty="0">
              <a:latin typeface="宋体" pitchFamily="2" charset="-122"/>
              <a:ea typeface="宋体" pitchFamily="2" charset="-122"/>
            </a:endParaRPr>
          </a:p>
          <a:p>
            <a:pPr marL="20955" algn="l" rtl="0" eaLnBrk="0">
              <a:lnSpc>
                <a:spcPct val="150000"/>
              </a:lnSpc>
              <a:spcBef>
                <a:spcPts val="630"/>
              </a:spcBef>
            </a:pPr>
            <a:r>
              <a:rPr sz="1700" kern="0" spc="12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四千精神陈列馆旨在打造乐清人的精神家园，全</a:t>
            </a:r>
            <a:r>
              <a:rPr sz="1700" kern="0" spc="1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面展示乐清作为</a:t>
            </a:r>
            <a:r>
              <a:rPr sz="1700" kern="0" spc="1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“</a:t>
            </a:r>
            <a:r>
              <a:rPr sz="1700" kern="0" spc="1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四千</a:t>
            </a:r>
            <a:r>
              <a:rPr sz="1700" kern="0" spc="1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”</a:t>
            </a:r>
            <a:r>
              <a:rPr sz="1700" kern="0" spc="1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精神发源地的历史过程，</a:t>
            </a:r>
            <a:r>
              <a:rPr sz="1700" kern="0" spc="10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体现乐清人奋斗拼搏的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精神，成为弘扬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“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四千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Courier New" panose="02070309020205020404"/>
              </a:rPr>
              <a:t>”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精神、传播乐清文化的窗口。</a:t>
            </a:r>
            <a:endParaRPr lang="en-US" sz="1700" dirty="0">
              <a:latin typeface="宋体" pitchFamily="2" charset="-122"/>
              <a:ea typeface="宋体" pitchFamily="2" charset="-122"/>
            </a:endParaRPr>
          </a:p>
          <a:p>
            <a:pPr marL="20955" algn="l" rtl="0" eaLnBrk="0">
              <a:lnSpc>
                <a:spcPct val="150000"/>
              </a:lnSpc>
              <a:spcBef>
                <a:spcPts val="630"/>
              </a:spcBef>
            </a:pPr>
            <a:r>
              <a:rPr sz="1700" kern="0" spc="11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成为乐清、温州大中小学生实践教育基地，工商</a:t>
            </a:r>
            <a:r>
              <a:rPr sz="1700" kern="0" spc="10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业企业及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15240" indent="-2540" algn="l" rtl="0" eaLnBrk="0">
              <a:lnSpc>
                <a:spcPct val="150000"/>
              </a:lnSpc>
              <a:spcBef>
                <a:spcPts val="50"/>
              </a:spcBef>
            </a:pPr>
            <a:r>
              <a:rPr sz="1700" kern="0" spc="12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社会各界人士的教育基地和交流基地，同时也是乐清社</a:t>
            </a:r>
            <a:r>
              <a:rPr sz="1700" kern="0" spc="1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会科学</a:t>
            </a:r>
            <a:r>
              <a:rPr sz="1700" kern="0" spc="9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普及的一个基地。利用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功能区，可以举办有关讲座、研讨会、论坛和沙龙交流活动。</a:t>
            </a:r>
            <a:endParaRPr lang="en-US" sz="1700" dirty="0">
              <a:latin typeface="宋体" pitchFamily="2" charset="-122"/>
              <a:ea typeface="宋体" pitchFamily="2" charset="-122"/>
            </a:endParaRPr>
          </a:p>
          <a:p>
            <a:pPr marL="15240" indent="-2540" algn="l" rtl="0" eaLnBrk="0">
              <a:lnSpc>
                <a:spcPct val="150000"/>
              </a:lnSpc>
              <a:spcBef>
                <a:spcPts val="50"/>
              </a:spcBef>
            </a:pPr>
            <a:r>
              <a:rPr sz="1700" kern="0" spc="12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成为海内外参观者了解乐清民营企</a:t>
            </a:r>
            <a:r>
              <a:rPr sz="1700" kern="0" spc="11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业、民营经济发展和乐清人群体情况的一个重要窗口，让社会各界考察团</a:t>
            </a:r>
            <a:r>
              <a:rPr sz="1700" kern="0" spc="10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、调研组等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考</a:t>
            </a:r>
            <a:r>
              <a:rPr lang="zh-CN" altLang="en-US" sz="1700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察</a:t>
            </a:r>
            <a:r>
              <a:rPr sz="1700" kern="0" spc="8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乐清的必到之处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4" name="textbox 52"/>
          <p:cNvSpPr/>
          <p:nvPr/>
        </p:nvSpPr>
        <p:spPr>
          <a:xfrm>
            <a:off x="7687080" y="1055156"/>
            <a:ext cx="6299834" cy="32120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50000"/>
              </a:lnSpc>
            </a:pPr>
            <a:endParaRPr lang="en-US" altLang="en-US" sz="100" dirty="0">
              <a:latin typeface="宋体" pitchFamily="2" charset="-122"/>
              <a:ea typeface="宋体" pitchFamily="2" charset="-122"/>
            </a:endParaRPr>
          </a:p>
          <a:p>
            <a:pPr marL="22225" algn="l" rtl="0" eaLnBrk="0">
              <a:lnSpc>
                <a:spcPct val="150000"/>
              </a:lnSpc>
            </a:pPr>
            <a:r>
              <a:rPr sz="2100" kern="0" spc="5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2.3.</a:t>
            </a:r>
            <a:r>
              <a:rPr sz="2100" kern="0" spc="5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平面布局</a:t>
            </a:r>
            <a:endParaRPr lang="en-US" altLang="en-US" sz="2100" dirty="0">
              <a:latin typeface="宋体" pitchFamily="2" charset="-122"/>
              <a:ea typeface="宋体" pitchFamily="2" charset="-122"/>
            </a:endParaRPr>
          </a:p>
          <a:p>
            <a:pPr algn="l" rtl="0" eaLnBrk="0">
              <a:lnSpc>
                <a:spcPct val="150000"/>
              </a:lnSpc>
            </a:pPr>
            <a:endParaRPr lang="en-US" altLang="en-US" sz="1000" dirty="0">
              <a:latin typeface="宋体" pitchFamily="2" charset="-122"/>
              <a:ea typeface="宋体" pitchFamily="2" charset="-122"/>
            </a:endParaRPr>
          </a:p>
          <a:p>
            <a:pPr algn="l" rtl="0" eaLnBrk="0">
              <a:lnSpc>
                <a:spcPct val="150000"/>
              </a:lnSpc>
            </a:pPr>
            <a:endParaRPr lang="en-US" altLang="en-US" sz="1000" dirty="0">
              <a:latin typeface="宋体" pitchFamily="2" charset="-122"/>
              <a:ea typeface="宋体" pitchFamily="2" charset="-122"/>
            </a:endParaRPr>
          </a:p>
          <a:p>
            <a:pPr marL="12700" algn="l" rtl="0" eaLnBrk="0">
              <a:lnSpc>
                <a:spcPct val="150000"/>
              </a:lnSpc>
              <a:spcBef>
                <a:spcPts val="515"/>
              </a:spcBef>
            </a:pPr>
            <a:r>
              <a:rPr sz="1700" kern="0" spc="13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根据市委市政府会议精</a:t>
            </a:r>
            <a:r>
              <a:rPr sz="1700" kern="0" spc="12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神，综合考虑图书馆的整体功能布局和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12700" indent="3810" algn="l" rtl="0" eaLnBrk="0">
              <a:lnSpc>
                <a:spcPct val="150000"/>
              </a:lnSpc>
              <a:spcBef>
                <a:spcPts val="45"/>
              </a:spcBef>
            </a:pPr>
            <a:r>
              <a:rPr sz="1700" kern="0" spc="12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乐清市新时期下各项工作尤其民营经济的全面推进，现确定将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市图书馆五楼建筑面积共约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2370m²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用</a:t>
            </a: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作乐清市四千精神陈列馆建设项目。</a:t>
            </a:r>
            <a:r>
              <a:rPr sz="1700" kern="0" spc="9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根据工作需要，新馆布局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方案如下</a:t>
            </a:r>
            <a:r>
              <a:rPr lang="zh-CN" altLang="en-US" sz="1700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：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3" name="picture 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5055674" y="1732977"/>
            <a:ext cx="8671983" cy="7339059"/>
          </a:xfrm>
          <a:prstGeom prst="rect">
            <a:avLst/>
          </a:prstGeom>
        </p:spPr>
      </p:pic>
      <p:sp>
        <p:nvSpPr>
          <p:cNvPr id="4" name="textbox 56"/>
          <p:cNvSpPr/>
          <p:nvPr/>
        </p:nvSpPr>
        <p:spPr>
          <a:xfrm>
            <a:off x="1141196" y="5531713"/>
            <a:ext cx="1811020" cy="346392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>
              <a:latin typeface="宋体" pitchFamily="2" charset="-122"/>
              <a:ea typeface="宋体" pitchFamily="2" charset="-122"/>
            </a:endParaRPr>
          </a:p>
          <a:p>
            <a:pPr marL="16510" algn="l" rtl="0" eaLnBrk="0">
              <a:lnSpc>
                <a:spcPts val="2115"/>
              </a:lnSpc>
            </a:pPr>
            <a:r>
              <a:rPr sz="1700" kern="0" spc="-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序厅约</a:t>
            </a:r>
            <a:r>
              <a:rPr sz="1700" kern="0" spc="-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220m²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16510" algn="l" rtl="0" eaLnBrk="0">
              <a:lnSpc>
                <a:spcPct val="95000"/>
              </a:lnSpc>
              <a:spcBef>
                <a:spcPts val="1010"/>
              </a:spcBef>
            </a:pP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叠山踏浪约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120m²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12700" indent="2540" algn="l" rtl="0" eaLnBrk="0">
              <a:lnSpc>
                <a:spcPct val="154000"/>
              </a:lnSpc>
              <a:spcBef>
                <a:spcPts val="20"/>
              </a:spcBef>
            </a:pPr>
            <a:r>
              <a:rPr sz="1700" kern="0" spc="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敢为人先约</a:t>
            </a:r>
            <a:r>
              <a:rPr sz="1700" kern="0" spc="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240m²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二次创业约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100m²</a:t>
            </a:r>
            <a:r>
              <a:rPr sz="1700" kern="0" spc="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跨越挑战约</a:t>
            </a:r>
            <a:r>
              <a:rPr sz="1700" kern="0" spc="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370m²</a:t>
            </a:r>
            <a:r>
              <a:rPr sz="1700" kern="0" spc="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转型升级约</a:t>
            </a:r>
            <a:r>
              <a:rPr sz="1700" kern="0" spc="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285m²</a:t>
            </a:r>
            <a:r>
              <a:rPr sz="1700" kern="0" spc="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时代征程约</a:t>
            </a:r>
            <a:r>
              <a:rPr sz="1700" kern="0" spc="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200m²</a:t>
            </a:r>
            <a:r>
              <a:rPr sz="1700" kern="0" spc="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研学空间约</a:t>
            </a:r>
            <a:r>
              <a:rPr sz="1700" kern="0" spc="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60m²</a:t>
            </a:r>
            <a:endParaRPr lang="en-US" sz="1700" kern="0" spc="10" dirty="0">
              <a:solidFill>
                <a:srgbClr val="000000">
                  <a:alpha val="100000"/>
                </a:srgbClr>
              </a:solidFill>
              <a:latin typeface="宋体" pitchFamily="2" charset="-122"/>
              <a:ea typeface="宋体" pitchFamily="2" charset="-122"/>
              <a:cs typeface="Arial" panose="020B0604020202020204"/>
            </a:endParaRPr>
          </a:p>
          <a:p>
            <a:pPr marL="12700" indent="2540" algn="l" rtl="0" eaLnBrk="0">
              <a:lnSpc>
                <a:spcPct val="154000"/>
              </a:lnSpc>
              <a:spcBef>
                <a:spcPts val="20"/>
              </a:spcBef>
            </a:pPr>
            <a:r>
              <a:rPr lang="zh-CN" altLang="en-US" sz="1700" kern="0" spc="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会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议接待约</a:t>
            </a:r>
            <a:r>
              <a:rPr sz="1700" kern="0" spc="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150m²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5" name="textbox 58"/>
          <p:cNvSpPr/>
          <p:nvPr/>
        </p:nvSpPr>
        <p:spPr>
          <a:xfrm>
            <a:off x="1149953" y="1034418"/>
            <a:ext cx="1279525" cy="3511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2000"/>
              </a:lnSpc>
            </a:pPr>
            <a:endParaRPr lang="en-US" altLang="en-US" sz="100" b="1" dirty="0">
              <a:latin typeface="宋体" pitchFamily="2" charset="-122"/>
              <a:ea typeface="宋体" pitchFamily="2" charset="-122"/>
            </a:endParaRPr>
          </a:p>
          <a:p>
            <a:pPr marL="12700" algn="l" rtl="0" eaLnBrk="0">
              <a:lnSpc>
                <a:spcPct val="89000"/>
              </a:lnSpc>
            </a:pPr>
            <a:r>
              <a:rPr sz="2400" b="1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平面布局</a:t>
            </a:r>
            <a:endParaRPr lang="en-US" altLang="en-US" sz="2400" b="1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textbox 62"/>
          <p:cNvSpPr/>
          <p:nvPr/>
        </p:nvSpPr>
        <p:spPr>
          <a:xfrm>
            <a:off x="1141653" y="1024974"/>
            <a:ext cx="6364604" cy="3597826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50000"/>
              </a:lnSpc>
            </a:pPr>
            <a:endParaRPr lang="en-US" altLang="en-US" sz="100" dirty="0">
              <a:latin typeface="宋体" pitchFamily="2" charset="-122"/>
              <a:ea typeface="宋体" pitchFamily="2" charset="-122"/>
            </a:endParaRPr>
          </a:p>
          <a:p>
            <a:pPr marL="20955" algn="l" rtl="0" eaLnBrk="0">
              <a:lnSpc>
                <a:spcPct val="150000"/>
              </a:lnSpc>
            </a:pPr>
            <a:r>
              <a:rPr lang="en-US" sz="2300" b="1" kern="0" spc="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3</a:t>
            </a:r>
            <a:r>
              <a:rPr sz="2300" b="1" kern="0" spc="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.</a:t>
            </a:r>
            <a:r>
              <a:rPr sz="2600" b="1" kern="0" spc="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项目设计方案总结思路</a:t>
            </a:r>
            <a:endParaRPr lang="en-US" altLang="en-US" sz="1000" dirty="0">
              <a:latin typeface="宋体" pitchFamily="2" charset="-122"/>
              <a:ea typeface="宋体" pitchFamily="2" charset="-122"/>
            </a:endParaRPr>
          </a:p>
          <a:p>
            <a:pPr marL="13335" algn="l" rtl="0" eaLnBrk="0">
              <a:lnSpc>
                <a:spcPct val="150000"/>
              </a:lnSpc>
              <a:spcBef>
                <a:spcPts val="510"/>
              </a:spcBef>
            </a:pPr>
            <a:r>
              <a:rPr sz="1700" kern="0" spc="12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乐清市四千精神陈列馆建设项目项目符合国家相关政策，融合乐清山海元</a:t>
            </a:r>
            <a:r>
              <a:rPr sz="1700" kern="0" spc="9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素及特色文化，以人物为主体，展示“四千”精神的历</a:t>
            </a:r>
            <a:r>
              <a:rPr sz="1700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史内涵</a:t>
            </a:r>
            <a:r>
              <a:rPr sz="1700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和新时代新发展。顺应时代要求，突破以往的传统馆展陈模</a:t>
            </a:r>
            <a:r>
              <a:rPr sz="1700" kern="0" spc="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式，</a:t>
            </a:r>
            <a:r>
              <a:rPr sz="1700" kern="0" spc="10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利用高科技布展手段、沉浸</a:t>
            </a:r>
            <a:r>
              <a:rPr sz="1700" kern="0" spc="9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式体验、参与性互动等方式，把时</a:t>
            </a:r>
            <a:r>
              <a:rPr sz="1700" kern="0" spc="10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代故事与实物、科技有机融</a:t>
            </a:r>
            <a:r>
              <a:rPr sz="1700" kern="0" spc="9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合，打造国内一流、浙江标杆的的</a:t>
            </a:r>
            <a:r>
              <a:rPr sz="1700" kern="0" spc="5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示范性“四千”精神主题</a:t>
            </a:r>
            <a:r>
              <a:rPr sz="1700" kern="0" spc="4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展馆。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textbox 268"/>
          <p:cNvSpPr/>
          <p:nvPr/>
        </p:nvSpPr>
        <p:spPr>
          <a:xfrm>
            <a:off x="1139824" y="982420"/>
            <a:ext cx="6298565" cy="305371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150000"/>
              </a:lnSpc>
            </a:pPr>
            <a:endParaRPr lang="en-US" altLang="en-US" sz="1700" dirty="0"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4" name="picture 27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55547" y="1593532"/>
            <a:ext cx="12013692" cy="8491727"/>
          </a:xfrm>
          <a:prstGeom prst="rect">
            <a:avLst/>
          </a:prstGeom>
        </p:spPr>
      </p:pic>
      <p:sp>
        <p:nvSpPr>
          <p:cNvPr id="5" name="textbox 274"/>
          <p:cNvSpPr/>
          <p:nvPr/>
        </p:nvSpPr>
        <p:spPr>
          <a:xfrm>
            <a:off x="559837" y="705155"/>
            <a:ext cx="3944430" cy="6864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1000"/>
              </a:lnSpc>
            </a:pPr>
            <a:endParaRPr lang="en-US" altLang="en-US" sz="100" b="1" dirty="0">
              <a:latin typeface="宋体" pitchFamily="2" charset="-122"/>
              <a:ea typeface="宋体" pitchFamily="2" charset="-122"/>
            </a:endParaRPr>
          </a:p>
          <a:p>
            <a:pPr marL="15875" algn="l" rtl="0" eaLnBrk="0">
              <a:lnSpc>
                <a:spcPct val="90000"/>
              </a:lnSpc>
            </a:pPr>
            <a:r>
              <a:rPr lang="en-US" sz="2300" b="1" kern="0" spc="-14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4</a:t>
            </a:r>
            <a:r>
              <a:rPr sz="2300" b="1" kern="0" spc="-14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.1建筑现状图</a:t>
            </a:r>
            <a:r>
              <a:rPr lang="zh-CN" altLang="en-US" sz="2300" b="1" kern="0" spc="-14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     </a:t>
            </a:r>
            <a:r>
              <a:rPr sz="2000" kern="0" spc="-6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原建筑平面图</a:t>
            </a:r>
            <a:endParaRPr lang="en-US" altLang="en-US" sz="200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3" name="picture 2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2075713" y="2035830"/>
            <a:ext cx="10967923" cy="7755365"/>
          </a:xfrm>
          <a:prstGeom prst="rect">
            <a:avLst/>
          </a:prstGeom>
        </p:spPr>
      </p:pic>
      <p:sp>
        <p:nvSpPr>
          <p:cNvPr id="4" name="textbox 274"/>
          <p:cNvSpPr/>
          <p:nvPr/>
        </p:nvSpPr>
        <p:spPr>
          <a:xfrm>
            <a:off x="559837" y="705155"/>
            <a:ext cx="3944430" cy="6864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1000"/>
              </a:lnSpc>
            </a:pPr>
            <a:endParaRPr lang="en-US" altLang="en-US" sz="100" b="1" dirty="0">
              <a:latin typeface="宋体" pitchFamily="2" charset="-122"/>
              <a:ea typeface="宋体" pitchFamily="2" charset="-122"/>
            </a:endParaRPr>
          </a:p>
          <a:p>
            <a:pPr marL="15875" algn="l" rtl="0" eaLnBrk="0">
              <a:lnSpc>
                <a:spcPct val="90000"/>
              </a:lnSpc>
            </a:pPr>
            <a:r>
              <a:rPr lang="en-US" sz="2300" b="1" kern="0" spc="-14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4</a:t>
            </a:r>
            <a:r>
              <a:rPr sz="2300" b="1" kern="0" spc="-14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.1建筑现状图</a:t>
            </a:r>
            <a:r>
              <a:rPr lang="zh-CN" altLang="en-US" sz="2300" b="1" kern="0" spc="-14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     </a:t>
            </a:r>
            <a:r>
              <a:rPr lang="zh-CN" altLang="en-US" sz="2000" kern="0" spc="-6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结构平面图</a:t>
            </a:r>
            <a:endParaRPr lang="en-US" altLang="en-US" sz="200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1C71F-6FA9-B547-916D-22C62DBA5F06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3" name="picture 2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2986278" y="2891688"/>
            <a:ext cx="8280483" cy="7018041"/>
          </a:xfrm>
          <a:prstGeom prst="rect">
            <a:avLst/>
          </a:prstGeom>
        </p:spPr>
      </p:pic>
      <p:sp>
        <p:nvSpPr>
          <p:cNvPr id="4" name="textbox 284"/>
          <p:cNvSpPr/>
          <p:nvPr/>
        </p:nvSpPr>
        <p:spPr>
          <a:xfrm>
            <a:off x="1154028" y="719922"/>
            <a:ext cx="11944984" cy="206996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marL="25400" algn="l" rtl="0" eaLnBrk="0">
              <a:lnSpc>
                <a:spcPct val="89000"/>
              </a:lnSpc>
            </a:pPr>
            <a:r>
              <a:rPr lang="en-US" sz="2300" b="1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4</a:t>
            </a:r>
            <a:r>
              <a:rPr sz="2300" b="1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.2.</a:t>
            </a:r>
            <a:r>
              <a:rPr sz="2300" b="1" kern="0" spc="8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功能结构分析</a:t>
            </a:r>
            <a:r>
              <a:rPr sz="2300" b="1" kern="0" spc="7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图</a:t>
            </a:r>
            <a:endParaRPr lang="en-US" altLang="en-US" sz="2300" b="1" dirty="0">
              <a:latin typeface="宋体" pitchFamily="2" charset="-122"/>
              <a:ea typeface="宋体" pitchFamily="2" charset="-122"/>
            </a:endParaRPr>
          </a:p>
          <a:p>
            <a:pPr marL="12700" algn="l" rtl="0" eaLnBrk="0">
              <a:lnSpc>
                <a:spcPct val="83000"/>
              </a:lnSpc>
              <a:spcBef>
                <a:spcPts val="605"/>
              </a:spcBef>
            </a:pPr>
            <a:endParaRPr lang="en-US" altLang="en-US" sz="2000" dirty="0">
              <a:latin typeface="宋体" pitchFamily="2" charset="-122"/>
              <a:ea typeface="宋体" pitchFamily="2" charset="-122"/>
            </a:endParaRPr>
          </a:p>
          <a:p>
            <a:pPr marL="61595" algn="l" rtl="0" eaLnBrk="0">
              <a:lnSpc>
                <a:spcPct val="91000"/>
              </a:lnSpc>
              <a:spcBef>
                <a:spcPts val="870"/>
              </a:spcBef>
            </a:pPr>
            <a:r>
              <a:rPr sz="1700" kern="0" spc="13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本工程根据项目的实际需要和具体要求按功能</a:t>
            </a:r>
            <a:r>
              <a:rPr sz="1700" kern="0" spc="12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进行分区</a:t>
            </a:r>
            <a:r>
              <a:rPr sz="1700" kern="0" spc="12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  <a:p>
            <a:pPr marL="69850" algn="l" rtl="0" eaLnBrk="0">
              <a:lnSpc>
                <a:spcPts val="2070"/>
              </a:lnSpc>
              <a:spcBef>
                <a:spcPts val="285"/>
              </a:spcBef>
            </a:pPr>
            <a:r>
              <a:rPr sz="1700" kern="0" spc="3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总布展面积：约</a:t>
            </a:r>
            <a:r>
              <a:rPr sz="1700" kern="0" spc="3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2370</a:t>
            </a:r>
            <a:r>
              <a:rPr sz="1700" kern="0" spc="3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㎡（含展厅积</a:t>
            </a:r>
            <a:r>
              <a:rPr sz="1700" kern="0" spc="3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2270</a:t>
            </a:r>
            <a:r>
              <a:rPr sz="1700" kern="0" spc="3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㎡，工装面积</a:t>
            </a:r>
            <a:r>
              <a:rPr sz="1700" kern="0" spc="3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1</a:t>
            </a:r>
            <a:r>
              <a:rPr sz="1700" kern="0" spc="2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Arial" panose="020B0604020202020204"/>
              </a:rPr>
              <a:t>00</a:t>
            </a:r>
            <a:r>
              <a:rPr sz="1700" kern="0" spc="2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㎡）</a:t>
            </a:r>
            <a:endParaRPr lang="en-US" sz="1700" dirty="0">
              <a:latin typeface="宋体" pitchFamily="2" charset="-122"/>
              <a:ea typeface="宋体" pitchFamily="2" charset="-122"/>
            </a:endParaRPr>
          </a:p>
          <a:p>
            <a:pPr marL="69850" algn="l" rtl="0" eaLnBrk="0">
              <a:lnSpc>
                <a:spcPts val="2070"/>
              </a:lnSpc>
              <a:spcBef>
                <a:spcPts val="285"/>
              </a:spcBef>
            </a:pPr>
            <a:r>
              <a:rPr sz="1700" kern="0" spc="2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配套功能区域：序厅、叠山踏浪、敢为人先、二次创业、跨越挑战、转型升级、时</a:t>
            </a:r>
            <a:r>
              <a:rPr sz="1700" kern="0" spc="10" dirty="0" err="1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代征程、尾厅、会议室、接待室</a:t>
            </a:r>
            <a:r>
              <a:rPr sz="1700" kern="0" spc="10" dirty="0">
                <a:solidFill>
                  <a:srgbClr val="000000">
                    <a:alpha val="100000"/>
                  </a:srgbClr>
                </a:solidFill>
                <a:latin typeface="宋体" pitchFamily="2" charset="-122"/>
                <a:ea typeface="宋体" pitchFamily="2" charset="-122"/>
                <a:cs typeface="微软雅黑" panose="020B0503020204020204" charset="-122"/>
              </a:rPr>
              <a:t>。</a:t>
            </a:r>
            <a:endParaRPr lang="en-US" altLang="en-US" sz="1700" dirty="0">
              <a:latin typeface="宋体" pitchFamily="2" charset="-122"/>
              <a:ea typeface="宋体" pitchFamily="2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MTQzYWM1ZjE1NjE4ODBkNTdiOGZjODU3ZjZjODZlMmMifQ==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2860</Words>
  <Application>WPS Office WWO_base_provider_20221031101348-1857be321c</Application>
  <PresentationFormat>自定义</PresentationFormat>
  <Paragraphs>210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Arial</vt:lpstr>
      <vt:lpstr>宋体</vt:lpstr>
      <vt:lpstr>Wingdings</vt:lpstr>
      <vt:lpstr>汉仪书宋二KW</vt:lpstr>
      <vt:lpstr>微软雅黑</vt:lpstr>
      <vt:lpstr>Courier New</vt:lpstr>
      <vt:lpstr>Arial</vt:lpstr>
      <vt:lpstr>汉仪旗黑KW 55S</vt:lpstr>
      <vt:lpstr>Kingsoft Confetti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 xin</dc:creator>
  <cp:lastModifiedBy>Z-</cp:lastModifiedBy>
  <dcterms:created xsi:type="dcterms:W3CDTF">2024-02-08T10:08:05Z</dcterms:created>
  <dcterms:modified xsi:type="dcterms:W3CDTF">2024-02-08T10:08:05Z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2052-0.0.0.0</vt:lpwstr>
  </property>
</Properties>
</file>