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7" r:id="rId2"/>
    <p:sldId id="293" r:id="rId3"/>
    <p:sldId id="295" r:id="rId4"/>
    <p:sldId id="296" r:id="rId5"/>
    <p:sldId id="297" r:id="rId6"/>
    <p:sldId id="268" r:id="rId7"/>
    <p:sldId id="300" r:id="rId8"/>
    <p:sldId id="301" r:id="rId9"/>
    <p:sldId id="303" r:id="rId10"/>
    <p:sldId id="304" r:id="rId11"/>
    <p:sldId id="276" r:id="rId12"/>
    <p:sldId id="323" r:id="rId13"/>
    <p:sldId id="324" r:id="rId14"/>
    <p:sldId id="325" r:id="rId15"/>
    <p:sldId id="290" r:id="rId16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BFBF"/>
    <a:srgbClr val="993300"/>
    <a:srgbClr val="1A4479"/>
    <a:srgbClr val="EB8240"/>
    <a:srgbClr val="666666"/>
    <a:srgbClr val="D9D9D9"/>
    <a:srgbClr val="CACAC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4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0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EB8716-6FEA-40F5-A299-72CFBD544514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E95B48-A90C-4A47-95B9-7F5265C7646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0B9ED-3AA3-46DE-B9AB-BA969C5F08E4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8C56B-BB0B-493F-8425-F5BB71ED62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0B9ED-3AA3-46DE-B9AB-BA969C5F08E4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8C56B-BB0B-493F-8425-F5BB71ED62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0B9ED-3AA3-46DE-B9AB-BA969C5F08E4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8C56B-BB0B-493F-8425-F5BB71ED62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0B9ED-3AA3-46DE-B9AB-BA969C5F08E4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8C56B-BB0B-493F-8425-F5BB71ED62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0B9ED-3AA3-46DE-B9AB-BA969C5F08E4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8C56B-BB0B-493F-8425-F5BB71ED62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0B9ED-3AA3-46DE-B9AB-BA969C5F08E4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8C56B-BB0B-493F-8425-F5BB71ED62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0B9ED-3AA3-46DE-B9AB-BA969C5F08E4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8C56B-BB0B-493F-8425-F5BB71ED62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0B9ED-3AA3-46DE-B9AB-BA969C5F08E4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8C56B-BB0B-493F-8425-F5BB71ED62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0B9ED-3AA3-46DE-B9AB-BA969C5F08E4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8C56B-BB0B-493F-8425-F5BB71ED62D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文本框 5"/>
          <p:cNvSpPr txBox="1"/>
          <p:nvPr userDrawn="1"/>
        </p:nvSpPr>
        <p:spPr>
          <a:xfrm>
            <a:off x="2273818" y="283174"/>
            <a:ext cx="6097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2024年成都世界园艺博览会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18" y="207004"/>
            <a:ext cx="1552575" cy="5524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0B9ED-3AA3-46DE-B9AB-BA969C5F08E4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8C56B-BB0B-493F-8425-F5BB71ED62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0B9ED-3AA3-46DE-B9AB-BA969C5F08E4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8C56B-BB0B-493F-8425-F5BB71ED62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0B9ED-3AA3-46DE-B9AB-BA969C5F08E4}" type="datetimeFigureOut">
              <a:rPr lang="zh-CN" altLang="en-US" smtClean="0"/>
              <a:t>2023/3/14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8C56B-BB0B-493F-8425-F5BB71ED62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651414" y="5869076"/>
            <a:ext cx="6094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2024年成都世界园艺博览会筹备工作委员会办公室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047114" y="1319841"/>
            <a:ext cx="60977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>
                <a:solidFill>
                  <a:srgbClr val="1A447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2024年成都世界园艺博览会</a:t>
            </a:r>
          </a:p>
        </p:txBody>
      </p:sp>
      <p:pic>
        <p:nvPicPr>
          <p:cNvPr id="6" name="图片 5" descr="2024年成都世界园艺博览会-汇总外发(1)_1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36" b="20291"/>
          <a:stretch>
            <a:fillRect/>
          </a:stretch>
        </p:blipFill>
        <p:spPr>
          <a:xfrm>
            <a:off x="0" y="2152177"/>
            <a:ext cx="12192000" cy="338598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>
            <a:off x="4890977" y="1082700"/>
            <a:ext cx="606056" cy="5440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10880651" y="5913377"/>
            <a:ext cx="606056" cy="5440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object 2"/>
          <p:cNvSpPr/>
          <p:nvPr/>
        </p:nvSpPr>
        <p:spPr>
          <a:xfrm>
            <a:off x="666494" y="946458"/>
            <a:ext cx="68005" cy="450786"/>
          </a:xfrm>
          <a:custGeom>
            <a:avLst/>
            <a:gdLst/>
            <a:ahLst/>
            <a:cxnLst/>
            <a:rect l="l" t="t" r="r" b="b"/>
            <a:pathLst>
              <a:path w="106045" h="702944">
                <a:moveTo>
                  <a:pt x="0" y="702767"/>
                </a:moveTo>
                <a:lnTo>
                  <a:pt x="105773" y="702767"/>
                </a:lnTo>
                <a:lnTo>
                  <a:pt x="105773" y="0"/>
                </a:lnTo>
                <a:lnTo>
                  <a:pt x="0" y="0"/>
                </a:lnTo>
                <a:lnTo>
                  <a:pt x="0" y="702767"/>
                </a:lnTo>
                <a:close/>
              </a:path>
            </a:pathLst>
          </a:custGeom>
          <a:solidFill>
            <a:srgbClr val="F39701"/>
          </a:solidFill>
        </p:spPr>
        <p:txBody>
          <a:bodyPr wrap="square" lIns="0" tIns="0" rIns="0" bIns="0" rtlCol="0"/>
          <a:lstStyle/>
          <a:p>
            <a:endParaRPr sz="1155"/>
          </a:p>
        </p:txBody>
      </p:sp>
      <p:sp>
        <p:nvSpPr>
          <p:cNvPr id="8" name="object 7"/>
          <p:cNvSpPr txBox="1"/>
          <p:nvPr/>
        </p:nvSpPr>
        <p:spPr>
          <a:xfrm>
            <a:off x="827666" y="946458"/>
            <a:ext cx="4613446" cy="316000"/>
          </a:xfrm>
          <a:prstGeom prst="rect">
            <a:avLst/>
          </a:prstGeom>
        </p:spPr>
        <p:txBody>
          <a:bodyPr vert="horz" wrap="square" lIns="0" tIns="8144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255">
              <a:lnSpc>
                <a:spcPct val="100000"/>
              </a:lnSpc>
              <a:spcBef>
                <a:spcPts val="65"/>
              </a:spcBef>
            </a:pP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规划布局</a:t>
            </a:r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b="1">
                <a:solidFill>
                  <a:srgbClr val="EB82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百园（室外展园）</a:t>
            </a:r>
          </a:p>
        </p:txBody>
      </p:sp>
      <p:pic>
        <p:nvPicPr>
          <p:cNvPr id="2" name="图片 1" descr="2024年成都世界园艺博览会-汇总外发(1)_20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85" t="19850" r="10000" b="1836"/>
          <a:stretch>
            <a:fillRect/>
          </a:stretch>
        </p:blipFill>
        <p:spPr>
          <a:xfrm>
            <a:off x="5656521" y="1870194"/>
            <a:ext cx="5390708" cy="4774018"/>
          </a:xfrm>
          <a:prstGeom prst="rect">
            <a:avLst/>
          </a:prstGeom>
        </p:spPr>
      </p:pic>
      <p:sp>
        <p:nvSpPr>
          <p:cNvPr id="13" name="object 3"/>
          <p:cNvSpPr txBox="1"/>
          <p:nvPr/>
        </p:nvSpPr>
        <p:spPr>
          <a:xfrm>
            <a:off x="827665" y="1269367"/>
            <a:ext cx="10052985" cy="48590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540" b="1" err="1">
                <a:solidFill>
                  <a:srgbClr val="EB8240"/>
                </a:solidFill>
                <a:latin typeface="微软雅黑" panose="020B0503020204020204" pitchFamily="34" charset="-122"/>
              </a:rPr>
              <a:t>按照主浏览动线，从一号口进入，沿主园路依次参观“未来园艺展区，中华园艺展区，天府人居展区，国际园艺展区及公园城市展区</a:t>
            </a:r>
            <a:r>
              <a:rPr sz="1540" b="1">
                <a:solidFill>
                  <a:srgbClr val="EB8240"/>
                </a:solidFill>
                <a:latin typeface="微软雅黑" panose="020B0503020204020204" pitchFamily="34" charset="-122"/>
              </a:rPr>
              <a:t>”</a:t>
            </a:r>
          </a:p>
        </p:txBody>
      </p:sp>
      <p:pic>
        <p:nvPicPr>
          <p:cNvPr id="14" name="图片 13" descr="2024年成都世界园艺博览会-汇总外发(1)_20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20807" r="58226" b="2623"/>
          <a:stretch>
            <a:fillRect/>
          </a:stretch>
        </p:blipFill>
        <p:spPr>
          <a:xfrm>
            <a:off x="650298" y="1870194"/>
            <a:ext cx="4788316" cy="4667694"/>
          </a:xfrm>
          <a:prstGeom prst="rect">
            <a:avLst/>
          </a:prstGeom>
        </p:spPr>
      </p:pic>
      <p:sp>
        <p:nvSpPr>
          <p:cNvPr id="3" name="object 19">
            <a:extLst>
              <a:ext uri="{FF2B5EF4-FFF2-40B4-BE49-F238E27FC236}">
                <a16:creationId xmlns:a16="http://schemas.microsoft.com/office/drawing/2014/main" id="{81E230E8-30A1-08C0-B012-6DE2CB36046F}"/>
              </a:ext>
            </a:extLst>
          </p:cNvPr>
          <p:cNvSpPr txBox="1"/>
          <p:nvPr/>
        </p:nvSpPr>
        <p:spPr>
          <a:xfrm>
            <a:off x="11333446" y="6452014"/>
            <a:ext cx="21085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1400">
                <a:solidFill>
                  <a:srgbClr val="888888"/>
                </a:solidFill>
                <a:latin typeface="Calibri" panose="020F0502020204030204"/>
                <a:cs typeface="Calibri" panose="020F0502020204030204"/>
              </a:rPr>
              <a:t>19</a:t>
            </a:r>
            <a:endParaRPr sz="1400"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object 58"/>
          <p:cNvSpPr txBox="1"/>
          <p:nvPr/>
        </p:nvSpPr>
        <p:spPr>
          <a:xfrm>
            <a:off x="5689598" y="948302"/>
            <a:ext cx="6174185" cy="684921"/>
          </a:xfrm>
          <a:prstGeom prst="rect">
            <a:avLst/>
          </a:prstGeom>
        </p:spPr>
        <p:txBody>
          <a:bodyPr vert="horz" wrap="square" lIns="0" tIns="7737" rIns="0" bIns="0" rtlCol="0">
            <a:spAutoFit/>
          </a:bodyPr>
          <a:lstStyle/>
          <a:p>
            <a:pPr marL="8255">
              <a:spcBef>
                <a:spcPts val="60"/>
              </a:spcBef>
            </a:pPr>
            <a:r>
              <a:rPr sz="1100" spc="-6" dirty="0">
                <a:latin typeface="微软雅黑" panose="020B0503020204020204" pitchFamily="34" charset="-122"/>
                <a:cs typeface="微软雅黑" panose="020B0503020204020204" pitchFamily="34" charset="-122"/>
              </a:rPr>
              <a:t>中华园艺展区</a:t>
            </a:r>
            <a:r>
              <a:rPr sz="1100" spc="-16" dirty="0">
                <a:latin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sz="1100" spc="-6" dirty="0">
                <a:latin typeface="微软雅黑" panose="020B0503020204020204" pitchFamily="34" charset="-122"/>
                <a:cs typeface="微软雅黑" panose="020B0503020204020204" pitchFamily="34" charset="-122"/>
              </a:rPr>
              <a:t>位</a:t>
            </a:r>
            <a:r>
              <a:rPr sz="1100" spc="-16" dirty="0">
                <a:latin typeface="微软雅黑" panose="020B0503020204020204" pitchFamily="34" charset="-122"/>
                <a:cs typeface="微软雅黑" panose="020B0503020204020204" pitchFamily="34" charset="-122"/>
              </a:rPr>
              <a:t>于</a:t>
            </a:r>
            <a:r>
              <a:rPr sz="1100" spc="-6" dirty="0">
                <a:latin typeface="微软雅黑" panose="020B0503020204020204" pitchFamily="34" charset="-122"/>
                <a:cs typeface="微软雅黑" panose="020B0503020204020204" pitchFamily="34" charset="-122"/>
              </a:rPr>
              <a:t>核</a:t>
            </a:r>
            <a:r>
              <a:rPr sz="1100" spc="-16" dirty="0">
                <a:latin typeface="微软雅黑" panose="020B0503020204020204" pitchFamily="34" charset="-122"/>
                <a:cs typeface="微软雅黑" panose="020B0503020204020204" pitchFamily="34" charset="-122"/>
              </a:rPr>
              <a:t>心</a:t>
            </a:r>
            <a:r>
              <a:rPr sz="1100" spc="-6" dirty="0">
                <a:latin typeface="微软雅黑" panose="020B0503020204020204" pitchFamily="34" charset="-122"/>
                <a:cs typeface="微软雅黑" panose="020B0503020204020204" pitchFamily="34" charset="-122"/>
              </a:rPr>
              <a:t>区</a:t>
            </a:r>
            <a:r>
              <a:rPr sz="1100" spc="-16" dirty="0">
                <a:latin typeface="微软雅黑" panose="020B0503020204020204" pitchFamily="34" charset="-122"/>
                <a:cs typeface="微软雅黑" panose="020B0503020204020204" pitchFamily="34" charset="-122"/>
              </a:rPr>
              <a:t>，靠</a:t>
            </a:r>
            <a:r>
              <a:rPr sz="1100" spc="-6" dirty="0">
                <a:latin typeface="微软雅黑" panose="020B0503020204020204" pitchFamily="34" charset="-122"/>
                <a:cs typeface="微软雅黑" panose="020B0503020204020204" pitchFamily="34" charset="-122"/>
              </a:rPr>
              <a:t>近</a:t>
            </a:r>
            <a:r>
              <a:rPr sz="1100" spc="-16" dirty="0">
                <a:latin typeface="微软雅黑" panose="020B0503020204020204" pitchFamily="34" charset="-122"/>
                <a:cs typeface="微软雅黑" panose="020B0503020204020204" pitchFamily="34" charset="-122"/>
              </a:rPr>
              <a:t>绛</a:t>
            </a:r>
            <a:r>
              <a:rPr sz="1100" spc="-6" dirty="0">
                <a:latin typeface="微软雅黑" panose="020B0503020204020204" pitchFamily="34" charset="-122"/>
                <a:cs typeface="微软雅黑" panose="020B0503020204020204" pitchFamily="34" charset="-122"/>
              </a:rPr>
              <a:t>溪</a:t>
            </a:r>
            <a:r>
              <a:rPr sz="1100" spc="-16" dirty="0">
                <a:latin typeface="微软雅黑" panose="020B0503020204020204" pitchFamily="34" charset="-122"/>
                <a:cs typeface="微软雅黑" panose="020B0503020204020204" pitchFamily="34" charset="-122"/>
              </a:rPr>
              <a:t>四</a:t>
            </a:r>
            <a:r>
              <a:rPr sz="1100" spc="-6" dirty="0">
                <a:latin typeface="微软雅黑" panose="020B0503020204020204" pitchFamily="34" charset="-122"/>
                <a:cs typeface="微软雅黑" panose="020B0503020204020204" pitchFamily="34" charset="-122"/>
              </a:rPr>
              <a:t>线</a:t>
            </a:r>
            <a:r>
              <a:rPr sz="1100" spc="-16" dirty="0">
                <a:latin typeface="微软雅黑" panose="020B0503020204020204" pitchFamily="34" charset="-122"/>
                <a:cs typeface="微软雅黑" panose="020B0503020204020204" pitchFamily="34" charset="-122"/>
              </a:rPr>
              <a:t>及</a:t>
            </a:r>
            <a:r>
              <a:rPr sz="1100" spc="-6" dirty="0">
                <a:latin typeface="微软雅黑" panose="020B0503020204020204" pitchFamily="34" charset="-122"/>
                <a:cs typeface="微软雅黑" panose="020B0503020204020204" pitchFamily="34" charset="-122"/>
              </a:rPr>
              <a:t>绛</a:t>
            </a:r>
            <a:r>
              <a:rPr sz="1100" spc="-16" dirty="0">
                <a:latin typeface="微软雅黑" panose="020B0503020204020204" pitchFamily="34" charset="-122"/>
                <a:cs typeface="微软雅黑" panose="020B0503020204020204" pitchFamily="34" charset="-122"/>
              </a:rPr>
              <a:t>溪</a:t>
            </a:r>
            <a:r>
              <a:rPr sz="1100" spc="-6" dirty="0">
                <a:latin typeface="微软雅黑" panose="020B0503020204020204" pitchFamily="34" charset="-122"/>
                <a:cs typeface="微软雅黑" panose="020B0503020204020204" pitchFamily="34" charset="-122"/>
              </a:rPr>
              <a:t>河</a:t>
            </a:r>
            <a:r>
              <a:rPr sz="1100" spc="-16" dirty="0">
                <a:latin typeface="微软雅黑" panose="020B0503020204020204" pitchFamily="34" charset="-122"/>
                <a:cs typeface="微软雅黑" panose="020B0503020204020204" pitchFamily="34" charset="-122"/>
              </a:rPr>
              <a:t>。承</a:t>
            </a:r>
            <a:r>
              <a:rPr sz="1100" spc="-6" dirty="0">
                <a:latin typeface="微软雅黑" panose="020B0503020204020204" pitchFamily="34" charset="-122"/>
                <a:cs typeface="微软雅黑" panose="020B0503020204020204" pitchFamily="34" charset="-122"/>
              </a:rPr>
              <a:t>载</a:t>
            </a:r>
            <a:r>
              <a:rPr sz="1100" spc="-16" dirty="0">
                <a:latin typeface="微软雅黑" panose="020B0503020204020204" pitchFamily="34" charset="-122"/>
                <a:cs typeface="微软雅黑" panose="020B0503020204020204" pitchFamily="34" charset="-122"/>
              </a:rPr>
              <a:t>中</a:t>
            </a:r>
            <a:r>
              <a:rPr sz="1100" spc="-6" dirty="0">
                <a:latin typeface="微软雅黑" panose="020B0503020204020204" pitchFamily="34" charset="-122"/>
                <a:cs typeface="微软雅黑" panose="020B0503020204020204" pitchFamily="34" charset="-122"/>
              </a:rPr>
              <a:t>华</a:t>
            </a:r>
            <a:r>
              <a:rPr sz="1100" spc="-16" dirty="0">
                <a:latin typeface="微软雅黑" panose="020B0503020204020204" pitchFamily="34" charset="-122"/>
                <a:cs typeface="微软雅黑" panose="020B0503020204020204" pitchFamily="34" charset="-122"/>
              </a:rPr>
              <a:t>邀</a:t>
            </a:r>
            <a:r>
              <a:rPr sz="1100" spc="-6" dirty="0">
                <a:latin typeface="微软雅黑" panose="020B0503020204020204" pitchFamily="34" charset="-122"/>
                <a:cs typeface="微软雅黑" panose="020B0503020204020204" pitchFamily="34" charset="-122"/>
              </a:rPr>
              <a:t>展</a:t>
            </a:r>
            <a:r>
              <a:rPr sz="1100" spc="-16" dirty="0">
                <a:latin typeface="微软雅黑" panose="020B0503020204020204" pitchFamily="34" charset="-122"/>
                <a:cs typeface="微软雅黑" panose="020B0503020204020204" pitchFamily="34" charset="-122"/>
              </a:rPr>
              <a:t>展</a:t>
            </a:r>
            <a:r>
              <a:rPr sz="1100" spc="-6" dirty="0">
                <a:latin typeface="微软雅黑" panose="020B0503020204020204" pitchFamily="34" charset="-122"/>
                <a:cs typeface="微软雅黑" panose="020B0503020204020204" pitchFamily="34" charset="-122"/>
              </a:rPr>
              <a:t>园</a:t>
            </a:r>
            <a:r>
              <a:rPr sz="1100" spc="-16" dirty="0">
                <a:latin typeface="微软雅黑" panose="020B0503020204020204" pitchFamily="34" charset="-122"/>
                <a:cs typeface="微软雅黑" panose="020B0503020204020204" pitchFamily="34" charset="-122"/>
              </a:rPr>
              <a:t>布</a:t>
            </a:r>
            <a:r>
              <a:rPr sz="1100" spc="-6" dirty="0">
                <a:latin typeface="微软雅黑" panose="020B0503020204020204" pitchFamily="34" charset="-122"/>
                <a:cs typeface="微软雅黑" panose="020B0503020204020204" pitchFamily="34" charset="-122"/>
              </a:rPr>
              <a:t>展。</a:t>
            </a:r>
            <a:endParaRPr sz="1100" dirty="0"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8255" marR="3175">
              <a:spcBef>
                <a:spcPts val="50"/>
              </a:spcBef>
            </a:pPr>
            <a:r>
              <a:rPr sz="1100" spc="-6" dirty="0">
                <a:latin typeface="微软雅黑" panose="020B0503020204020204" pitchFamily="34" charset="-122"/>
                <a:cs typeface="微软雅黑" panose="020B0503020204020204" pitchFamily="34" charset="-122"/>
              </a:rPr>
              <a:t>总共预留含成</a:t>
            </a:r>
            <a:r>
              <a:rPr sz="1100" spc="-13" dirty="0">
                <a:latin typeface="微软雅黑" panose="020B0503020204020204" pitchFamily="34" charset="-122"/>
                <a:cs typeface="微软雅黑" panose="020B0503020204020204" pitchFamily="34" charset="-122"/>
              </a:rPr>
              <a:t>都</a:t>
            </a:r>
            <a:r>
              <a:rPr sz="1100" spc="-3" dirty="0">
                <a:latin typeface="微软雅黑" panose="020B0503020204020204" pitchFamily="34" charset="-122"/>
                <a:cs typeface="微软雅黑" panose="020B0503020204020204" pitchFamily="34" charset="-122"/>
              </a:rPr>
              <a:t>34</a:t>
            </a:r>
            <a:r>
              <a:rPr sz="1100" spc="-16" dirty="0">
                <a:latin typeface="微软雅黑" panose="020B0503020204020204" pitchFamily="34" charset="-122"/>
                <a:cs typeface="微软雅黑" panose="020B0503020204020204" pitchFamily="34" charset="-122"/>
              </a:rPr>
              <a:t>个</a:t>
            </a:r>
            <a:r>
              <a:rPr sz="1100" spc="-6" dirty="0">
                <a:latin typeface="微软雅黑" panose="020B0503020204020204" pitchFamily="34" charset="-122"/>
                <a:cs typeface="微软雅黑" panose="020B0503020204020204" pitchFamily="34" charset="-122"/>
              </a:rPr>
              <a:t>展</a:t>
            </a:r>
            <a:r>
              <a:rPr sz="1100" spc="-16" dirty="0">
                <a:latin typeface="微软雅黑" panose="020B0503020204020204" pitchFamily="34" charset="-122"/>
                <a:cs typeface="微软雅黑" panose="020B0503020204020204" pitchFamily="34" charset="-122"/>
              </a:rPr>
              <a:t>园</a:t>
            </a:r>
            <a:r>
              <a:rPr sz="1100" spc="-6" dirty="0">
                <a:latin typeface="微软雅黑" panose="020B0503020204020204" pitchFamily="34" charset="-122"/>
                <a:cs typeface="微软雅黑" panose="020B0503020204020204" pitchFamily="34" charset="-122"/>
              </a:rPr>
              <a:t>位</a:t>
            </a:r>
            <a:r>
              <a:rPr sz="1100" spc="-16" dirty="0">
                <a:latin typeface="微软雅黑" panose="020B0503020204020204" pitchFamily="34" charset="-122"/>
                <a:cs typeface="微软雅黑" panose="020B0503020204020204" pitchFamily="34" charset="-122"/>
              </a:rPr>
              <a:t>置</a:t>
            </a:r>
            <a:r>
              <a:rPr sz="1100" spc="-6" dirty="0">
                <a:latin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sz="1100" spc="-16" dirty="0">
                <a:latin typeface="微软雅黑" panose="020B0503020204020204" pitchFamily="34" charset="-122"/>
                <a:cs typeface="微软雅黑" panose="020B0503020204020204" pitchFamily="34" charset="-122"/>
              </a:rPr>
              <a:t>总规</a:t>
            </a:r>
            <a:r>
              <a:rPr sz="1100" spc="-6" dirty="0">
                <a:latin typeface="微软雅黑" panose="020B0503020204020204" pitchFamily="34" charset="-122"/>
                <a:cs typeface="微软雅黑" panose="020B0503020204020204" pitchFamily="34" charset="-122"/>
              </a:rPr>
              <a:t>划</a:t>
            </a:r>
            <a:r>
              <a:rPr sz="1100" spc="-16" dirty="0">
                <a:latin typeface="微软雅黑" panose="020B0503020204020204" pitchFamily="34" charset="-122"/>
                <a:cs typeface="微软雅黑" panose="020B0503020204020204" pitchFamily="34" charset="-122"/>
              </a:rPr>
              <a:t>展</a:t>
            </a:r>
            <a:r>
              <a:rPr sz="1100" spc="-6" dirty="0">
                <a:latin typeface="微软雅黑" panose="020B0503020204020204" pitchFamily="34" charset="-122"/>
                <a:cs typeface="微软雅黑" panose="020B0503020204020204" pitchFamily="34" charset="-122"/>
              </a:rPr>
              <a:t>园</a:t>
            </a:r>
            <a:r>
              <a:rPr sz="1100" spc="-16" dirty="0">
                <a:latin typeface="微软雅黑" panose="020B0503020204020204" pitchFamily="34" charset="-122"/>
                <a:cs typeface="微软雅黑" panose="020B0503020204020204" pitchFamily="34" charset="-122"/>
              </a:rPr>
              <a:t>面</a:t>
            </a:r>
            <a:r>
              <a:rPr sz="1100" spc="-10" dirty="0">
                <a:latin typeface="微软雅黑" panose="020B0503020204020204" pitchFamily="34" charset="-122"/>
                <a:cs typeface="微软雅黑" panose="020B0503020204020204" pitchFamily="34" charset="-122"/>
              </a:rPr>
              <a:t>积</a:t>
            </a:r>
            <a:r>
              <a:rPr sz="1100" spc="-6" dirty="0">
                <a:latin typeface="微软雅黑" panose="020B0503020204020204" pitchFamily="34" charset="-122"/>
                <a:cs typeface="微软雅黑" panose="020B0503020204020204" pitchFamily="34" charset="-122"/>
              </a:rPr>
              <a:t>6.57</a:t>
            </a:r>
            <a:r>
              <a:rPr sz="1100" spc="-16" dirty="0">
                <a:latin typeface="微软雅黑" panose="020B0503020204020204" pitchFamily="34" charset="-122"/>
                <a:cs typeface="微软雅黑" panose="020B0503020204020204" pitchFamily="34" charset="-122"/>
              </a:rPr>
              <a:t>公</a:t>
            </a:r>
            <a:r>
              <a:rPr sz="1100" spc="-6" dirty="0">
                <a:latin typeface="微软雅黑" panose="020B0503020204020204" pitchFamily="34" charset="-122"/>
                <a:cs typeface="微软雅黑" panose="020B0503020204020204" pitchFamily="34" charset="-122"/>
              </a:rPr>
              <a:t>顷</a:t>
            </a:r>
            <a:r>
              <a:rPr sz="1100" spc="-16" dirty="0">
                <a:latin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r>
              <a:rPr sz="1100" spc="-6" dirty="0">
                <a:latin typeface="微软雅黑" panose="020B0503020204020204" pitchFamily="34" charset="-122"/>
                <a:cs typeface="微软雅黑" panose="020B0503020204020204" pitchFamily="34" charset="-122"/>
              </a:rPr>
              <a:t>单</a:t>
            </a:r>
            <a:r>
              <a:rPr sz="1100" spc="-16" dirty="0">
                <a:latin typeface="微软雅黑" panose="020B0503020204020204" pitchFamily="34" charset="-122"/>
                <a:cs typeface="微软雅黑" panose="020B0503020204020204" pitchFamily="34" charset="-122"/>
              </a:rPr>
              <a:t>个展</a:t>
            </a:r>
            <a:r>
              <a:rPr sz="1100" spc="-6" dirty="0">
                <a:latin typeface="微软雅黑" panose="020B0503020204020204" pitchFamily="34" charset="-122"/>
                <a:cs typeface="微软雅黑" panose="020B0503020204020204" pitchFamily="34" charset="-122"/>
              </a:rPr>
              <a:t>园</a:t>
            </a:r>
            <a:r>
              <a:rPr sz="1100" spc="-16" dirty="0">
                <a:latin typeface="微软雅黑" panose="020B0503020204020204" pitchFamily="34" charset="-122"/>
                <a:cs typeface="微软雅黑" panose="020B0503020204020204" pitchFamily="34" charset="-122"/>
              </a:rPr>
              <a:t>面</a:t>
            </a:r>
            <a:r>
              <a:rPr sz="1100" spc="-6" dirty="0">
                <a:latin typeface="微软雅黑" panose="020B0503020204020204" pitchFamily="34" charset="-122"/>
                <a:cs typeface="微软雅黑" panose="020B0503020204020204" pitchFamily="34" charset="-122"/>
              </a:rPr>
              <a:t>积</a:t>
            </a:r>
            <a:r>
              <a:rPr sz="1100" spc="-16" dirty="0">
                <a:latin typeface="微软雅黑" panose="020B0503020204020204" pitchFamily="34" charset="-122"/>
                <a:cs typeface="微软雅黑" panose="020B0503020204020204" pitchFamily="34" charset="-122"/>
              </a:rPr>
              <a:t>在</a:t>
            </a:r>
            <a:r>
              <a:rPr sz="1100" spc="-6" dirty="0">
                <a:latin typeface="微软雅黑" panose="020B0503020204020204" pitchFamily="34" charset="-122"/>
                <a:cs typeface="微软雅黑" panose="020B0503020204020204" pitchFamily="34" charset="-122"/>
              </a:rPr>
              <a:t>1200~3500  间不等。根据</a:t>
            </a:r>
            <a:r>
              <a:rPr sz="1100" spc="-16" dirty="0">
                <a:latin typeface="微软雅黑" panose="020B0503020204020204" pitchFamily="34" charset="-122"/>
                <a:cs typeface="微软雅黑" panose="020B0503020204020204" pitchFamily="34" charset="-122"/>
              </a:rPr>
              <a:t>地</a:t>
            </a:r>
            <a:r>
              <a:rPr sz="1100" spc="-6" dirty="0">
                <a:latin typeface="微软雅黑" panose="020B0503020204020204" pitchFamily="34" charset="-122"/>
                <a:cs typeface="微软雅黑" panose="020B0503020204020204" pitchFamily="34" charset="-122"/>
              </a:rPr>
              <a:t>形</a:t>
            </a:r>
            <a:r>
              <a:rPr sz="1100" spc="-16" dirty="0">
                <a:latin typeface="微软雅黑" panose="020B0503020204020204" pitchFamily="34" charset="-122"/>
                <a:cs typeface="微软雅黑" panose="020B0503020204020204" pitchFamily="34" charset="-122"/>
              </a:rPr>
              <a:t>条</a:t>
            </a:r>
            <a:r>
              <a:rPr sz="1100" spc="-6" dirty="0">
                <a:latin typeface="微软雅黑" panose="020B0503020204020204" pitchFamily="34" charset="-122"/>
                <a:cs typeface="微软雅黑" panose="020B0503020204020204" pitchFamily="34" charset="-122"/>
              </a:rPr>
              <a:t>件</a:t>
            </a:r>
            <a:r>
              <a:rPr sz="1100" spc="-16" dirty="0">
                <a:latin typeface="微软雅黑" panose="020B0503020204020204" pitchFamily="34" charset="-122"/>
                <a:cs typeface="微软雅黑" panose="020B0503020204020204" pitchFamily="34" charset="-122"/>
              </a:rPr>
              <a:t>分</a:t>
            </a:r>
            <a:r>
              <a:rPr sz="1100" spc="-6" dirty="0">
                <a:latin typeface="微软雅黑" panose="020B0503020204020204" pitchFamily="34" charset="-122"/>
                <a:cs typeface="微软雅黑" panose="020B0503020204020204" pitchFamily="34" charset="-122"/>
              </a:rPr>
              <a:t>为</a:t>
            </a:r>
            <a:r>
              <a:rPr sz="1100" spc="-16" dirty="0">
                <a:latin typeface="微软雅黑" panose="020B0503020204020204" pitchFamily="34" charset="-122"/>
                <a:cs typeface="微软雅黑" panose="020B0503020204020204" pitchFamily="34" charset="-122"/>
              </a:rPr>
              <a:t>两个</a:t>
            </a:r>
            <a:r>
              <a:rPr sz="1100" spc="-6" dirty="0">
                <a:latin typeface="微软雅黑" panose="020B0503020204020204" pitchFamily="34" charset="-122"/>
                <a:cs typeface="微软雅黑" panose="020B0503020204020204" pitchFamily="34" charset="-122"/>
              </a:rPr>
              <a:t>片</a:t>
            </a:r>
            <a:r>
              <a:rPr sz="1100" spc="-16" dirty="0">
                <a:latin typeface="微软雅黑" panose="020B0503020204020204" pitchFamily="34" charset="-122"/>
                <a:cs typeface="微软雅黑" panose="020B0503020204020204" pitchFamily="34" charset="-122"/>
              </a:rPr>
              <a:t>区</a:t>
            </a:r>
            <a:r>
              <a:rPr sz="1100" spc="-6" dirty="0">
                <a:latin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sz="1100" spc="-16" dirty="0">
                <a:latin typeface="微软雅黑" panose="020B0503020204020204" pitchFamily="34" charset="-122"/>
                <a:cs typeface="微软雅黑" panose="020B0503020204020204" pitchFamily="34" charset="-122"/>
              </a:rPr>
              <a:t>南</a:t>
            </a:r>
            <a:r>
              <a:rPr sz="1100" spc="-6" dirty="0">
                <a:latin typeface="微软雅黑" panose="020B0503020204020204" pitchFamily="34" charset="-122"/>
                <a:cs typeface="微软雅黑" panose="020B0503020204020204" pitchFamily="34" charset="-122"/>
              </a:rPr>
              <a:t>片</a:t>
            </a:r>
            <a:r>
              <a:rPr sz="1100" spc="-16" dirty="0">
                <a:latin typeface="微软雅黑" panose="020B0503020204020204" pitchFamily="34" charset="-122"/>
                <a:cs typeface="微软雅黑" panose="020B0503020204020204" pitchFamily="34" charset="-122"/>
              </a:rPr>
              <a:t>区</a:t>
            </a:r>
            <a:r>
              <a:rPr sz="1100" spc="-6" dirty="0">
                <a:latin typeface="微软雅黑" panose="020B0503020204020204" pitchFamily="34" charset="-122"/>
                <a:cs typeface="微软雅黑" panose="020B0503020204020204" pitchFamily="34" charset="-122"/>
              </a:rPr>
              <a:t>游</a:t>
            </a:r>
            <a:r>
              <a:rPr sz="1100" spc="-16" dirty="0">
                <a:latin typeface="微软雅黑" panose="020B0503020204020204" pitchFamily="34" charset="-122"/>
                <a:cs typeface="微软雅黑" panose="020B0503020204020204" pitchFamily="34" charset="-122"/>
              </a:rPr>
              <a:t>览</a:t>
            </a:r>
            <a:r>
              <a:rPr sz="1100" spc="-6" dirty="0">
                <a:latin typeface="微软雅黑" panose="020B0503020204020204" pitchFamily="34" charset="-122"/>
                <a:cs typeface="微软雅黑" panose="020B0503020204020204" pitchFamily="34" charset="-122"/>
              </a:rPr>
              <a:t>包</a:t>
            </a:r>
            <a:r>
              <a:rPr sz="1100" spc="-16" dirty="0">
                <a:latin typeface="微软雅黑" panose="020B0503020204020204" pitchFamily="34" charset="-122"/>
                <a:cs typeface="微软雅黑" panose="020B0503020204020204" pitchFamily="34" charset="-122"/>
              </a:rPr>
              <a:t>括成</a:t>
            </a:r>
            <a:r>
              <a:rPr sz="1100" spc="-6" dirty="0">
                <a:latin typeface="微软雅黑" panose="020B0503020204020204" pitchFamily="34" charset="-122"/>
                <a:cs typeface="微软雅黑" panose="020B0503020204020204" pitchFamily="34" charset="-122"/>
              </a:rPr>
              <a:t>渝</a:t>
            </a:r>
            <a:r>
              <a:rPr sz="1100" spc="-16" dirty="0">
                <a:latin typeface="微软雅黑" panose="020B0503020204020204" pitchFamily="34" charset="-122"/>
                <a:cs typeface="微软雅黑" panose="020B0503020204020204" pitchFamily="34" charset="-122"/>
              </a:rPr>
              <a:t>双</a:t>
            </a:r>
            <a:r>
              <a:rPr sz="1100" spc="-6" dirty="0">
                <a:latin typeface="微软雅黑" panose="020B0503020204020204" pitchFamily="34" charset="-122"/>
                <a:cs typeface="微软雅黑" panose="020B0503020204020204" pitchFamily="34" charset="-122"/>
              </a:rPr>
              <a:t>城</a:t>
            </a:r>
            <a:r>
              <a:rPr sz="1100" spc="-16" dirty="0">
                <a:latin typeface="微软雅黑" panose="020B0503020204020204" pitchFamily="34" charset="-122"/>
                <a:cs typeface="微软雅黑" panose="020B0503020204020204" pitchFamily="34" charset="-122"/>
              </a:rPr>
              <a:t>园</a:t>
            </a:r>
            <a:r>
              <a:rPr sz="1100" spc="-6" dirty="0">
                <a:latin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sz="1100" spc="-16" dirty="0">
                <a:latin typeface="微软雅黑" panose="020B0503020204020204" pitchFamily="34" charset="-122"/>
                <a:cs typeface="微软雅黑" panose="020B0503020204020204" pitchFamily="34" charset="-122"/>
              </a:rPr>
              <a:t>华</a:t>
            </a:r>
            <a:r>
              <a:rPr sz="1100" spc="-6" dirty="0">
                <a:latin typeface="微软雅黑" panose="020B0503020204020204" pitchFamily="34" charset="-122"/>
                <a:cs typeface="微软雅黑" panose="020B0503020204020204" pitchFamily="34" charset="-122"/>
              </a:rPr>
              <a:t>北</a:t>
            </a:r>
            <a:r>
              <a:rPr sz="1100" spc="-16" dirty="0">
                <a:latin typeface="微软雅黑" panose="020B0503020204020204" pitchFamily="34" charset="-122"/>
                <a:cs typeface="微软雅黑" panose="020B0503020204020204" pitchFamily="34" charset="-122"/>
              </a:rPr>
              <a:t>展</a:t>
            </a:r>
            <a:r>
              <a:rPr sz="1100" spc="-6" dirty="0">
                <a:latin typeface="微软雅黑" panose="020B0503020204020204" pitchFamily="34" charset="-122"/>
                <a:cs typeface="微软雅黑" panose="020B0503020204020204" pitchFamily="34" charset="-122"/>
              </a:rPr>
              <a:t>园</a:t>
            </a:r>
            <a:r>
              <a:rPr sz="1100" spc="-16" dirty="0">
                <a:latin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sz="1100" spc="-6" dirty="0">
                <a:latin typeface="微软雅黑" panose="020B0503020204020204" pitchFamily="34" charset="-122"/>
                <a:cs typeface="微软雅黑" panose="020B0503020204020204" pitchFamily="34" charset="-122"/>
              </a:rPr>
              <a:t>华</a:t>
            </a:r>
            <a:r>
              <a:rPr sz="1100" spc="-16" dirty="0">
                <a:latin typeface="微软雅黑" panose="020B0503020204020204" pitchFamily="34" charset="-122"/>
                <a:cs typeface="微软雅黑" panose="020B0503020204020204" pitchFamily="34" charset="-122"/>
              </a:rPr>
              <a:t>南展</a:t>
            </a:r>
            <a:r>
              <a:rPr sz="1100" spc="-6" dirty="0">
                <a:latin typeface="微软雅黑" panose="020B0503020204020204" pitchFamily="34" charset="-122"/>
                <a:cs typeface="微软雅黑" panose="020B0503020204020204" pitchFamily="34" charset="-122"/>
              </a:rPr>
              <a:t>园 等</a:t>
            </a:r>
            <a:r>
              <a:rPr sz="1100" spc="-3" dirty="0">
                <a:latin typeface="微软雅黑" panose="020B0503020204020204" pitchFamily="34" charset="-122"/>
                <a:cs typeface="微软雅黑" panose="020B0503020204020204" pitchFamily="34" charset="-122"/>
              </a:rPr>
              <a:t>24</a:t>
            </a:r>
            <a:r>
              <a:rPr sz="1100" spc="-6" dirty="0">
                <a:latin typeface="微软雅黑" panose="020B0503020204020204" pitchFamily="34" charset="-122"/>
                <a:cs typeface="微软雅黑" panose="020B0503020204020204" pitchFamily="34" charset="-122"/>
              </a:rPr>
              <a:t>个园。北</a:t>
            </a:r>
            <a:r>
              <a:rPr sz="1100" spc="-16" dirty="0">
                <a:latin typeface="微软雅黑" panose="020B0503020204020204" pitchFamily="34" charset="-122"/>
                <a:cs typeface="微软雅黑" panose="020B0503020204020204" pitchFamily="34" charset="-122"/>
              </a:rPr>
              <a:t>片</a:t>
            </a:r>
            <a:r>
              <a:rPr sz="1100" spc="-6" dirty="0">
                <a:latin typeface="微软雅黑" panose="020B0503020204020204" pitchFamily="34" charset="-122"/>
                <a:cs typeface="微软雅黑" panose="020B0503020204020204" pitchFamily="34" charset="-122"/>
              </a:rPr>
              <a:t>区</a:t>
            </a:r>
            <a:r>
              <a:rPr sz="1100" spc="-16" dirty="0">
                <a:latin typeface="微软雅黑" panose="020B0503020204020204" pitchFamily="34" charset="-122"/>
                <a:cs typeface="微软雅黑" panose="020B0503020204020204" pitchFamily="34" charset="-122"/>
              </a:rPr>
              <a:t>主</a:t>
            </a:r>
            <a:r>
              <a:rPr sz="1100" spc="-6" dirty="0">
                <a:latin typeface="微软雅黑" panose="020B0503020204020204" pitchFamily="34" charset="-122"/>
                <a:cs typeface="微软雅黑" panose="020B0503020204020204" pitchFamily="34" charset="-122"/>
              </a:rPr>
              <a:t>要</a:t>
            </a:r>
            <a:r>
              <a:rPr sz="1100" spc="-16" dirty="0">
                <a:latin typeface="微软雅黑" panose="020B0503020204020204" pitchFamily="34" charset="-122"/>
                <a:cs typeface="微软雅黑" panose="020B0503020204020204" pitchFamily="34" charset="-122"/>
              </a:rPr>
              <a:t>围</a:t>
            </a:r>
            <a:r>
              <a:rPr sz="1100" spc="-6" dirty="0">
                <a:latin typeface="微软雅黑" panose="020B0503020204020204" pitchFamily="34" charset="-122"/>
                <a:cs typeface="微软雅黑" panose="020B0503020204020204" pitchFamily="34" charset="-122"/>
              </a:rPr>
              <a:t>绕</a:t>
            </a:r>
            <a:r>
              <a:rPr sz="1100" spc="-16" dirty="0">
                <a:latin typeface="微软雅黑" panose="020B0503020204020204" pitchFamily="34" charset="-122"/>
                <a:cs typeface="微软雅黑" panose="020B0503020204020204" pitchFamily="34" charset="-122"/>
              </a:rPr>
              <a:t>散</a:t>
            </a:r>
            <a:r>
              <a:rPr sz="1100" spc="-6" dirty="0">
                <a:latin typeface="微软雅黑" panose="020B0503020204020204" pitchFamily="34" charset="-122"/>
                <a:cs typeface="微软雅黑" panose="020B0503020204020204" pitchFamily="34" charset="-122"/>
              </a:rPr>
              <a:t>花</a:t>
            </a:r>
            <a:r>
              <a:rPr sz="1100" spc="-16" dirty="0">
                <a:latin typeface="微软雅黑" panose="020B0503020204020204" pitchFamily="34" charset="-122"/>
                <a:cs typeface="微软雅黑" panose="020B0503020204020204" pitchFamily="34" charset="-122"/>
              </a:rPr>
              <a:t>楼布</a:t>
            </a:r>
            <a:r>
              <a:rPr sz="1100" spc="-6" dirty="0">
                <a:latin typeface="微软雅黑" panose="020B0503020204020204" pitchFamily="34" charset="-122"/>
                <a:cs typeface="微软雅黑" panose="020B0503020204020204" pitchFamily="34" charset="-122"/>
              </a:rPr>
              <a:t>局</a:t>
            </a:r>
            <a:r>
              <a:rPr sz="1100" spc="-16" dirty="0">
                <a:latin typeface="微软雅黑" panose="020B0503020204020204" pitchFamily="34" charset="-122"/>
                <a:cs typeface="微软雅黑" panose="020B0503020204020204" pitchFamily="34" charset="-122"/>
              </a:rPr>
              <a:t>风</a:t>
            </a:r>
            <a:r>
              <a:rPr sz="1100" spc="-6" dirty="0">
                <a:latin typeface="微软雅黑" panose="020B0503020204020204" pitchFamily="34" charset="-122"/>
                <a:cs typeface="微软雅黑" panose="020B0503020204020204" pitchFamily="34" charset="-122"/>
              </a:rPr>
              <a:t>貌</a:t>
            </a:r>
            <a:r>
              <a:rPr sz="1100" spc="-16" dirty="0">
                <a:latin typeface="微软雅黑" panose="020B0503020204020204" pitchFamily="34" charset="-122"/>
                <a:cs typeface="微软雅黑" panose="020B0503020204020204" pitchFamily="34" charset="-122"/>
              </a:rPr>
              <a:t>相</a:t>
            </a:r>
            <a:r>
              <a:rPr sz="1100" spc="-6" dirty="0">
                <a:latin typeface="微软雅黑" panose="020B0503020204020204" pitchFamily="34" charset="-122"/>
                <a:cs typeface="微软雅黑" panose="020B0503020204020204" pitchFamily="34" charset="-122"/>
              </a:rPr>
              <a:t>近</a:t>
            </a:r>
            <a:r>
              <a:rPr sz="1100" spc="-16" dirty="0">
                <a:latin typeface="微软雅黑" panose="020B0503020204020204" pitchFamily="34" charset="-122"/>
                <a:cs typeface="微软雅黑" panose="020B0503020204020204" pitchFamily="34" charset="-122"/>
              </a:rPr>
              <a:t>的</a:t>
            </a:r>
            <a:r>
              <a:rPr sz="1100" spc="-6" dirty="0">
                <a:latin typeface="微软雅黑" panose="020B0503020204020204" pitchFamily="34" charset="-122"/>
                <a:cs typeface="微软雅黑" panose="020B0503020204020204" pitchFamily="34" charset="-122"/>
              </a:rPr>
              <a:t>华</a:t>
            </a:r>
            <a:r>
              <a:rPr sz="1100" spc="-16" dirty="0">
                <a:latin typeface="微软雅黑" panose="020B0503020204020204" pitchFamily="34" charset="-122"/>
                <a:cs typeface="微软雅黑" panose="020B0503020204020204" pitchFamily="34" charset="-122"/>
              </a:rPr>
              <a:t>东</a:t>
            </a:r>
            <a:r>
              <a:rPr sz="1100" spc="-6" dirty="0">
                <a:latin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sz="1100" spc="-16" dirty="0">
                <a:latin typeface="微软雅黑" panose="020B0503020204020204" pitchFamily="34" charset="-122"/>
                <a:cs typeface="微软雅黑" panose="020B0503020204020204" pitchFamily="34" charset="-122"/>
              </a:rPr>
              <a:t>华</a:t>
            </a:r>
            <a:r>
              <a:rPr sz="1100" spc="-6" dirty="0">
                <a:latin typeface="微软雅黑" panose="020B0503020204020204" pitchFamily="34" charset="-122"/>
                <a:cs typeface="微软雅黑" panose="020B0503020204020204" pitchFamily="34" charset="-122"/>
              </a:rPr>
              <a:t>中</a:t>
            </a:r>
            <a:r>
              <a:rPr sz="1100" spc="-16" dirty="0">
                <a:latin typeface="微软雅黑" panose="020B0503020204020204" pitchFamily="34" charset="-122"/>
                <a:cs typeface="微软雅黑" panose="020B0503020204020204" pitchFamily="34" charset="-122"/>
              </a:rPr>
              <a:t>展园</a:t>
            </a:r>
            <a:r>
              <a:rPr sz="1100" spc="-3" dirty="0">
                <a:latin typeface="微软雅黑" panose="020B0503020204020204" pitchFamily="34" charset="-122"/>
                <a:cs typeface="微软雅黑" panose="020B0503020204020204" pitchFamily="34" charset="-122"/>
              </a:rPr>
              <a:t>10</a:t>
            </a:r>
            <a:r>
              <a:rPr sz="1100" spc="-16" dirty="0">
                <a:latin typeface="微软雅黑" panose="020B0503020204020204" pitchFamily="34" charset="-122"/>
                <a:cs typeface="微软雅黑" panose="020B0503020204020204" pitchFamily="34" charset="-122"/>
              </a:rPr>
              <a:t>个。</a:t>
            </a:r>
            <a:endParaRPr sz="1100" dirty="0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9" name="object 59"/>
          <p:cNvSpPr txBox="1">
            <a:spLocks noGrp="1"/>
          </p:cNvSpPr>
          <p:nvPr>
            <p:ph type="title" idx="4294967295"/>
          </p:nvPr>
        </p:nvSpPr>
        <p:spPr>
          <a:xfrm>
            <a:off x="5635031" y="665727"/>
            <a:ext cx="3213100" cy="282575"/>
          </a:xfrm>
          <a:prstGeom prst="rect">
            <a:avLst/>
          </a:prstGeom>
        </p:spPr>
        <p:txBody>
          <a:bodyPr vert="horz" wrap="square" lIns="0" tIns="9773" rIns="0" bIns="0" rtlCol="0" anchor="ctr">
            <a:spAutoFit/>
          </a:bodyPr>
          <a:lstStyle/>
          <a:p>
            <a:pPr marL="8255">
              <a:lnSpc>
                <a:spcPct val="100000"/>
              </a:lnSpc>
              <a:spcBef>
                <a:spcPts val="75"/>
              </a:spcBef>
            </a:pPr>
            <a:r>
              <a:rPr sz="1765" b="1" spc="13" dirty="0">
                <a:solidFill>
                  <a:srgbClr val="EB82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室外展园规</a:t>
            </a:r>
            <a:r>
              <a:rPr sz="1765" b="1" spc="6" dirty="0">
                <a:solidFill>
                  <a:srgbClr val="EB82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划</a:t>
            </a:r>
            <a:r>
              <a:rPr sz="1765" b="1" spc="10" dirty="0">
                <a:solidFill>
                  <a:srgbClr val="EB82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sz="1765" b="1" spc="13" dirty="0">
                <a:solidFill>
                  <a:srgbClr val="EB82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中华园艺展区</a:t>
            </a:r>
            <a:endParaRPr sz="1765" b="1" dirty="0">
              <a:solidFill>
                <a:srgbClr val="EB82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77" name="object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6970863"/>
              </p:ext>
            </p:extLst>
          </p:nvPr>
        </p:nvGraphicFramePr>
        <p:xfrm>
          <a:off x="5635033" y="1633223"/>
          <a:ext cx="6283317" cy="51320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821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21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21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368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8411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zh-CN" alt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展园类型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zh-CN" alt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展园数量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zh-CN" alt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展园编号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00000"/>
                        </a:lnSpc>
                      </a:pPr>
                      <a:r>
                        <a:rPr lang="zh-CN" altLang="en-US" sz="1000" b="1" i="0" u="none" strike="noStrike" dirty="0">
                          <a:solidFill>
                            <a:srgbClr val="FFFF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占地（平方米）</a:t>
                      </a: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66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271">
                <a:tc rowSpan="3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中华园</a:t>
                      </a:r>
                      <a:endParaRPr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rowSpan="3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34</a:t>
                      </a:r>
                      <a:endParaRPr sz="10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lang="en-US" sz="800" b="1" spc="-5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ZH02</a:t>
                      </a:r>
                      <a:endParaRPr lang="en-US" sz="8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488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lang="en-US" altLang="zh-CN" sz="8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5000</a:t>
                      </a:r>
                      <a:endParaRPr lang="zh-CN" altLang="en-US" sz="8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488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271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lang="en-US" sz="800" b="1" spc="-5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ZH03</a:t>
                      </a:r>
                      <a:endParaRPr lang="en-US" sz="8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4887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lang="en-US" altLang="zh-CN" sz="8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3500</a:t>
                      </a:r>
                      <a:endParaRPr lang="zh-CN" altLang="en-US" sz="8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4887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271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lang="en-US" sz="800" b="1" spc="-5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ZH04</a:t>
                      </a:r>
                      <a:endParaRPr lang="en-US" sz="8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4887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lang="en-US" altLang="zh-CN" sz="8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2500</a:t>
                      </a:r>
                      <a:endParaRPr lang="zh-CN" altLang="en-US" sz="8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4887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4654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lang="en-US" sz="800" b="1" spc="-5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ZH05</a:t>
                      </a:r>
                      <a:endParaRPr lang="en-US" sz="8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5294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lang="en-US" altLang="zh-CN" sz="8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2500</a:t>
                      </a:r>
                      <a:endParaRPr lang="zh-CN" altLang="en-US" sz="8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5294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4654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lang="en-US" sz="800" b="1" spc="-5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ZH06</a:t>
                      </a:r>
                      <a:endParaRPr lang="en-US" sz="8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5294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lang="en-US" altLang="zh-CN" sz="8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1500</a:t>
                      </a:r>
                      <a:endParaRPr lang="zh-CN" altLang="en-US" sz="8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5294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1907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lang="en-US" sz="800" b="1" spc="-5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ZH07</a:t>
                      </a:r>
                      <a:endParaRPr lang="en-US" sz="8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2117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lang="en-US" altLang="zh-CN" sz="8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1500</a:t>
                      </a:r>
                      <a:endParaRPr lang="zh-CN" altLang="en-US" sz="8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2117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4654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lang="en-US" sz="800" b="1" spc="-5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ZH08</a:t>
                      </a:r>
                      <a:endParaRPr lang="en-US" sz="8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5294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lang="en-US" altLang="zh-CN" sz="8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1200</a:t>
                      </a:r>
                      <a:endParaRPr lang="zh-CN" altLang="en-US" sz="8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5294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4654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lang="en-US" sz="800" b="1" spc="-5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ZH09</a:t>
                      </a:r>
                      <a:endParaRPr lang="en-US" sz="8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5294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lang="en-US" altLang="zh-CN" sz="8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1500</a:t>
                      </a:r>
                      <a:endParaRPr lang="zh-CN" altLang="en-US" sz="8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5294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4654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lang="en-US" sz="800" b="1" spc="-5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ZH10</a:t>
                      </a:r>
                      <a:endParaRPr lang="en-US" sz="8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5294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lang="en-US" altLang="zh-CN" sz="8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1500</a:t>
                      </a:r>
                      <a:endParaRPr lang="zh-CN" altLang="en-US" sz="8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5294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4654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lang="en-US" sz="800" b="1" spc="-5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ZH11</a:t>
                      </a:r>
                      <a:endParaRPr lang="en-US" sz="8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5294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lang="en-US" altLang="zh-CN" sz="8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2000</a:t>
                      </a:r>
                      <a:endParaRPr lang="zh-CN" altLang="en-US" sz="8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5294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63579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n-US" sz="800" b="1" spc="-5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ZH12</a:t>
                      </a:r>
                      <a:endParaRPr lang="en-US" sz="8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321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lang="en-US" altLang="zh-CN" sz="8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1500</a:t>
                      </a:r>
                      <a:endParaRPr lang="zh-CN" altLang="en-US" sz="8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3217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44654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lang="en-US" sz="800" b="1" spc="-5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ZH13</a:t>
                      </a:r>
                      <a:endParaRPr lang="en-US" sz="8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5294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lang="en-US" altLang="zh-CN" sz="8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1500</a:t>
                      </a:r>
                      <a:endParaRPr lang="zh-CN" altLang="en-US" sz="8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5294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4654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lang="en-US" sz="800" b="1" spc="-5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ZH14</a:t>
                      </a:r>
                      <a:endParaRPr lang="en-US" sz="8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5294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lang="en-US" altLang="zh-CN" sz="8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1500</a:t>
                      </a:r>
                      <a:endParaRPr lang="zh-CN" altLang="en-US" sz="8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5294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8391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lang="en-US" sz="800" b="1" spc="-5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ZH15</a:t>
                      </a:r>
                      <a:endParaRPr lang="en-US" sz="8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27283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lang="en-US" altLang="zh-CN" sz="8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1500</a:t>
                      </a:r>
                      <a:endParaRPr lang="zh-CN" altLang="en-US" sz="8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27283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4654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lang="en-US" sz="800" b="1" spc="-5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ZH16</a:t>
                      </a:r>
                      <a:endParaRPr lang="en-US" sz="8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5294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lang="en-US" altLang="zh-CN" sz="8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1500</a:t>
                      </a:r>
                      <a:endParaRPr lang="zh-CN" altLang="en-US" sz="8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5294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44654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lang="en-US" sz="800" b="1" spc="-5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ZH17</a:t>
                      </a:r>
                      <a:endParaRPr lang="en-US" sz="8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5294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lang="en-US" altLang="zh-CN" sz="8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1200</a:t>
                      </a:r>
                      <a:endParaRPr lang="zh-CN" altLang="en-US" sz="8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5294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44654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lang="en-US" sz="800" b="1" spc="-5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ZH18</a:t>
                      </a:r>
                      <a:endParaRPr lang="en-US" sz="8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5294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lang="en-US" altLang="zh-CN" sz="8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1200</a:t>
                      </a:r>
                      <a:endParaRPr lang="zh-CN" altLang="en-US" sz="8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5294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44654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lang="en-US" sz="800" b="1" spc="-5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ZH19</a:t>
                      </a:r>
                      <a:endParaRPr lang="en-US" sz="8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5294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lang="en-US" altLang="zh-CN" sz="8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2000</a:t>
                      </a:r>
                      <a:endParaRPr lang="zh-CN" altLang="en-US" sz="8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5294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6747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lang="en-US" sz="800" b="1" spc="-5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ZH20</a:t>
                      </a:r>
                      <a:endParaRPr lang="en-US" sz="8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3583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440"/>
                        </a:spcBef>
                      </a:pPr>
                      <a:r>
                        <a:rPr lang="en-US" altLang="zh-CN" sz="8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2000</a:t>
                      </a:r>
                      <a:endParaRPr lang="zh-CN" altLang="en-US" sz="8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3583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44654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lang="en-US" sz="800" b="1" spc="-5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ZH21</a:t>
                      </a:r>
                      <a:endParaRPr lang="en-US" sz="8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5294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lang="en-US" altLang="zh-CN" sz="8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1500</a:t>
                      </a:r>
                      <a:endParaRPr lang="zh-CN" altLang="en-US" sz="8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5294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44654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lang="en-US" sz="800" b="1" spc="-5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ZH22</a:t>
                      </a:r>
                      <a:endParaRPr lang="en-US" sz="8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5294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lang="en-US" altLang="zh-CN" sz="8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1500</a:t>
                      </a:r>
                      <a:endParaRPr lang="zh-CN" altLang="en-US" sz="8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5294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4542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lang="en-US" sz="800" b="1" spc="-5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ZH23</a:t>
                      </a:r>
                      <a:endParaRPr lang="en-US" sz="8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15067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lang="en-US" altLang="zh-CN" sz="8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1500</a:t>
                      </a:r>
                      <a:endParaRPr lang="zh-CN" altLang="en-US" sz="8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15067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56716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en-US" sz="800" b="1" spc="-5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ZH24</a:t>
                      </a:r>
                      <a:endParaRPr lang="en-US" sz="8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8552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lang="en-US" altLang="zh-CN" sz="8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1500</a:t>
                      </a:r>
                      <a:endParaRPr lang="zh-CN" altLang="en-US" sz="8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8552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59256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lang="en-US" sz="800" b="1" spc="-5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ZH25</a:t>
                      </a:r>
                      <a:endParaRPr lang="en-US" sz="8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28098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lang="en-US" altLang="zh-CN" sz="8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2500</a:t>
                      </a:r>
                      <a:endParaRPr lang="zh-CN" altLang="en-US" sz="8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28098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45038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en-US" sz="800" b="1" spc="-5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ZH26</a:t>
                      </a:r>
                      <a:endParaRPr lang="en-US" sz="8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5701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en-US" altLang="zh-CN" sz="8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1200</a:t>
                      </a:r>
                      <a:endParaRPr lang="zh-CN" altLang="en-US" sz="8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5701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45038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en-US" sz="800" b="1" spc="-5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ZH27</a:t>
                      </a:r>
                      <a:endParaRPr lang="en-US" sz="8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5701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en-US" altLang="zh-CN" sz="8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1500</a:t>
                      </a:r>
                      <a:endParaRPr lang="zh-CN" altLang="en-US" sz="8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5701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5902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lang="en-US" sz="800" b="1" spc="-5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ZH28</a:t>
                      </a:r>
                      <a:endParaRPr lang="en-US" sz="8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1099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r>
                        <a:rPr lang="en-US" altLang="zh-CN" sz="8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1500</a:t>
                      </a:r>
                      <a:endParaRPr lang="zh-CN" altLang="en-US" sz="8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1099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45038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en-US" sz="800" b="1" spc="-5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ZH29</a:t>
                      </a:r>
                      <a:endParaRPr lang="en-US" sz="8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5701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en-US" altLang="zh-CN" sz="8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1500</a:t>
                      </a:r>
                      <a:endParaRPr lang="zh-CN" altLang="en-US" sz="8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5701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45038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en-US" sz="800" b="1" spc="-5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ZH30</a:t>
                      </a:r>
                      <a:endParaRPr lang="en-US" sz="8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5701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en-US" altLang="zh-CN" sz="8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1500</a:t>
                      </a:r>
                      <a:endParaRPr lang="zh-CN" altLang="en-US" sz="8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5701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58636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lang="en-US" sz="800" b="1" spc="-5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ZH31</a:t>
                      </a:r>
                      <a:endParaRPr lang="en-US" sz="8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10588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lang="en-US" altLang="zh-CN" sz="8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1200</a:t>
                      </a:r>
                      <a:endParaRPr lang="zh-CN" altLang="en-US" sz="8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10588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45038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en-US" sz="800" b="1" spc="-5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ZH32</a:t>
                      </a:r>
                      <a:endParaRPr lang="en-US" sz="8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5701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en-US" altLang="zh-CN" sz="8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1200</a:t>
                      </a:r>
                      <a:endParaRPr lang="zh-CN" altLang="en-US" sz="8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5701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45038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en-US" sz="800" b="1" spc="-5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ZH33</a:t>
                      </a:r>
                      <a:endParaRPr lang="en-US" sz="8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5701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en-US" altLang="zh-CN" sz="8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1500</a:t>
                      </a:r>
                      <a:endParaRPr lang="zh-CN" altLang="en-US" sz="8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5701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145038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en-US" sz="800" b="1" spc="-5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ZH34</a:t>
                      </a:r>
                      <a:endParaRPr lang="en-US" sz="8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5701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lang="en-US" altLang="zh-CN" sz="8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1500</a:t>
                      </a:r>
                      <a:endParaRPr lang="zh-CN" altLang="en-US" sz="8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5701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</a:tbl>
          </a:graphicData>
        </a:graphic>
      </p:graphicFrame>
      <p:pic>
        <p:nvPicPr>
          <p:cNvPr id="133" name="图片 132" descr="2024年成都世界园艺博览会-汇总外发(1)_21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97"/>
          <a:stretch>
            <a:fillRect/>
          </a:stretch>
        </p:blipFill>
        <p:spPr>
          <a:xfrm>
            <a:off x="0" y="762000"/>
            <a:ext cx="5523414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024年成都世界园艺博览会-汇总外发(1)_2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" t="16899" r="4680" b="17984"/>
          <a:stretch>
            <a:fillRect/>
          </a:stretch>
        </p:blipFill>
        <p:spPr>
          <a:xfrm>
            <a:off x="583018" y="1196162"/>
            <a:ext cx="11025963" cy="44656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047114" y="5913106"/>
            <a:ext cx="6097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2024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年成都世界园艺博览会参展政策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组合 63"/>
          <p:cNvGrpSpPr/>
          <p:nvPr/>
        </p:nvGrpSpPr>
        <p:grpSpPr>
          <a:xfrm>
            <a:off x="0" y="5494823"/>
            <a:ext cx="12110484" cy="1363178"/>
            <a:chOff x="246888" y="4150258"/>
            <a:chExt cx="8823960" cy="993241"/>
          </a:xfrm>
        </p:grpSpPr>
        <p:sp>
          <p:nvSpPr>
            <p:cNvPr id="65" name="object 2"/>
            <p:cNvSpPr/>
            <p:nvPr/>
          </p:nvSpPr>
          <p:spPr>
            <a:xfrm>
              <a:off x="246888" y="4992623"/>
              <a:ext cx="8823960" cy="15087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3"/>
            <p:cNvSpPr/>
            <p:nvPr/>
          </p:nvSpPr>
          <p:spPr>
            <a:xfrm>
              <a:off x="2416682" y="4180370"/>
              <a:ext cx="299605" cy="81023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4"/>
            <p:cNvSpPr/>
            <p:nvPr/>
          </p:nvSpPr>
          <p:spPr>
            <a:xfrm>
              <a:off x="251523" y="4197286"/>
              <a:ext cx="1664970" cy="80049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5"/>
            <p:cNvSpPr/>
            <p:nvPr/>
          </p:nvSpPr>
          <p:spPr>
            <a:xfrm>
              <a:off x="2828798" y="4789970"/>
              <a:ext cx="1286002" cy="20182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"/>
            <p:cNvSpPr/>
            <p:nvPr/>
          </p:nvSpPr>
          <p:spPr>
            <a:xfrm>
              <a:off x="3672078" y="4330141"/>
              <a:ext cx="315213" cy="48959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"/>
            <p:cNvSpPr/>
            <p:nvPr/>
          </p:nvSpPr>
          <p:spPr>
            <a:xfrm>
              <a:off x="8409238" y="4484979"/>
              <a:ext cx="661369" cy="51001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8"/>
            <p:cNvSpPr/>
            <p:nvPr/>
          </p:nvSpPr>
          <p:spPr>
            <a:xfrm>
              <a:off x="6647942" y="4628819"/>
              <a:ext cx="1745742" cy="36474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9"/>
            <p:cNvSpPr/>
            <p:nvPr/>
          </p:nvSpPr>
          <p:spPr>
            <a:xfrm>
              <a:off x="6140069" y="4484966"/>
              <a:ext cx="573151" cy="50563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10"/>
            <p:cNvSpPr/>
            <p:nvPr/>
          </p:nvSpPr>
          <p:spPr>
            <a:xfrm>
              <a:off x="1865122" y="4536757"/>
              <a:ext cx="577100" cy="45384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11"/>
            <p:cNvSpPr/>
            <p:nvPr/>
          </p:nvSpPr>
          <p:spPr>
            <a:xfrm>
              <a:off x="2542158" y="4525683"/>
              <a:ext cx="525310" cy="46661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12"/>
            <p:cNvSpPr/>
            <p:nvPr/>
          </p:nvSpPr>
          <p:spPr>
            <a:xfrm>
              <a:off x="3987291" y="4517516"/>
              <a:ext cx="955687" cy="48026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13"/>
            <p:cNvSpPr/>
            <p:nvPr/>
          </p:nvSpPr>
          <p:spPr>
            <a:xfrm>
              <a:off x="8081518" y="4150258"/>
              <a:ext cx="286321" cy="59963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14"/>
            <p:cNvSpPr/>
            <p:nvPr/>
          </p:nvSpPr>
          <p:spPr>
            <a:xfrm>
              <a:off x="4917059" y="4450029"/>
              <a:ext cx="1303401" cy="54353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6" name="object 27"/>
          <p:cNvSpPr txBox="1"/>
          <p:nvPr/>
        </p:nvSpPr>
        <p:spPr>
          <a:xfrm>
            <a:off x="3252389" y="2645509"/>
            <a:ext cx="2647692" cy="223667"/>
          </a:xfrm>
          <a:prstGeom prst="rect">
            <a:avLst/>
          </a:prstGeom>
        </p:spPr>
        <p:txBody>
          <a:bodyPr vert="horz" wrap="square" lIns="0" tIns="8144" rIns="0" bIns="0" rtlCol="0">
            <a:spAutoFit/>
          </a:bodyPr>
          <a:lstStyle/>
          <a:p>
            <a:pPr marL="8255">
              <a:spcBef>
                <a:spcPts val="65"/>
              </a:spcBef>
              <a:tabLst>
                <a:tab pos="893445" algn="l"/>
              </a:tabLst>
            </a:pPr>
            <a:r>
              <a:rPr sz="1400" b="1" spc="-3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STEP</a:t>
            </a:r>
            <a:r>
              <a:rPr sz="1400" b="1" spc="-45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 </a:t>
            </a:r>
            <a:r>
              <a:rPr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</a:rPr>
              <a:t>02</a:t>
            </a:r>
            <a:endParaRPr sz="1400"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/>
            </a:endParaRPr>
          </a:p>
        </p:txBody>
      </p:sp>
      <p:sp>
        <p:nvSpPr>
          <p:cNvPr id="2" name="object 23"/>
          <p:cNvSpPr txBox="1"/>
          <p:nvPr/>
        </p:nvSpPr>
        <p:spPr>
          <a:xfrm>
            <a:off x="321733" y="1607389"/>
            <a:ext cx="3991384" cy="815957"/>
          </a:xfrm>
          <a:prstGeom prst="rect">
            <a:avLst/>
          </a:prstGeom>
        </p:spPr>
        <p:txBody>
          <a:bodyPr vert="horz" wrap="square" lIns="0" tIns="84293" rIns="0" bIns="0" rtlCol="0">
            <a:spAutoFit/>
          </a:bodyPr>
          <a:lstStyle/>
          <a:p>
            <a:pPr marL="8255" algn="r">
              <a:spcBef>
                <a:spcPts val="665"/>
              </a:spcBef>
            </a:pPr>
            <a:r>
              <a:rPr sz="2800" b="1">
                <a:solidFill>
                  <a:srgbClr val="1A447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资金补贴政策</a:t>
            </a:r>
          </a:p>
          <a:p>
            <a:pPr marL="7620" marR="33655" algn="r">
              <a:lnSpc>
                <a:spcPct val="129000"/>
              </a:lnSpc>
              <a:spcBef>
                <a:spcPts val="90"/>
              </a:spcBef>
              <a:tabLst>
                <a:tab pos="118745" algn="l"/>
              </a:tabLst>
            </a:pPr>
            <a:r>
              <a:rPr lang="zh-CN" altLang="en-US" sz="1600" spc="-6">
                <a:solidFill>
                  <a:srgbClr val="58585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国内参展城市展园（展馆） 资金补贴</a:t>
            </a:r>
            <a:endParaRPr lang="zh-CN" altLang="en-US" sz="1600" spc="-6" dirty="0">
              <a:solidFill>
                <a:srgbClr val="58585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object 24"/>
          <p:cNvSpPr txBox="1"/>
          <p:nvPr/>
        </p:nvSpPr>
        <p:spPr>
          <a:xfrm>
            <a:off x="7791245" y="1578582"/>
            <a:ext cx="3605293" cy="2098103"/>
          </a:xfrm>
          <a:prstGeom prst="rect">
            <a:avLst/>
          </a:prstGeom>
        </p:spPr>
        <p:txBody>
          <a:bodyPr vert="horz" wrap="square" lIns="0" tIns="84293" rIns="0" bIns="0" rtlCol="0">
            <a:spAutoFit/>
          </a:bodyPr>
          <a:lstStyle/>
          <a:p>
            <a:pPr marL="8255">
              <a:spcBef>
                <a:spcPts val="665"/>
              </a:spcBef>
            </a:pPr>
            <a:r>
              <a:rPr sz="2800" b="1">
                <a:solidFill>
                  <a:srgbClr val="1A447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服</a:t>
            </a:r>
            <a:r>
              <a:rPr sz="2800" b="1" spc="6">
                <a:solidFill>
                  <a:srgbClr val="1A447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务保障</a:t>
            </a:r>
            <a:r>
              <a:rPr sz="2800" b="1">
                <a:solidFill>
                  <a:srgbClr val="1A447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政策</a:t>
            </a:r>
          </a:p>
          <a:p>
            <a:pPr marL="8255" marR="3175">
              <a:lnSpc>
                <a:spcPct val="130000"/>
              </a:lnSpc>
              <a:spcBef>
                <a:spcPts val="85"/>
              </a:spcBef>
            </a:pPr>
            <a:r>
              <a:rPr sz="1600" spc="-6">
                <a:solidFill>
                  <a:srgbClr val="58585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设立邀展全程服务小组，统筹邀展保障工作。邀展责任部门对参展者全程提供“一对一”服务</a:t>
            </a:r>
            <a:r>
              <a:rPr lang="zh-CN" altLang="en-US" sz="1600" spc="-6">
                <a:solidFill>
                  <a:srgbClr val="58585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sz="1600" spc="-6">
                <a:solidFill>
                  <a:srgbClr val="58585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帮助协调现场考察选址、规划设计、建设</a:t>
            </a:r>
            <a:r>
              <a:rPr lang="zh-CN" altLang="en-US" sz="1600" spc="-6">
                <a:solidFill>
                  <a:srgbClr val="58585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sz="1600" spc="-6">
                <a:solidFill>
                  <a:srgbClr val="58585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布展、参加开（闭）幕式等服务事项，直至展会结束。</a:t>
            </a:r>
          </a:p>
        </p:txBody>
      </p:sp>
      <p:sp>
        <p:nvSpPr>
          <p:cNvPr id="5" name="object 25"/>
          <p:cNvSpPr txBox="1"/>
          <p:nvPr/>
        </p:nvSpPr>
        <p:spPr>
          <a:xfrm>
            <a:off x="7746567" y="3866242"/>
            <a:ext cx="3649971" cy="1451259"/>
          </a:xfrm>
          <a:prstGeom prst="rect">
            <a:avLst/>
          </a:prstGeom>
        </p:spPr>
        <p:txBody>
          <a:bodyPr vert="horz" wrap="square" lIns="0" tIns="84293" rIns="0" bIns="0" rtlCol="0">
            <a:spAutoFit/>
          </a:bodyPr>
          <a:lstStyle/>
          <a:p>
            <a:pPr marL="8255">
              <a:spcBef>
                <a:spcPts val="665"/>
              </a:spcBef>
            </a:pPr>
            <a:r>
              <a:rPr sz="2800" b="1">
                <a:solidFill>
                  <a:srgbClr val="1A447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宣传营销政策</a:t>
            </a:r>
          </a:p>
          <a:p>
            <a:pPr marL="8255" marR="3175" algn="just">
              <a:lnSpc>
                <a:spcPct val="129000"/>
              </a:lnSpc>
              <a:spcBef>
                <a:spcPts val="90"/>
              </a:spcBef>
            </a:pPr>
            <a:r>
              <a:rPr sz="1600" spc="-6">
                <a:solidFill>
                  <a:srgbClr val="585858"/>
                </a:solidFill>
                <a:latin typeface="微软雅黑" panose="020B0503020204020204" pitchFamily="34" charset="-122"/>
              </a:rPr>
              <a:t>为参展者及其主要展品的宣传推广匹配优质宣传资源，并提供宣传营销活动配套服务。</a:t>
            </a:r>
          </a:p>
        </p:txBody>
      </p:sp>
      <p:sp>
        <p:nvSpPr>
          <p:cNvPr id="7" name="object 26"/>
          <p:cNvSpPr txBox="1"/>
          <p:nvPr/>
        </p:nvSpPr>
        <p:spPr>
          <a:xfrm>
            <a:off x="394960" y="3894292"/>
            <a:ext cx="3968154" cy="1499927"/>
          </a:xfrm>
          <a:prstGeom prst="rect">
            <a:avLst/>
          </a:prstGeom>
        </p:spPr>
        <p:txBody>
          <a:bodyPr vert="horz" wrap="square" lIns="0" tIns="84293" rIns="0" bIns="0" rtlCol="0">
            <a:spAutoFit/>
          </a:bodyPr>
          <a:lstStyle/>
          <a:p>
            <a:pPr marL="8255" algn="r">
              <a:spcBef>
                <a:spcPts val="665"/>
              </a:spcBef>
            </a:pPr>
            <a:r>
              <a:rPr sz="2800" b="1">
                <a:solidFill>
                  <a:srgbClr val="1A447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参展奖励政策</a:t>
            </a:r>
          </a:p>
          <a:p>
            <a:pPr marL="8255" marR="3175" algn="r">
              <a:lnSpc>
                <a:spcPct val="129000"/>
              </a:lnSpc>
              <a:spcBef>
                <a:spcPts val="90"/>
              </a:spcBef>
            </a:pPr>
            <a:r>
              <a:rPr sz="1600" spc="-6">
                <a:solidFill>
                  <a:srgbClr val="585858"/>
                </a:solidFill>
                <a:latin typeface="微软雅黑" panose="020B0503020204020204" pitchFamily="34" charset="-122"/>
              </a:rPr>
              <a:t>享有其室外参展园和所建展馆的冠名权</a:t>
            </a:r>
            <a:endParaRPr lang="en-US" sz="1600" spc="-6">
              <a:solidFill>
                <a:srgbClr val="585858"/>
              </a:solidFill>
              <a:latin typeface="微软雅黑" panose="020B0503020204020204" pitchFamily="34" charset="-122"/>
            </a:endParaRPr>
          </a:p>
          <a:p>
            <a:pPr marL="8255" marR="3175" algn="r">
              <a:lnSpc>
                <a:spcPct val="129000"/>
              </a:lnSpc>
              <a:spcBef>
                <a:spcPts val="90"/>
              </a:spcBef>
            </a:pPr>
            <a:r>
              <a:rPr sz="1600" spc="-6">
                <a:solidFill>
                  <a:srgbClr val="585858"/>
                </a:solidFill>
                <a:latin typeface="微软雅黑" panose="020B0503020204020204" pitchFamily="34" charset="-122"/>
              </a:rPr>
              <a:t>可参与组委会组织的评奖</a:t>
            </a:r>
            <a:endParaRPr lang="en-US" sz="1600" spc="-6">
              <a:solidFill>
                <a:srgbClr val="585858"/>
              </a:solidFill>
              <a:latin typeface="微软雅黑" panose="020B0503020204020204" pitchFamily="34" charset="-122"/>
            </a:endParaRPr>
          </a:p>
          <a:p>
            <a:pPr marL="8255" marR="3175" algn="r">
              <a:lnSpc>
                <a:spcPct val="129000"/>
              </a:lnSpc>
              <a:spcBef>
                <a:spcPts val="90"/>
              </a:spcBef>
            </a:pPr>
            <a:r>
              <a:rPr sz="1600" spc="-6">
                <a:solidFill>
                  <a:srgbClr val="585858"/>
                </a:solidFill>
                <a:latin typeface="微软雅黑" panose="020B0503020204020204" pitchFamily="34" charset="-122"/>
              </a:rPr>
              <a:t>可获得2024成都世园会纪念品等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4472539" y="1871079"/>
            <a:ext cx="1439410" cy="1439410"/>
            <a:chOff x="4066364" y="1514966"/>
            <a:chExt cx="1757290" cy="1757290"/>
          </a:xfrm>
        </p:grpSpPr>
        <p:sp>
          <p:nvSpPr>
            <p:cNvPr id="9" name="泪滴形 8"/>
            <p:cNvSpPr/>
            <p:nvPr/>
          </p:nvSpPr>
          <p:spPr>
            <a:xfrm flipH="1">
              <a:off x="4066364" y="1514966"/>
              <a:ext cx="1757290" cy="1757290"/>
            </a:xfrm>
            <a:prstGeom prst="teardrop">
              <a:avLst/>
            </a:prstGeom>
            <a:solidFill>
              <a:srgbClr val="1A4479"/>
            </a:solidFill>
            <a:ln w="38100" cap="flat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vert="horz" wrap="square" lIns="91392" tIns="45696" rIns="91392" bIns="45696" numCol="1" anchor="t" anchorCtr="0" compatLnSpc="1"/>
            <a:lstStyle/>
            <a:p>
              <a:pPr algn="ctr" fontAlgn="base">
                <a:lnSpc>
                  <a:spcPct val="2000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4F4F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Oval 6"/>
            <p:cNvSpPr>
              <a:spLocks noChangeArrowheads="1"/>
            </p:cNvSpPr>
            <p:nvPr/>
          </p:nvSpPr>
          <p:spPr bwMode="auto">
            <a:xfrm>
              <a:off x="4536212" y="1954485"/>
              <a:ext cx="744537" cy="744538"/>
            </a:xfrm>
            <a:prstGeom prst="ellipse">
              <a:avLst/>
            </a:prstGeom>
            <a:solidFill>
              <a:schemeClr val="bg2"/>
            </a:solidFill>
            <a:ln w="14288" cap="flat">
              <a:solidFill>
                <a:srgbClr val="FEFEFE"/>
              </a:solidFill>
              <a:prstDash val="solid"/>
              <a:miter lim="800000"/>
            </a:ln>
          </p:spPr>
          <p:txBody>
            <a:bodyPr vert="horz" wrap="square" lIns="91392" tIns="45696" rIns="91392" bIns="45696" numCol="1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en-US" sz="1600">
                <a:solidFill>
                  <a:srgbClr val="FFFFFF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4613791" y="2037020"/>
              <a:ext cx="667385" cy="563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en-US" altLang="zh-CN" sz="2400">
                  <a:solidFill>
                    <a:srgbClr val="4D4D4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240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147735" y="1871079"/>
            <a:ext cx="1439410" cy="1439410"/>
            <a:chOff x="6027167" y="1514966"/>
            <a:chExt cx="1757290" cy="1757290"/>
          </a:xfrm>
        </p:grpSpPr>
        <p:sp>
          <p:nvSpPr>
            <p:cNvPr id="13" name="泪滴形 12"/>
            <p:cNvSpPr/>
            <p:nvPr/>
          </p:nvSpPr>
          <p:spPr>
            <a:xfrm>
              <a:off x="6027167" y="1514966"/>
              <a:ext cx="1757290" cy="1757290"/>
            </a:xfrm>
            <a:prstGeom prst="teardrop">
              <a:avLst/>
            </a:prstGeom>
            <a:solidFill>
              <a:srgbClr val="EB8240"/>
            </a:solidFill>
            <a:ln w="38100" cap="flat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vert="horz" wrap="square" lIns="91392" tIns="45696" rIns="91392" bIns="45696" numCol="1" anchor="t" anchorCtr="0" compatLnSpc="1"/>
            <a:lstStyle/>
            <a:p>
              <a:pPr algn="ctr" fontAlgn="base">
                <a:lnSpc>
                  <a:spcPct val="2000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4F4F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Oval 6"/>
            <p:cNvSpPr>
              <a:spLocks noChangeArrowheads="1"/>
            </p:cNvSpPr>
            <p:nvPr/>
          </p:nvSpPr>
          <p:spPr bwMode="auto">
            <a:xfrm>
              <a:off x="6541475" y="1954485"/>
              <a:ext cx="744537" cy="744538"/>
            </a:xfrm>
            <a:prstGeom prst="ellipse">
              <a:avLst/>
            </a:prstGeom>
            <a:solidFill>
              <a:schemeClr val="bg2"/>
            </a:solidFill>
            <a:ln w="14288" cap="flat">
              <a:solidFill>
                <a:srgbClr val="FEFEFE"/>
              </a:solidFill>
              <a:prstDash val="solid"/>
              <a:miter lim="800000"/>
            </a:ln>
          </p:spPr>
          <p:txBody>
            <a:bodyPr vert="horz" wrap="square" lIns="91392" tIns="45696" rIns="91392" bIns="45696" numCol="1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en-US" sz="1600">
                <a:solidFill>
                  <a:srgbClr val="FFFFFF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6602838" y="2037020"/>
              <a:ext cx="667385" cy="563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en-US" altLang="zh-CN" sz="2400">
                  <a:solidFill>
                    <a:srgbClr val="4D4D4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240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472539" y="3544089"/>
            <a:ext cx="1439410" cy="1439410"/>
            <a:chOff x="4066364" y="3439143"/>
            <a:chExt cx="1757290" cy="1757290"/>
          </a:xfrm>
        </p:grpSpPr>
        <p:sp>
          <p:nvSpPr>
            <p:cNvPr id="17" name="泪滴形 16"/>
            <p:cNvSpPr/>
            <p:nvPr/>
          </p:nvSpPr>
          <p:spPr>
            <a:xfrm flipH="1" flipV="1">
              <a:off x="4066364" y="3439143"/>
              <a:ext cx="1757290" cy="1757290"/>
            </a:xfrm>
            <a:prstGeom prst="teardrop">
              <a:avLst/>
            </a:prstGeom>
            <a:solidFill>
              <a:srgbClr val="EB8240"/>
            </a:solidFill>
            <a:ln w="38100" cap="flat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vert="horz" wrap="square" lIns="91392" tIns="45696" rIns="91392" bIns="45696" numCol="1" anchor="t" anchorCtr="0" compatLnSpc="1"/>
            <a:lstStyle/>
            <a:p>
              <a:pPr algn="ctr" fontAlgn="base">
                <a:lnSpc>
                  <a:spcPct val="2000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4F4F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Oval 6"/>
            <p:cNvSpPr>
              <a:spLocks noChangeArrowheads="1"/>
            </p:cNvSpPr>
            <p:nvPr/>
          </p:nvSpPr>
          <p:spPr bwMode="auto">
            <a:xfrm>
              <a:off x="4536212" y="3927664"/>
              <a:ext cx="744537" cy="744538"/>
            </a:xfrm>
            <a:prstGeom prst="ellipse">
              <a:avLst/>
            </a:prstGeom>
            <a:solidFill>
              <a:schemeClr val="bg2"/>
            </a:solidFill>
            <a:ln w="14288" cap="flat">
              <a:solidFill>
                <a:srgbClr val="FEFEFE"/>
              </a:solidFill>
              <a:prstDash val="solid"/>
              <a:miter lim="800000"/>
            </a:ln>
          </p:spPr>
          <p:txBody>
            <a:bodyPr vert="horz" wrap="square" lIns="91392" tIns="45696" rIns="91392" bIns="45696" numCol="1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en-US" sz="1600">
                <a:solidFill>
                  <a:srgbClr val="FFFFFF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4600838" y="4010198"/>
              <a:ext cx="667385" cy="563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en-US" altLang="zh-CN" sz="2400">
                  <a:solidFill>
                    <a:srgbClr val="4D4D4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240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147735" y="3544089"/>
            <a:ext cx="1439410" cy="1439410"/>
            <a:chOff x="6027167" y="3439143"/>
            <a:chExt cx="1757290" cy="1757290"/>
          </a:xfrm>
        </p:grpSpPr>
        <p:sp>
          <p:nvSpPr>
            <p:cNvPr id="21" name="泪滴形 20"/>
            <p:cNvSpPr/>
            <p:nvPr/>
          </p:nvSpPr>
          <p:spPr>
            <a:xfrm flipV="1">
              <a:off x="6027167" y="3439143"/>
              <a:ext cx="1757290" cy="1757290"/>
            </a:xfrm>
            <a:prstGeom prst="teardrop">
              <a:avLst/>
            </a:prstGeom>
            <a:solidFill>
              <a:srgbClr val="1A4479"/>
            </a:solidFill>
            <a:ln w="38100" cap="flat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vert="horz" wrap="square" lIns="91392" tIns="45696" rIns="91392" bIns="45696" numCol="1" anchor="t" anchorCtr="0" compatLnSpc="1"/>
            <a:lstStyle/>
            <a:p>
              <a:pPr algn="ctr" fontAlgn="base">
                <a:lnSpc>
                  <a:spcPct val="200000"/>
                </a:lnSpc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en-US" sz="1800">
                <a:solidFill>
                  <a:srgbClr val="F4F4F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Oval 6"/>
            <p:cNvSpPr>
              <a:spLocks noChangeArrowheads="1"/>
            </p:cNvSpPr>
            <p:nvPr/>
          </p:nvSpPr>
          <p:spPr bwMode="auto">
            <a:xfrm>
              <a:off x="6541475" y="3927664"/>
              <a:ext cx="744537" cy="744538"/>
            </a:xfrm>
            <a:prstGeom prst="ellipse">
              <a:avLst/>
            </a:prstGeom>
            <a:solidFill>
              <a:schemeClr val="bg2"/>
            </a:solidFill>
            <a:ln w="14288" cap="flat">
              <a:solidFill>
                <a:srgbClr val="FEFEFE"/>
              </a:solidFill>
              <a:prstDash val="solid"/>
              <a:miter lim="800000"/>
            </a:ln>
          </p:spPr>
          <p:txBody>
            <a:bodyPr vert="horz" wrap="square" lIns="91392" tIns="45696" rIns="91392" bIns="45696" numCol="1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en-US" sz="1600">
                <a:solidFill>
                  <a:srgbClr val="FFFFFF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6593735" y="4010198"/>
              <a:ext cx="667385" cy="563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en-US" altLang="zh-CN" sz="2400">
                  <a:solidFill>
                    <a:srgbClr val="4D4D4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2400">
                <a:solidFill>
                  <a:srgbClr val="4D4D4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" name="object 19">
            <a:extLst>
              <a:ext uri="{FF2B5EF4-FFF2-40B4-BE49-F238E27FC236}">
                <a16:creationId xmlns:a16="http://schemas.microsoft.com/office/drawing/2014/main" id="{B062AEC6-2872-FFD4-38B9-2A7F7EC1DD66}"/>
              </a:ext>
            </a:extLst>
          </p:cNvPr>
          <p:cNvSpPr txBox="1"/>
          <p:nvPr/>
        </p:nvSpPr>
        <p:spPr>
          <a:xfrm>
            <a:off x="11333446" y="6452014"/>
            <a:ext cx="21085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1400">
                <a:solidFill>
                  <a:srgbClr val="888888"/>
                </a:solidFill>
                <a:latin typeface="Calibri" panose="020F0502020204030204"/>
                <a:cs typeface="Calibri" panose="020F0502020204030204"/>
              </a:rPr>
              <a:t>27</a:t>
            </a:r>
            <a:endParaRPr sz="14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D63B15C9-4D78-5B03-87A2-F4EB02ECEBB2}"/>
              </a:ext>
            </a:extLst>
          </p:cNvPr>
          <p:cNvSpPr/>
          <p:nvPr/>
        </p:nvSpPr>
        <p:spPr>
          <a:xfrm>
            <a:off x="514094" y="1015307"/>
            <a:ext cx="68005" cy="450786"/>
          </a:xfrm>
          <a:custGeom>
            <a:avLst/>
            <a:gdLst/>
            <a:ahLst/>
            <a:cxnLst/>
            <a:rect l="l" t="t" r="r" b="b"/>
            <a:pathLst>
              <a:path w="106045" h="702944">
                <a:moveTo>
                  <a:pt x="0" y="702767"/>
                </a:moveTo>
                <a:lnTo>
                  <a:pt x="105773" y="702767"/>
                </a:lnTo>
                <a:lnTo>
                  <a:pt x="105773" y="0"/>
                </a:lnTo>
                <a:lnTo>
                  <a:pt x="0" y="0"/>
                </a:lnTo>
                <a:lnTo>
                  <a:pt x="0" y="702767"/>
                </a:lnTo>
                <a:close/>
              </a:path>
            </a:pathLst>
          </a:custGeom>
          <a:solidFill>
            <a:srgbClr val="F39701"/>
          </a:solidFill>
        </p:spPr>
        <p:txBody>
          <a:bodyPr wrap="square" lIns="0" tIns="0" rIns="0" bIns="0" rtlCol="0"/>
          <a:lstStyle/>
          <a:p>
            <a:endParaRPr sz="1155"/>
          </a:p>
        </p:txBody>
      </p:sp>
      <p:sp>
        <p:nvSpPr>
          <p:cNvPr id="24" name="object 7">
            <a:extLst>
              <a:ext uri="{FF2B5EF4-FFF2-40B4-BE49-F238E27FC236}">
                <a16:creationId xmlns:a16="http://schemas.microsoft.com/office/drawing/2014/main" id="{DB183EF4-66EF-3624-5F8A-D231B0A4C207}"/>
              </a:ext>
            </a:extLst>
          </p:cNvPr>
          <p:cNvSpPr txBox="1"/>
          <p:nvPr/>
        </p:nvSpPr>
        <p:spPr>
          <a:xfrm>
            <a:off x="675266" y="1082700"/>
            <a:ext cx="4613446" cy="316000"/>
          </a:xfrm>
          <a:prstGeom prst="rect">
            <a:avLst/>
          </a:prstGeom>
        </p:spPr>
        <p:txBody>
          <a:bodyPr vert="horz" wrap="square" lIns="0" tIns="8144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255">
              <a:lnSpc>
                <a:spcPct val="100000"/>
              </a:lnSpc>
              <a:spcBef>
                <a:spcPts val="65"/>
              </a:spcBef>
            </a:pP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参展政策</a:t>
            </a:r>
            <a:endParaRPr lang="zh-CN" altLang="en-US" sz="2000" b="1">
              <a:solidFill>
                <a:srgbClr val="EB82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B4B43D5A-CBF1-D6DD-82C5-58254FDB4C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0" t="16506" r="1" b="31988"/>
          <a:stretch/>
        </p:blipFill>
        <p:spPr>
          <a:xfrm>
            <a:off x="-65884" y="3302000"/>
            <a:ext cx="12257884" cy="3532332"/>
          </a:xfrm>
          <a:prstGeom prst="rect">
            <a:avLst/>
          </a:prstGeom>
        </p:spPr>
      </p:pic>
      <p:sp>
        <p:nvSpPr>
          <p:cNvPr id="43" name="矩形 42">
            <a:extLst>
              <a:ext uri="{FF2B5EF4-FFF2-40B4-BE49-F238E27FC236}">
                <a16:creationId xmlns:a16="http://schemas.microsoft.com/office/drawing/2014/main" id="{CDD15764-0180-644F-2E40-C1EB1089E937}"/>
              </a:ext>
            </a:extLst>
          </p:cNvPr>
          <p:cNvSpPr/>
          <p:nvPr/>
        </p:nvSpPr>
        <p:spPr>
          <a:xfrm>
            <a:off x="0" y="3264272"/>
            <a:ext cx="12192000" cy="3593728"/>
          </a:xfrm>
          <a:prstGeom prst="rect">
            <a:avLst/>
          </a:prstGeom>
          <a:solidFill>
            <a:schemeClr val="bg1">
              <a:lumMod val="9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直角三角形 37">
            <a:extLst>
              <a:ext uri="{FF2B5EF4-FFF2-40B4-BE49-F238E27FC236}">
                <a16:creationId xmlns:a16="http://schemas.microsoft.com/office/drawing/2014/main" id="{35D16CD0-17C9-B8D4-928A-E325FDAC5B16}"/>
              </a:ext>
            </a:extLst>
          </p:cNvPr>
          <p:cNvSpPr/>
          <p:nvPr/>
        </p:nvSpPr>
        <p:spPr>
          <a:xfrm flipV="1">
            <a:off x="0" y="3238872"/>
            <a:ext cx="12414239" cy="200761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91796" y="1250912"/>
            <a:ext cx="76684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255">
              <a:lnSpc>
                <a:spcPct val="100000"/>
              </a:lnSpc>
              <a:spcBef>
                <a:spcPts val="65"/>
              </a:spcBef>
            </a:pPr>
            <a:r>
              <a:rPr lang="en-US" altLang="zh-CN" sz="2000" b="1" spc="-3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2024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成都世园</a:t>
            </a:r>
            <a:r>
              <a:rPr lang="zh-CN" altLang="en-US" sz="2000" b="1" spc="-6" dirty="0">
                <a:latin typeface="微软雅黑" panose="020B0503020204020204" pitchFamily="34" charset="-122"/>
                <a:ea typeface="微软雅黑" panose="020B0503020204020204" pitchFamily="34" charset="-122"/>
              </a:rPr>
              <a:t>会国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内外参</a:t>
            </a:r>
            <a:r>
              <a:rPr lang="zh-CN" altLang="en-US" sz="2000" b="1" spc="-6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展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城市</a:t>
            </a:r>
            <a:r>
              <a:rPr lang="zh-CN" altLang="en-US" sz="2000" b="1" spc="-22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展</a:t>
            </a:r>
            <a:r>
              <a:rPr lang="zh-CN" altLang="en-US" sz="2000" b="1" spc="-1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园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建设</a:t>
            </a:r>
            <a:r>
              <a:rPr lang="zh-CN" altLang="en-US" sz="2000" b="1" spc="-3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</a:t>
            </a:r>
            <a:r>
              <a:rPr lang="zh-CN" altLang="en-US" sz="2000" b="1" spc="-1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金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补贴</a:t>
            </a:r>
            <a:r>
              <a:rPr lang="zh-CN" altLang="en-US" sz="2000" b="1" spc="-6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比例</a:t>
            </a: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F1879A82-FE21-4F67-C270-CBD4C91C8234}"/>
              </a:ext>
            </a:extLst>
          </p:cNvPr>
          <p:cNvSpPr/>
          <p:nvPr/>
        </p:nvSpPr>
        <p:spPr>
          <a:xfrm>
            <a:off x="514094" y="1015307"/>
            <a:ext cx="68005" cy="450786"/>
          </a:xfrm>
          <a:custGeom>
            <a:avLst/>
            <a:gdLst/>
            <a:ahLst/>
            <a:cxnLst/>
            <a:rect l="l" t="t" r="r" b="b"/>
            <a:pathLst>
              <a:path w="106045" h="702944">
                <a:moveTo>
                  <a:pt x="0" y="702767"/>
                </a:moveTo>
                <a:lnTo>
                  <a:pt x="105773" y="702767"/>
                </a:lnTo>
                <a:lnTo>
                  <a:pt x="105773" y="0"/>
                </a:lnTo>
                <a:lnTo>
                  <a:pt x="0" y="0"/>
                </a:lnTo>
                <a:lnTo>
                  <a:pt x="0" y="702767"/>
                </a:lnTo>
                <a:close/>
              </a:path>
            </a:pathLst>
          </a:custGeom>
          <a:solidFill>
            <a:srgbClr val="F39701"/>
          </a:solidFill>
        </p:spPr>
        <p:txBody>
          <a:bodyPr wrap="square" lIns="0" tIns="0" rIns="0" bIns="0" rtlCol="0"/>
          <a:lstStyle/>
          <a:p>
            <a:endParaRPr sz="1155"/>
          </a:p>
        </p:txBody>
      </p:sp>
      <p:sp>
        <p:nvSpPr>
          <p:cNvPr id="4" name="object 7">
            <a:extLst>
              <a:ext uri="{FF2B5EF4-FFF2-40B4-BE49-F238E27FC236}">
                <a16:creationId xmlns:a16="http://schemas.microsoft.com/office/drawing/2014/main" id="{A116D393-0D64-C731-E709-2DDDCD0A33B1}"/>
              </a:ext>
            </a:extLst>
          </p:cNvPr>
          <p:cNvSpPr txBox="1"/>
          <p:nvPr/>
        </p:nvSpPr>
        <p:spPr>
          <a:xfrm>
            <a:off x="675266" y="938764"/>
            <a:ext cx="4613446" cy="316000"/>
          </a:xfrm>
          <a:prstGeom prst="rect">
            <a:avLst/>
          </a:prstGeom>
        </p:spPr>
        <p:txBody>
          <a:bodyPr vert="horz" wrap="square" lIns="0" tIns="8144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255">
              <a:lnSpc>
                <a:spcPct val="100000"/>
              </a:lnSpc>
              <a:spcBef>
                <a:spcPts val="65"/>
              </a:spcBef>
            </a:pP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参展政策</a:t>
            </a:r>
            <a:endParaRPr lang="zh-CN" altLang="en-US" sz="2000" b="1">
              <a:solidFill>
                <a:srgbClr val="EB82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9675D0E8-14E4-6478-808C-AC6F1C6A66AF}"/>
              </a:ext>
            </a:extLst>
          </p:cNvPr>
          <p:cNvGrpSpPr/>
          <p:nvPr/>
        </p:nvGrpSpPr>
        <p:grpSpPr>
          <a:xfrm>
            <a:off x="0" y="2468848"/>
            <a:ext cx="12275960" cy="3088581"/>
            <a:chOff x="0" y="1469781"/>
            <a:chExt cx="12275960" cy="3088581"/>
          </a:xfrm>
        </p:grpSpPr>
        <p:cxnSp>
          <p:nvCxnSpPr>
            <p:cNvPr id="7" name="直接箭头连接符 6">
              <a:extLst>
                <a:ext uri="{FF2B5EF4-FFF2-40B4-BE49-F238E27FC236}">
                  <a16:creationId xmlns:a16="http://schemas.microsoft.com/office/drawing/2014/main" id="{3D96BDB1-06C1-C8BB-CB9C-31BACF6D5B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2302933"/>
              <a:ext cx="12192000" cy="1944482"/>
            </a:xfrm>
            <a:prstGeom prst="straightConnector1">
              <a:avLst/>
            </a:prstGeom>
            <a:ln w="38100">
              <a:solidFill>
                <a:schemeClr val="accent2">
                  <a:lumMod val="60000"/>
                  <a:lumOff val="40000"/>
                </a:schemeClr>
              </a:solidFill>
              <a:headEnd type="none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8EF23475-4224-B92A-EE47-9A5DEA5A6571}"/>
                </a:ext>
              </a:extLst>
            </p:cNvPr>
            <p:cNvSpPr/>
            <p:nvPr/>
          </p:nvSpPr>
          <p:spPr>
            <a:xfrm>
              <a:off x="1316692" y="3956851"/>
              <a:ext cx="163629" cy="16362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8F2E0A07-7368-5F0B-8AB2-10E40237906D}"/>
                </a:ext>
              </a:extLst>
            </p:cNvPr>
            <p:cNvSpPr/>
            <p:nvPr/>
          </p:nvSpPr>
          <p:spPr>
            <a:xfrm>
              <a:off x="4173280" y="3473435"/>
              <a:ext cx="163629" cy="16362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1564E94A-577E-29EC-AC54-10A3D8127B5A}"/>
                </a:ext>
              </a:extLst>
            </p:cNvPr>
            <p:cNvSpPr/>
            <p:nvPr/>
          </p:nvSpPr>
          <p:spPr>
            <a:xfrm>
              <a:off x="7411664" y="2957409"/>
              <a:ext cx="163629" cy="16362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29FCEC82-9B56-0D9F-1FBC-FF007BC33146}"/>
                </a:ext>
              </a:extLst>
            </p:cNvPr>
            <p:cNvSpPr/>
            <p:nvPr/>
          </p:nvSpPr>
          <p:spPr>
            <a:xfrm>
              <a:off x="10342764" y="2495973"/>
              <a:ext cx="163629" cy="16362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等腰三角形 12">
              <a:extLst>
                <a:ext uri="{FF2B5EF4-FFF2-40B4-BE49-F238E27FC236}">
                  <a16:creationId xmlns:a16="http://schemas.microsoft.com/office/drawing/2014/main" id="{4FEA4535-17E9-FB35-A232-D84606D1373F}"/>
                </a:ext>
              </a:extLst>
            </p:cNvPr>
            <p:cNvSpPr/>
            <p:nvPr/>
          </p:nvSpPr>
          <p:spPr>
            <a:xfrm rot="4688042">
              <a:off x="11927417" y="2086235"/>
              <a:ext cx="239886" cy="457200"/>
            </a:xfrm>
            <a:prstGeom prst="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AA8DFA95-92FF-9B25-19B1-DBA0D3C8A96F}"/>
                </a:ext>
              </a:extLst>
            </p:cNvPr>
            <p:cNvSpPr txBox="1"/>
            <p:nvPr/>
          </p:nvSpPr>
          <p:spPr>
            <a:xfrm>
              <a:off x="514094" y="2653783"/>
              <a:ext cx="1936868" cy="15465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0480" marR="3175" indent="-22860">
                <a:spcBef>
                  <a:spcPts val="65"/>
                </a:spcBef>
              </a:pPr>
              <a:r>
                <a:rPr lang="zh-CN" altLang="en-US" sz="1800"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charset="-122"/>
                </a:rPr>
                <a:t>补贴  </a:t>
              </a:r>
              <a:r>
                <a:rPr lang="en-US" altLang="zh-CN" sz="28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charset="-122"/>
                </a:rPr>
                <a:t>25%</a:t>
              </a:r>
            </a:p>
            <a:p>
              <a:pPr marL="8255" marR="3175">
                <a:spcBef>
                  <a:spcPts val="60"/>
                </a:spcBef>
              </a:pPr>
              <a:r>
                <a:rPr lang="zh-CN" altLang="en-US" spc="3"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charset="-122"/>
                </a:rPr>
                <a:t>投</a:t>
              </a:r>
              <a:r>
                <a:rPr lang="zh-CN" altLang="en-US" spc="-3"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charset="-122"/>
                </a:rPr>
                <a:t>资</a:t>
              </a:r>
              <a:r>
                <a:rPr lang="en-US" altLang="zh-CN" spc="-3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charset="-122"/>
                </a:rPr>
                <a:t>300</a:t>
              </a:r>
              <a:r>
                <a:rPr lang="zh-CN" altLang="en-US" spc="-3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charset="-122"/>
                </a:rPr>
                <a:t>万</a:t>
              </a:r>
              <a:r>
                <a:rPr lang="zh-CN" altLang="en-US" spc="3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charset="-122"/>
                </a:rPr>
                <a:t>元</a:t>
              </a:r>
              <a:r>
                <a:rPr lang="zh-CN" altLang="en-US" spc="-3"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charset="-122"/>
                </a:rPr>
                <a:t>至 </a:t>
              </a:r>
            </a:p>
            <a:p>
              <a:pPr marL="8255" marR="3175">
                <a:spcBef>
                  <a:spcPts val="60"/>
                </a:spcBef>
              </a:pPr>
              <a:r>
                <a:rPr lang="en-US" altLang="zh-CN"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charset="-122"/>
                </a:rPr>
                <a:t>50</a:t>
              </a:r>
              <a:r>
                <a:rPr lang="en-US" altLang="zh-CN" spc="-10"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charset="-122"/>
                </a:rPr>
                <a:t>0</a:t>
              </a:r>
              <a:r>
                <a:rPr lang="zh-CN" altLang="en-US" spc="3"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charset="-122"/>
                </a:rPr>
                <a:t>万</a:t>
              </a:r>
              <a:r>
                <a:rPr lang="zh-CN" altLang="en-US" spc="-3"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charset="-122"/>
                </a:rPr>
                <a:t>元（</a:t>
              </a:r>
              <a:r>
                <a:rPr lang="zh-CN" altLang="en-US" spc="3"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charset="-122"/>
                </a:rPr>
                <a:t>不</a:t>
              </a:r>
              <a:r>
                <a:rPr lang="zh-CN" altLang="en-US" spc="-3"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charset="-122"/>
                </a:rPr>
                <a:t>含）</a:t>
              </a: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endParaRPr>
            </a:p>
            <a:p>
              <a:pPr marL="30480" marR="3175" indent="-22860">
                <a:spcBef>
                  <a:spcPts val="65"/>
                </a:spcBef>
              </a:pPr>
              <a:endPara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C021BA6A-3134-1631-4FD8-981862A4548E}"/>
                </a:ext>
              </a:extLst>
            </p:cNvPr>
            <p:cNvSpPr txBox="1"/>
            <p:nvPr/>
          </p:nvSpPr>
          <p:spPr>
            <a:xfrm>
              <a:off x="3399132" y="2188936"/>
              <a:ext cx="1936868" cy="16081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0480" marR="3175" indent="-22860">
                <a:spcBef>
                  <a:spcPts val="65"/>
                </a:spcBef>
              </a:pPr>
              <a:r>
                <a:rPr lang="zh-CN" altLang="en-US" sz="1800"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charset="-122"/>
                </a:rPr>
                <a:t>补贴  </a:t>
              </a:r>
              <a:r>
                <a:rPr lang="en-US" altLang="zh-CN" sz="28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charset="-122"/>
                </a:rPr>
                <a:t>30%</a:t>
              </a:r>
            </a:p>
            <a:p>
              <a:pPr marL="8255">
                <a:spcBef>
                  <a:spcPts val="60"/>
                </a:spcBef>
              </a:pPr>
              <a:r>
                <a:rPr lang="zh-CN" altLang="en-US" spc="3"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charset="-122"/>
                </a:rPr>
                <a:t>投</a:t>
              </a:r>
              <a:r>
                <a:rPr lang="zh-CN" altLang="en-US" spc="-3"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charset="-122"/>
                </a:rPr>
                <a:t>资</a:t>
              </a:r>
              <a:r>
                <a:rPr lang="en-US" altLang="zh-CN" spc="-3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charset="-122"/>
                </a:rPr>
                <a:t>500</a:t>
              </a:r>
              <a:r>
                <a:rPr lang="zh-CN" altLang="en-US" spc="-3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charset="-122"/>
                </a:rPr>
                <a:t>万</a:t>
              </a:r>
              <a:r>
                <a:rPr lang="zh-CN" altLang="en-US" spc="3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charset="-122"/>
                </a:rPr>
                <a:t>元</a:t>
              </a:r>
              <a:r>
                <a:rPr lang="zh-CN" altLang="en-US" spc="-3"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charset="-122"/>
                </a:rPr>
                <a:t>至</a:t>
              </a:r>
            </a:p>
            <a:p>
              <a:pPr marL="8255">
                <a:spcBef>
                  <a:spcPts val="60"/>
                </a:spcBef>
              </a:pPr>
              <a:r>
                <a:rPr lang="en-US" altLang="zh-CN" spc="-3"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charset="-122"/>
                </a:rPr>
                <a:t>800</a:t>
              </a: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charset="-122"/>
                </a:rPr>
                <a:t>万</a:t>
              </a:r>
              <a:r>
                <a:rPr lang="zh-CN" altLang="en-US" spc="-3"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charset="-122"/>
                </a:rPr>
                <a:t>元</a:t>
              </a:r>
              <a:r>
                <a:rPr lang="zh-CN" altLang="en-US" spc="-6"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charset="-122"/>
                </a:rPr>
                <a:t>（</a:t>
              </a: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charset="-122"/>
                </a:rPr>
                <a:t>不</a:t>
              </a:r>
              <a:r>
                <a:rPr lang="zh-CN" altLang="en-US" spc="-3"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charset="-122"/>
                </a:rPr>
                <a:t>含）</a:t>
              </a: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endParaRPr>
            </a:p>
            <a:p>
              <a:pPr marL="30480" marR="3175" indent="-22860">
                <a:spcBef>
                  <a:spcPts val="65"/>
                </a:spcBef>
              </a:pPr>
              <a:endPara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F8DF4B71-7F64-E258-990E-0BD40EFEBA8F}"/>
                </a:ext>
              </a:extLst>
            </p:cNvPr>
            <p:cNvSpPr txBox="1"/>
            <p:nvPr/>
          </p:nvSpPr>
          <p:spPr>
            <a:xfrm>
              <a:off x="6595942" y="1756159"/>
              <a:ext cx="2790311" cy="11798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0480" marR="3175" indent="-22860">
                <a:spcBef>
                  <a:spcPts val="65"/>
                </a:spcBef>
              </a:pPr>
              <a:r>
                <a:rPr lang="zh-CN" altLang="en-US" sz="1800"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charset="-122"/>
                </a:rPr>
                <a:t>补贴  </a:t>
              </a:r>
              <a:r>
                <a:rPr lang="en-US" altLang="zh-CN" sz="28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charset="-122"/>
                </a:rPr>
                <a:t>35%</a:t>
              </a:r>
            </a:p>
            <a:p>
              <a:pPr marR="810260">
                <a:lnSpc>
                  <a:spcPct val="100000"/>
                </a:lnSpc>
                <a:spcBef>
                  <a:spcPts val="380"/>
                </a:spcBef>
              </a:pPr>
              <a:r>
                <a:rPr lang="zh-CN" altLang="en-US" spc="3">
                  <a:latin typeface="微软雅黑" panose="020B0503020204020204" pitchFamily="34" charset="-122"/>
                  <a:ea typeface="微软雅黑" panose="020B0503020204020204" pitchFamily="34" charset="-122"/>
                </a:rPr>
                <a:t>投</a:t>
              </a:r>
              <a:r>
                <a:rPr lang="zh-CN" altLang="en-US" spc="-3">
                  <a:latin typeface="微软雅黑" panose="020B0503020204020204" pitchFamily="34" charset="-122"/>
                  <a:ea typeface="微软雅黑" panose="020B0503020204020204" pitchFamily="34" charset="-122"/>
                </a:rPr>
                <a:t>资</a:t>
              </a:r>
              <a:r>
                <a:rPr lang="en-US" altLang="zh-CN" spc="-3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800</a:t>
              </a:r>
              <a:r>
                <a:rPr lang="zh-CN" altLang="en-US" spc="-3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万</a:t>
              </a:r>
              <a:r>
                <a:rPr lang="zh-CN" altLang="en-US" spc="3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元</a:t>
              </a:r>
              <a:r>
                <a:rPr lang="zh-CN" altLang="en-US" spc="-3">
                  <a:latin typeface="微软雅黑" panose="020B0503020204020204" pitchFamily="34" charset="-122"/>
                  <a:ea typeface="微软雅黑" panose="020B0503020204020204" pitchFamily="34" charset="-122"/>
                </a:rPr>
                <a:t>至 </a:t>
              </a:r>
              <a:endParaRPr lang="en-US" altLang="zh-CN" spc="-3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R="810260">
                <a:lnSpc>
                  <a:spcPct val="100000"/>
                </a:lnSpc>
                <a:spcBef>
                  <a:spcPts val="380"/>
                </a:spcBef>
              </a:pPr>
              <a:r>
                <a:rPr lang="en-US" altLang="zh-CN">
                  <a:latin typeface="微软雅黑" panose="020B0503020204020204" pitchFamily="34" charset="-122"/>
                  <a:ea typeface="微软雅黑" panose="020B0503020204020204" pitchFamily="34" charset="-122"/>
                </a:rPr>
                <a:t>120</a:t>
              </a:r>
              <a:r>
                <a:rPr lang="en-US" altLang="zh-CN" spc="-10">
                  <a:latin typeface="微软雅黑" panose="020B0503020204020204" pitchFamily="34" charset="-122"/>
                  <a:ea typeface="微软雅黑" panose="020B0503020204020204" pitchFamily="34" charset="-122"/>
                </a:rPr>
                <a:t>0</a:t>
              </a:r>
              <a:r>
                <a:rPr lang="zh-CN" altLang="en-US" spc="-3">
                  <a:latin typeface="微软雅黑" panose="020B0503020204020204" pitchFamily="34" charset="-122"/>
                  <a:ea typeface="微软雅黑" panose="020B0503020204020204" pitchFamily="34" charset="-122"/>
                </a:rPr>
                <a:t>万</a:t>
              </a:r>
              <a:r>
                <a:rPr lang="zh-CN" altLang="en-US" spc="3">
                  <a:latin typeface="微软雅黑" panose="020B0503020204020204" pitchFamily="34" charset="-122"/>
                  <a:ea typeface="微软雅黑" panose="020B0503020204020204" pitchFamily="34" charset="-122"/>
                </a:rPr>
                <a:t>元</a:t>
              </a:r>
              <a:r>
                <a:rPr lang="zh-CN" altLang="en-US" spc="-3">
                  <a:latin typeface="微软雅黑" panose="020B0503020204020204" pitchFamily="34" charset="-122"/>
                  <a:ea typeface="微软雅黑" panose="020B0503020204020204" pitchFamily="34" charset="-122"/>
                </a:rPr>
                <a:t>（不</a:t>
              </a:r>
              <a:r>
                <a:rPr lang="zh-CN" altLang="en-US" spc="3">
                  <a:latin typeface="微软雅黑" panose="020B0503020204020204" pitchFamily="34" charset="-122"/>
                  <a:ea typeface="微软雅黑" panose="020B0503020204020204" pitchFamily="34" charset="-122"/>
                </a:rPr>
                <a:t>含</a:t>
              </a:r>
              <a:r>
                <a:rPr lang="zh-CN" altLang="en-US" spc="-3"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823FE1D9-A6BA-8080-3DD0-3A9867231C88}"/>
                </a:ext>
              </a:extLst>
            </p:cNvPr>
            <p:cNvSpPr txBox="1"/>
            <p:nvPr/>
          </p:nvSpPr>
          <p:spPr>
            <a:xfrm>
              <a:off x="9526036" y="1469781"/>
              <a:ext cx="1936868" cy="15337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0480" marR="3175" indent="-22860">
                <a:spcBef>
                  <a:spcPts val="65"/>
                </a:spcBef>
              </a:pPr>
              <a:r>
                <a:rPr lang="zh-CN" altLang="en-US" sz="1800"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charset="-122"/>
                </a:rPr>
                <a:t>补贴  </a:t>
              </a:r>
              <a:r>
                <a:rPr lang="en-US" altLang="zh-CN" sz="280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黑体" panose="02010609060101010101" charset="-122"/>
                </a:rPr>
                <a:t>40%</a:t>
              </a:r>
            </a:p>
            <a:p>
              <a:pPr marL="30480" marR="3175" indent="-22860">
                <a:spcBef>
                  <a:spcPts val="65"/>
                </a:spcBef>
              </a:pPr>
              <a:r>
                <a:rPr lang="zh-CN" altLang="en-US" spc="3">
                  <a:latin typeface="微软雅黑" panose="020B0503020204020204" pitchFamily="34" charset="-122"/>
                  <a:ea typeface="微软雅黑" panose="020B0503020204020204" pitchFamily="34" charset="-122"/>
                </a:rPr>
                <a:t>投</a:t>
              </a:r>
              <a:r>
                <a:rPr lang="zh-CN" altLang="en-US" spc="-3">
                  <a:latin typeface="微软雅黑" panose="020B0503020204020204" pitchFamily="34" charset="-122"/>
                  <a:ea typeface="微软雅黑" panose="020B0503020204020204" pitchFamily="34" charset="-122"/>
                </a:rPr>
                <a:t>资</a:t>
              </a:r>
              <a:r>
                <a:rPr lang="en-US" altLang="zh-CN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12</a:t>
              </a:r>
              <a:r>
                <a:rPr lang="en-US" altLang="zh-CN" spc="-1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</a:t>
              </a:r>
              <a:r>
                <a:rPr lang="en-US" altLang="zh-CN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</a:t>
              </a:r>
              <a:r>
                <a:rPr lang="zh-CN" altLang="en-US" spc="-3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万元 </a:t>
              </a:r>
              <a:r>
                <a:rPr lang="zh-CN" altLang="en-US" spc="3">
                  <a:latin typeface="微软雅黑" panose="020B0503020204020204" pitchFamily="34" charset="-122"/>
                  <a:ea typeface="微软雅黑" panose="020B0503020204020204" pitchFamily="34" charset="-122"/>
                </a:rPr>
                <a:t>以</a:t>
              </a:r>
              <a:r>
                <a:rPr lang="zh-CN" altLang="en-US" spc="-3">
                  <a:latin typeface="微软雅黑" panose="020B0503020204020204" pitchFamily="34" charset="-122"/>
                  <a:ea typeface="微软雅黑" panose="020B0503020204020204" pitchFamily="34" charset="-122"/>
                </a:rPr>
                <a:t>上</a:t>
              </a: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0480" marR="3175" indent="-22860">
                <a:spcBef>
                  <a:spcPts val="65"/>
                </a:spcBef>
              </a:pPr>
              <a:endPara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endParaRPr>
            </a:p>
          </p:txBody>
        </p:sp>
        <p:sp>
          <p:nvSpPr>
            <p:cNvPr id="19" name="object 15">
              <a:extLst>
                <a:ext uri="{FF2B5EF4-FFF2-40B4-BE49-F238E27FC236}">
                  <a16:creationId xmlns:a16="http://schemas.microsoft.com/office/drawing/2014/main" id="{CF5AE7FB-5D19-D689-9D7A-084A0AE8DF5B}"/>
                </a:ext>
              </a:extLst>
            </p:cNvPr>
            <p:cNvSpPr txBox="1"/>
            <p:nvPr/>
          </p:nvSpPr>
          <p:spPr>
            <a:xfrm>
              <a:off x="1923083" y="4304328"/>
              <a:ext cx="3240942" cy="254034"/>
            </a:xfrm>
            <a:prstGeom prst="rect">
              <a:avLst/>
            </a:prstGeom>
          </p:spPr>
          <p:txBody>
            <a:bodyPr vert="horz" wrap="square" lIns="0" tIns="7737" rIns="0" bIns="0" rtlCol="0">
              <a:spAutoFit/>
            </a:bodyPr>
            <a:lstStyle/>
            <a:p>
              <a:pPr marL="8255" marR="3175">
                <a:spcBef>
                  <a:spcPts val="60"/>
                </a:spcBef>
              </a:pPr>
              <a:endParaRPr sz="1600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endParaRPr>
            </a:p>
          </p:txBody>
        </p:sp>
        <p:sp>
          <p:nvSpPr>
            <p:cNvPr id="20" name="object 19">
              <a:extLst>
                <a:ext uri="{FF2B5EF4-FFF2-40B4-BE49-F238E27FC236}">
                  <a16:creationId xmlns:a16="http://schemas.microsoft.com/office/drawing/2014/main" id="{01533B4E-139A-2693-8BE2-D4E86C7A7C34}"/>
                </a:ext>
              </a:extLst>
            </p:cNvPr>
            <p:cNvSpPr txBox="1"/>
            <p:nvPr/>
          </p:nvSpPr>
          <p:spPr>
            <a:xfrm>
              <a:off x="4061868" y="3796119"/>
              <a:ext cx="3103495" cy="254034"/>
            </a:xfrm>
            <a:prstGeom prst="rect">
              <a:avLst/>
            </a:prstGeom>
          </p:spPr>
          <p:txBody>
            <a:bodyPr vert="horz" wrap="square" lIns="0" tIns="7737" rIns="0" bIns="0" rtlCol="0">
              <a:spAutoFit/>
            </a:bodyPr>
            <a:lstStyle/>
            <a:p>
              <a:pPr marL="8255">
                <a:spcBef>
                  <a:spcPts val="60"/>
                </a:spcBef>
              </a:pPr>
              <a:endParaRPr sz="1600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15C0A834-E46E-6C9C-A1A0-B409BE617D93}"/>
                </a:ext>
              </a:extLst>
            </p:cNvPr>
            <p:cNvSpPr txBox="1"/>
            <p:nvPr/>
          </p:nvSpPr>
          <p:spPr>
            <a:xfrm>
              <a:off x="6062465" y="3481512"/>
              <a:ext cx="616373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810260">
                <a:lnSpc>
                  <a:spcPct val="100000"/>
                </a:lnSpc>
                <a:spcBef>
                  <a:spcPts val="380"/>
                </a:spcBef>
              </a:pPr>
              <a:endPara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CC52440F-E6A2-BE32-68A0-626E501F87D3}"/>
                </a:ext>
              </a:extLst>
            </p:cNvPr>
            <p:cNvSpPr txBox="1"/>
            <p:nvPr/>
          </p:nvSpPr>
          <p:spPr>
            <a:xfrm>
              <a:off x="8202049" y="3026092"/>
              <a:ext cx="3454254" cy="3503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3175">
                <a:lnSpc>
                  <a:spcPct val="100000"/>
                </a:lnSpc>
              </a:pP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5" name="object 19">
            <a:extLst>
              <a:ext uri="{FF2B5EF4-FFF2-40B4-BE49-F238E27FC236}">
                <a16:creationId xmlns:a16="http://schemas.microsoft.com/office/drawing/2014/main" id="{703F1B6C-D2A2-ACA3-F25F-A00928551EFC}"/>
              </a:ext>
            </a:extLst>
          </p:cNvPr>
          <p:cNvSpPr txBox="1"/>
          <p:nvPr/>
        </p:nvSpPr>
        <p:spPr>
          <a:xfrm>
            <a:off x="11333446" y="6452014"/>
            <a:ext cx="21085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1400">
                <a:solidFill>
                  <a:schemeClr val="bg1"/>
                </a:solidFill>
                <a:latin typeface="Calibri" panose="020F0502020204030204"/>
                <a:cs typeface="Calibri" panose="020F0502020204030204"/>
              </a:rPr>
              <a:t>28</a:t>
            </a:r>
            <a:endParaRPr sz="1400">
              <a:solidFill>
                <a:schemeClr val="bg1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024年成都世界园艺博览会-汇总外发(1)_34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6"/>
          <a:stretch>
            <a:fillRect/>
          </a:stretch>
        </p:blipFill>
        <p:spPr>
          <a:xfrm>
            <a:off x="25617" y="888520"/>
            <a:ext cx="12140765" cy="589184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1100391" y="6283842"/>
            <a:ext cx="467832" cy="3827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024年成都世界园艺博览会-汇总外发(1)_2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" t="16899" r="4680" b="17984"/>
          <a:stretch>
            <a:fillRect/>
          </a:stretch>
        </p:blipFill>
        <p:spPr>
          <a:xfrm>
            <a:off x="583018" y="1196162"/>
            <a:ext cx="11025963" cy="446567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047114" y="5959769"/>
            <a:ext cx="6097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2024年成都世界园艺博览会简介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5494823"/>
            <a:ext cx="12110484" cy="1363178"/>
            <a:chOff x="246888" y="4150258"/>
            <a:chExt cx="8823960" cy="993241"/>
          </a:xfrm>
        </p:grpSpPr>
        <p:sp>
          <p:nvSpPr>
            <p:cNvPr id="9" name="object 2"/>
            <p:cNvSpPr/>
            <p:nvPr/>
          </p:nvSpPr>
          <p:spPr>
            <a:xfrm>
              <a:off x="246888" y="4992623"/>
              <a:ext cx="8823960" cy="15087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3"/>
            <p:cNvSpPr/>
            <p:nvPr/>
          </p:nvSpPr>
          <p:spPr>
            <a:xfrm>
              <a:off x="2416682" y="4180370"/>
              <a:ext cx="299605" cy="81023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4"/>
            <p:cNvSpPr/>
            <p:nvPr/>
          </p:nvSpPr>
          <p:spPr>
            <a:xfrm>
              <a:off x="251523" y="4197286"/>
              <a:ext cx="1664970" cy="80049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5"/>
            <p:cNvSpPr/>
            <p:nvPr/>
          </p:nvSpPr>
          <p:spPr>
            <a:xfrm>
              <a:off x="2828798" y="4789970"/>
              <a:ext cx="1286002" cy="20182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6"/>
            <p:cNvSpPr/>
            <p:nvPr/>
          </p:nvSpPr>
          <p:spPr>
            <a:xfrm>
              <a:off x="3672078" y="4330141"/>
              <a:ext cx="315213" cy="48959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7"/>
            <p:cNvSpPr/>
            <p:nvPr/>
          </p:nvSpPr>
          <p:spPr>
            <a:xfrm>
              <a:off x="8409238" y="4484979"/>
              <a:ext cx="661369" cy="51001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8"/>
            <p:cNvSpPr/>
            <p:nvPr/>
          </p:nvSpPr>
          <p:spPr>
            <a:xfrm>
              <a:off x="6647942" y="4628819"/>
              <a:ext cx="1745742" cy="36474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9"/>
            <p:cNvSpPr/>
            <p:nvPr/>
          </p:nvSpPr>
          <p:spPr>
            <a:xfrm>
              <a:off x="6140069" y="4484966"/>
              <a:ext cx="573151" cy="50563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0"/>
            <p:cNvSpPr/>
            <p:nvPr/>
          </p:nvSpPr>
          <p:spPr>
            <a:xfrm>
              <a:off x="1865122" y="4536757"/>
              <a:ext cx="577100" cy="45384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1"/>
            <p:cNvSpPr/>
            <p:nvPr/>
          </p:nvSpPr>
          <p:spPr>
            <a:xfrm>
              <a:off x="2542158" y="4525683"/>
              <a:ext cx="525310" cy="46661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2"/>
            <p:cNvSpPr/>
            <p:nvPr/>
          </p:nvSpPr>
          <p:spPr>
            <a:xfrm>
              <a:off x="3987291" y="4517516"/>
              <a:ext cx="955687" cy="48026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3"/>
            <p:cNvSpPr/>
            <p:nvPr/>
          </p:nvSpPr>
          <p:spPr>
            <a:xfrm>
              <a:off x="8081518" y="4150258"/>
              <a:ext cx="286321" cy="59963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4"/>
            <p:cNvSpPr/>
            <p:nvPr/>
          </p:nvSpPr>
          <p:spPr>
            <a:xfrm>
              <a:off x="4917059" y="4450029"/>
              <a:ext cx="1303401" cy="54353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9"/>
            <p:cNvSpPr txBox="1"/>
            <p:nvPr/>
          </p:nvSpPr>
          <p:spPr>
            <a:xfrm>
              <a:off x="8504681" y="4792167"/>
              <a:ext cx="316486" cy="16632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n-US" sz="1400">
                  <a:solidFill>
                    <a:srgbClr val="888888"/>
                  </a:solidFill>
                  <a:latin typeface="Calibri" panose="020F0502020204030204"/>
                  <a:cs typeface="Calibri" panose="020F0502020204030204"/>
                </a:rPr>
                <a:t>11</a:t>
              </a:r>
              <a:endParaRPr sz="1400">
                <a:latin typeface="Calibri" panose="020F0502020204030204"/>
                <a:cs typeface="Calibri" panose="020F0502020204030204"/>
              </a:endParaRPr>
            </a:p>
          </p:txBody>
        </p:sp>
      </p:grpSp>
      <p:sp>
        <p:nvSpPr>
          <p:cNvPr id="2" name="object 16"/>
          <p:cNvSpPr/>
          <p:nvPr/>
        </p:nvSpPr>
        <p:spPr>
          <a:xfrm>
            <a:off x="511139" y="1749909"/>
            <a:ext cx="4503420" cy="306324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文本框 2"/>
          <p:cNvSpPr txBox="1"/>
          <p:nvPr/>
        </p:nvSpPr>
        <p:spPr>
          <a:xfrm>
            <a:off x="5583089" y="1347908"/>
            <a:ext cx="6097772" cy="4329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767080">
              <a:lnSpc>
                <a:spcPct val="150000"/>
              </a:lnSpc>
              <a:spcBef>
                <a:spcPts val="95"/>
              </a:spcBef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活动名称：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2024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年成都世界园艺博览会 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</a:endParaRPr>
          </a:p>
          <a:p>
            <a:pPr marL="12700" marR="767080">
              <a:lnSpc>
                <a:spcPct val="150000"/>
              </a:lnSpc>
              <a:spcBef>
                <a:spcPts val="95"/>
              </a:spcBef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展会级别：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类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2700" marR="767080">
              <a:lnSpc>
                <a:spcPct val="150000"/>
              </a:lnSpc>
              <a:spcBef>
                <a:spcPts val="95"/>
              </a:spcBef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举办地点：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中国</a:t>
            </a:r>
            <a:r>
              <a:rPr lang="zh-CN" altLang="en-US" sz="1600" spc="-25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 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四川</a:t>
            </a:r>
            <a:r>
              <a:rPr lang="zh-CN" altLang="en-US" sz="1600" spc="-25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 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成都东部新区 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</a:endParaRPr>
          </a:p>
          <a:p>
            <a:pPr marL="12700" marR="767080">
              <a:lnSpc>
                <a:spcPct val="150000"/>
              </a:lnSpc>
              <a:spcBef>
                <a:spcPts val="95"/>
              </a:spcBef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举办时间：</a:t>
            </a:r>
            <a:r>
              <a:rPr lang="en-US" altLang="zh-CN" sz="1600" spc="-5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2024</a:t>
            </a:r>
            <a:r>
              <a:rPr lang="zh-CN" altLang="en-US" sz="1600" spc="-5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年</a:t>
            </a:r>
            <a:r>
              <a:rPr lang="en-US" altLang="zh-CN" sz="1600" spc="-5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4</a:t>
            </a:r>
            <a:r>
              <a:rPr lang="zh-CN" altLang="en-US" sz="1600" spc="-5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月</a:t>
            </a:r>
            <a:r>
              <a:rPr lang="en-US" altLang="zh-CN" sz="1600" spc="-5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26</a:t>
            </a:r>
            <a:r>
              <a:rPr lang="zh-CN" altLang="en-US" sz="1600" spc="-5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日</a:t>
            </a:r>
            <a:r>
              <a:rPr lang="en-US" altLang="zh-CN" sz="1600" spc="-5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-10</a:t>
            </a:r>
            <a:r>
              <a:rPr lang="zh-CN" altLang="en-US" sz="1600" spc="-5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月</a:t>
            </a:r>
            <a:r>
              <a:rPr lang="en-US" altLang="zh-CN" sz="1600" spc="-5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28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日</a:t>
            </a:r>
          </a:p>
          <a:p>
            <a:pPr marL="241300" marR="538480">
              <a:lnSpc>
                <a:spcPct val="1500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布展期：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2023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年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3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1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日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-2024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年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2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29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日 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展览时间： </a:t>
            </a:r>
            <a:r>
              <a:rPr lang="en-US" altLang="zh-CN" sz="1600" spc="-5" dirty="0">
                <a:latin typeface="微软雅黑" panose="020B0503020204020204" pitchFamily="34" charset="-122"/>
                <a:ea typeface="微软雅黑" panose="020B0503020204020204" pitchFamily="34" charset="-122"/>
              </a:rPr>
              <a:t>186</a:t>
            </a:r>
            <a:r>
              <a:rPr lang="zh-CN" altLang="en-US" sz="1600" spc="-5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天</a:t>
            </a:r>
            <a:endParaRPr lang="en-US" altLang="zh-CN" sz="1600" spc="-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41300" marR="538480">
              <a:lnSpc>
                <a:spcPct val="1500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测试期：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2024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年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3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1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日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-4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25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日</a:t>
            </a:r>
          </a:p>
          <a:p>
            <a:pPr marL="241300">
              <a:lnSpc>
                <a:spcPct val="150000"/>
              </a:lnSpc>
              <a:spcBef>
                <a:spcPts val="720"/>
              </a:spcBef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开展期：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2024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年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4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26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日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-10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28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日</a:t>
            </a:r>
          </a:p>
          <a:p>
            <a:pPr marL="12700">
              <a:lnSpc>
                <a:spcPct val="150000"/>
              </a:lnSpc>
              <a:spcBef>
                <a:spcPts val="725"/>
              </a:spcBef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活动主题：</a:t>
            </a:r>
            <a:r>
              <a:rPr lang="zh-CN" altLang="en-US" sz="1600" spc="-5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公园城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市</a:t>
            </a:r>
            <a:r>
              <a:rPr lang="zh-CN" altLang="en-US" sz="1600" spc="-5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 美好人居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</a:endParaRPr>
          </a:p>
          <a:p>
            <a:pPr marL="774700" marR="5080" indent="-762635">
              <a:lnSpc>
                <a:spcPct val="1500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办展目标：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举办为一届具有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时代特征、国际水平、 中国元素、成都特色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的高水平园艺盛会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9969FF99-5398-C93A-C839-3B2AA8E83EA7}"/>
              </a:ext>
            </a:extLst>
          </p:cNvPr>
          <p:cNvSpPr/>
          <p:nvPr/>
        </p:nvSpPr>
        <p:spPr>
          <a:xfrm>
            <a:off x="379899" y="927855"/>
            <a:ext cx="68005" cy="450786"/>
          </a:xfrm>
          <a:custGeom>
            <a:avLst/>
            <a:gdLst/>
            <a:ahLst/>
            <a:cxnLst/>
            <a:rect l="l" t="t" r="r" b="b"/>
            <a:pathLst>
              <a:path w="106045" h="702944">
                <a:moveTo>
                  <a:pt x="0" y="702767"/>
                </a:moveTo>
                <a:lnTo>
                  <a:pt x="105773" y="702767"/>
                </a:lnTo>
                <a:lnTo>
                  <a:pt x="105773" y="0"/>
                </a:lnTo>
                <a:lnTo>
                  <a:pt x="0" y="0"/>
                </a:lnTo>
                <a:lnTo>
                  <a:pt x="0" y="702767"/>
                </a:lnTo>
                <a:close/>
              </a:path>
            </a:pathLst>
          </a:custGeom>
          <a:solidFill>
            <a:srgbClr val="F39701"/>
          </a:solidFill>
        </p:spPr>
        <p:txBody>
          <a:bodyPr wrap="square" lIns="0" tIns="0" rIns="0" bIns="0" rtlCol="0"/>
          <a:lstStyle/>
          <a:p>
            <a:endParaRPr sz="1155"/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id="{2897E71C-CA2D-E72F-F86C-4FECF1E8BD63}"/>
              </a:ext>
            </a:extLst>
          </p:cNvPr>
          <p:cNvSpPr txBox="1"/>
          <p:nvPr/>
        </p:nvSpPr>
        <p:spPr>
          <a:xfrm>
            <a:off x="551703" y="1008064"/>
            <a:ext cx="4613446" cy="316000"/>
          </a:xfrm>
          <a:prstGeom prst="rect">
            <a:avLst/>
          </a:prstGeom>
        </p:spPr>
        <p:txBody>
          <a:bodyPr vert="horz" wrap="square" lIns="0" tIns="8144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255">
              <a:lnSpc>
                <a:spcPct val="100000"/>
              </a:lnSpc>
              <a:spcBef>
                <a:spcPts val="65"/>
              </a:spcBef>
            </a:pPr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2024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成都世园会基本情况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9">
            <a:extLst>
              <a:ext uri="{FF2B5EF4-FFF2-40B4-BE49-F238E27FC236}">
                <a16:creationId xmlns:a16="http://schemas.microsoft.com/office/drawing/2014/main" id="{29E7A394-44C7-297D-E965-3212E8190027}"/>
              </a:ext>
            </a:extLst>
          </p:cNvPr>
          <p:cNvSpPr txBox="1"/>
          <p:nvPr/>
        </p:nvSpPr>
        <p:spPr>
          <a:xfrm>
            <a:off x="11333446" y="6375814"/>
            <a:ext cx="14118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1400">
                <a:solidFill>
                  <a:srgbClr val="888888"/>
                </a:solidFill>
                <a:latin typeface="Calibri" panose="020F0502020204030204"/>
                <a:cs typeface="Calibri" panose="020F0502020204030204"/>
              </a:rPr>
              <a:t>9</a:t>
            </a:r>
            <a:endParaRPr sz="1400"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28F0F0E-8BFC-E141-2E84-8AEA43B199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"/>
          <a:stretch/>
        </p:blipFill>
        <p:spPr>
          <a:xfrm>
            <a:off x="0" y="863600"/>
            <a:ext cx="12192000" cy="59944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A8A3851F-F54A-CAB8-0E0B-49690BB4E9BD}"/>
              </a:ext>
            </a:extLst>
          </p:cNvPr>
          <p:cNvGrpSpPr/>
          <p:nvPr/>
        </p:nvGrpSpPr>
        <p:grpSpPr>
          <a:xfrm>
            <a:off x="379899" y="1008064"/>
            <a:ext cx="4785250" cy="579608"/>
            <a:chOff x="418401" y="1568200"/>
            <a:chExt cx="4785250" cy="579608"/>
          </a:xfrm>
        </p:grpSpPr>
        <p:sp>
          <p:nvSpPr>
            <p:cNvPr id="6" name="object 2">
              <a:extLst>
                <a:ext uri="{FF2B5EF4-FFF2-40B4-BE49-F238E27FC236}">
                  <a16:creationId xmlns:a16="http://schemas.microsoft.com/office/drawing/2014/main" id="{69692ED9-9895-5D8D-5191-E32BEE766E08}"/>
                </a:ext>
              </a:extLst>
            </p:cNvPr>
            <p:cNvSpPr/>
            <p:nvPr/>
          </p:nvSpPr>
          <p:spPr>
            <a:xfrm>
              <a:off x="418401" y="1614994"/>
              <a:ext cx="68005" cy="450786"/>
            </a:xfrm>
            <a:custGeom>
              <a:avLst/>
              <a:gdLst/>
              <a:ahLst/>
              <a:cxnLst/>
              <a:rect l="l" t="t" r="r" b="b"/>
              <a:pathLst>
                <a:path w="106045" h="702944">
                  <a:moveTo>
                    <a:pt x="0" y="702767"/>
                  </a:moveTo>
                  <a:lnTo>
                    <a:pt x="105773" y="702767"/>
                  </a:lnTo>
                  <a:lnTo>
                    <a:pt x="105773" y="0"/>
                  </a:lnTo>
                  <a:lnTo>
                    <a:pt x="0" y="0"/>
                  </a:lnTo>
                  <a:lnTo>
                    <a:pt x="0" y="702767"/>
                  </a:lnTo>
                  <a:close/>
                </a:path>
              </a:pathLst>
            </a:custGeom>
            <a:solidFill>
              <a:srgbClr val="F39701"/>
            </a:solidFill>
          </p:spPr>
          <p:txBody>
            <a:bodyPr wrap="square" lIns="0" tIns="0" rIns="0" bIns="0" rtlCol="0"/>
            <a:lstStyle/>
            <a:p>
              <a:endParaRPr sz="1155"/>
            </a:p>
          </p:txBody>
        </p:sp>
        <p:sp>
          <p:nvSpPr>
            <p:cNvPr id="7" name="object 6">
              <a:extLst>
                <a:ext uri="{FF2B5EF4-FFF2-40B4-BE49-F238E27FC236}">
                  <a16:creationId xmlns:a16="http://schemas.microsoft.com/office/drawing/2014/main" id="{7AF67140-9610-8070-C533-0182F09207E1}"/>
                </a:ext>
              </a:extLst>
            </p:cNvPr>
            <p:cNvSpPr txBox="1"/>
            <p:nvPr/>
          </p:nvSpPr>
          <p:spPr>
            <a:xfrm>
              <a:off x="590205" y="1893363"/>
              <a:ext cx="4366806" cy="254445"/>
            </a:xfrm>
            <a:prstGeom prst="rect">
              <a:avLst/>
            </a:prstGeom>
          </p:spPr>
          <p:txBody>
            <a:bodyPr vert="horz" wrap="square" lIns="0" tIns="8144" rIns="0" bIns="0" rtlCol="0">
              <a:spAutoFit/>
            </a:bodyPr>
            <a:lstStyle/>
            <a:p>
              <a:pPr marL="8255">
                <a:spcBef>
                  <a:spcPts val="65"/>
                </a:spcBef>
              </a:pPr>
              <a:r>
                <a:rPr lang="en-US" altLang="zh-CN" sz="1600" b="1">
                  <a:solidFill>
                    <a:srgbClr val="EB8240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2024</a:t>
              </a:r>
              <a:r>
                <a:rPr lang="zh-CN" altLang="en-US" sz="1600" b="1">
                  <a:solidFill>
                    <a:srgbClr val="EB8240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成都世园会在成都市的定位</a:t>
              </a:r>
              <a:endParaRPr sz="1400"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" name="object 7">
              <a:extLst>
                <a:ext uri="{FF2B5EF4-FFF2-40B4-BE49-F238E27FC236}">
                  <a16:creationId xmlns:a16="http://schemas.microsoft.com/office/drawing/2014/main" id="{007A363F-7861-E450-C16D-CA70032B3EAA}"/>
                </a:ext>
              </a:extLst>
            </p:cNvPr>
            <p:cNvSpPr txBox="1"/>
            <p:nvPr/>
          </p:nvSpPr>
          <p:spPr>
            <a:xfrm>
              <a:off x="590205" y="1568200"/>
              <a:ext cx="4613446" cy="316000"/>
            </a:xfrm>
            <a:prstGeom prst="rect">
              <a:avLst/>
            </a:prstGeom>
          </p:spPr>
          <p:txBody>
            <a:bodyPr vert="horz" wrap="square" lIns="0" tIns="8144" rIns="0" bIns="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8255">
                <a:lnSpc>
                  <a:spcPct val="100000"/>
                </a:lnSpc>
                <a:spcBef>
                  <a:spcPts val="65"/>
                </a:spcBef>
              </a:pPr>
              <a:r>
                <a:rPr lang="zh-CN" altLang="en-US" sz="20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主会场选址</a:t>
              </a:r>
              <a:r>
                <a:rPr lang="en-US" altLang="zh-CN" sz="20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·</a:t>
              </a:r>
              <a:r>
                <a:rPr lang="zh-CN" altLang="en-US" sz="20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城市区位</a:t>
              </a: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C956469D-1CB5-7C66-F0DD-3B1D038E1866}"/>
              </a:ext>
            </a:extLst>
          </p:cNvPr>
          <p:cNvSpPr txBox="1"/>
          <p:nvPr/>
        </p:nvSpPr>
        <p:spPr>
          <a:xfrm>
            <a:off x="11413025" y="6292850"/>
            <a:ext cx="37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solidFill>
                  <a:schemeClr val="tx1">
                    <a:lumMod val="50000"/>
                    <a:lumOff val="50000"/>
                  </a:schemeClr>
                </a:solidFill>
              </a:rPr>
              <a:t>12</a:t>
            </a:r>
            <a:endParaRPr lang="zh-CN" altLang="en-US" sz="1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9">
            <a:extLst>
              <a:ext uri="{FF2B5EF4-FFF2-40B4-BE49-F238E27FC236}">
                <a16:creationId xmlns:a16="http://schemas.microsoft.com/office/drawing/2014/main" id="{06E134B9-5040-1651-A3A1-6C4C161EFEC9}"/>
              </a:ext>
            </a:extLst>
          </p:cNvPr>
          <p:cNvSpPr txBox="1"/>
          <p:nvPr/>
        </p:nvSpPr>
        <p:spPr>
          <a:xfrm>
            <a:off x="11333446" y="6375814"/>
            <a:ext cx="21085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1400">
                <a:solidFill>
                  <a:srgbClr val="888888"/>
                </a:solidFill>
                <a:latin typeface="Calibri" panose="020F0502020204030204"/>
                <a:cs typeface="Calibri" panose="020F0502020204030204"/>
              </a:rPr>
              <a:t>10</a:t>
            </a:r>
            <a:endParaRPr sz="1400"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D078A20-32D9-3D80-B7AD-3B6763C4D3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"/>
          <a:stretch/>
        </p:blipFill>
        <p:spPr>
          <a:xfrm>
            <a:off x="0" y="829732"/>
            <a:ext cx="12192000" cy="6028267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0087A4DA-4D2D-6DD4-21A9-13317B2D8F1F}"/>
              </a:ext>
            </a:extLst>
          </p:cNvPr>
          <p:cNvGrpSpPr/>
          <p:nvPr/>
        </p:nvGrpSpPr>
        <p:grpSpPr>
          <a:xfrm>
            <a:off x="379899" y="1008064"/>
            <a:ext cx="4785250" cy="579608"/>
            <a:chOff x="418401" y="1568200"/>
            <a:chExt cx="4785250" cy="579608"/>
          </a:xfrm>
        </p:grpSpPr>
        <p:sp>
          <p:nvSpPr>
            <p:cNvPr id="9" name="object 2">
              <a:extLst>
                <a:ext uri="{FF2B5EF4-FFF2-40B4-BE49-F238E27FC236}">
                  <a16:creationId xmlns:a16="http://schemas.microsoft.com/office/drawing/2014/main" id="{E74ADAC6-DD67-F0CF-C89F-A90E4BAAA943}"/>
                </a:ext>
              </a:extLst>
            </p:cNvPr>
            <p:cNvSpPr/>
            <p:nvPr/>
          </p:nvSpPr>
          <p:spPr>
            <a:xfrm>
              <a:off x="418401" y="1614994"/>
              <a:ext cx="68005" cy="450786"/>
            </a:xfrm>
            <a:custGeom>
              <a:avLst/>
              <a:gdLst/>
              <a:ahLst/>
              <a:cxnLst/>
              <a:rect l="l" t="t" r="r" b="b"/>
              <a:pathLst>
                <a:path w="106045" h="702944">
                  <a:moveTo>
                    <a:pt x="0" y="702767"/>
                  </a:moveTo>
                  <a:lnTo>
                    <a:pt x="105773" y="702767"/>
                  </a:lnTo>
                  <a:lnTo>
                    <a:pt x="105773" y="0"/>
                  </a:lnTo>
                  <a:lnTo>
                    <a:pt x="0" y="0"/>
                  </a:lnTo>
                  <a:lnTo>
                    <a:pt x="0" y="702767"/>
                  </a:lnTo>
                  <a:close/>
                </a:path>
              </a:pathLst>
            </a:custGeom>
            <a:solidFill>
              <a:srgbClr val="F39701"/>
            </a:solidFill>
          </p:spPr>
          <p:txBody>
            <a:bodyPr wrap="square" lIns="0" tIns="0" rIns="0" bIns="0" rtlCol="0"/>
            <a:lstStyle/>
            <a:p>
              <a:endParaRPr sz="1155"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5D864776-2E67-0D94-D60E-118D9DC1EE9B}"/>
                </a:ext>
              </a:extLst>
            </p:cNvPr>
            <p:cNvSpPr txBox="1"/>
            <p:nvPr/>
          </p:nvSpPr>
          <p:spPr>
            <a:xfrm>
              <a:off x="590205" y="1893363"/>
              <a:ext cx="4366806" cy="254445"/>
            </a:xfrm>
            <a:prstGeom prst="rect">
              <a:avLst/>
            </a:prstGeom>
          </p:spPr>
          <p:txBody>
            <a:bodyPr vert="horz" wrap="square" lIns="0" tIns="8144" rIns="0" bIns="0" rtlCol="0">
              <a:spAutoFit/>
            </a:bodyPr>
            <a:lstStyle/>
            <a:p>
              <a:pPr marL="8255">
                <a:spcBef>
                  <a:spcPts val="65"/>
                </a:spcBef>
              </a:pPr>
              <a:r>
                <a:rPr lang="en-US" altLang="zh-CN" sz="1600" b="1">
                  <a:solidFill>
                    <a:srgbClr val="EB8240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2024</a:t>
              </a:r>
              <a:r>
                <a:rPr lang="zh-CN" altLang="en-US" sz="1600" b="1">
                  <a:solidFill>
                    <a:srgbClr val="EB8240"/>
                  </a:solidFill>
                  <a:latin typeface="微软雅黑" panose="020B0503020204020204" pitchFamily="34" charset="-122"/>
                  <a:cs typeface="微软雅黑" panose="020B0503020204020204" pitchFamily="34" charset="-122"/>
                </a:rPr>
                <a:t>成都世园会在东部新区的定位</a:t>
              </a:r>
              <a:endParaRPr sz="1400">
                <a:latin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D314341C-86B1-8942-932B-BDA7362B68AC}"/>
                </a:ext>
              </a:extLst>
            </p:cNvPr>
            <p:cNvSpPr txBox="1"/>
            <p:nvPr/>
          </p:nvSpPr>
          <p:spPr>
            <a:xfrm>
              <a:off x="590205" y="1568200"/>
              <a:ext cx="4613446" cy="316000"/>
            </a:xfrm>
            <a:prstGeom prst="rect">
              <a:avLst/>
            </a:prstGeom>
          </p:spPr>
          <p:txBody>
            <a:bodyPr vert="horz" wrap="square" lIns="0" tIns="8144" rIns="0" bIns="0" rtlCol="0" anchor="ctr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8255">
                <a:lnSpc>
                  <a:spcPct val="100000"/>
                </a:lnSpc>
                <a:spcBef>
                  <a:spcPts val="65"/>
                </a:spcBef>
              </a:pPr>
              <a:r>
                <a:rPr lang="zh-CN" altLang="en-US" sz="20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主会场选址</a:t>
              </a:r>
              <a:r>
                <a:rPr lang="en-US" altLang="zh-CN" sz="20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·</a:t>
              </a:r>
              <a:r>
                <a:rPr lang="zh-CN" altLang="en-US" sz="20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城市区位</a:t>
              </a:r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3BF3CFA6-00FB-3757-9689-878158B70B23}"/>
              </a:ext>
            </a:extLst>
          </p:cNvPr>
          <p:cNvSpPr txBox="1"/>
          <p:nvPr/>
        </p:nvSpPr>
        <p:spPr>
          <a:xfrm>
            <a:off x="11413025" y="6292850"/>
            <a:ext cx="37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solidFill>
                  <a:schemeClr val="tx1">
                    <a:lumMod val="50000"/>
                    <a:lumOff val="50000"/>
                  </a:schemeClr>
                </a:solidFill>
              </a:rPr>
              <a:t>13</a:t>
            </a:r>
            <a:endParaRPr lang="zh-CN" altLang="en-US" sz="1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/>
          <p:cNvSpPr/>
          <p:nvPr/>
        </p:nvSpPr>
        <p:spPr>
          <a:xfrm>
            <a:off x="535359" y="1191141"/>
            <a:ext cx="68005" cy="450786"/>
          </a:xfrm>
          <a:custGeom>
            <a:avLst/>
            <a:gdLst/>
            <a:ahLst/>
            <a:cxnLst/>
            <a:rect l="l" t="t" r="r" b="b"/>
            <a:pathLst>
              <a:path w="106045" h="702944">
                <a:moveTo>
                  <a:pt x="0" y="702767"/>
                </a:moveTo>
                <a:lnTo>
                  <a:pt x="105773" y="702767"/>
                </a:lnTo>
                <a:lnTo>
                  <a:pt x="105773" y="0"/>
                </a:lnTo>
                <a:lnTo>
                  <a:pt x="0" y="0"/>
                </a:lnTo>
                <a:lnTo>
                  <a:pt x="0" y="702767"/>
                </a:lnTo>
                <a:close/>
              </a:path>
            </a:pathLst>
          </a:custGeom>
          <a:solidFill>
            <a:srgbClr val="F39701"/>
          </a:solidFill>
        </p:spPr>
        <p:txBody>
          <a:bodyPr wrap="square" lIns="0" tIns="0" rIns="0" bIns="0" rtlCol="0"/>
          <a:lstStyle/>
          <a:p>
            <a:endParaRPr sz="1155"/>
          </a:p>
        </p:txBody>
      </p:sp>
      <p:sp>
        <p:nvSpPr>
          <p:cNvPr id="5" name="object 4"/>
          <p:cNvSpPr txBox="1"/>
          <p:nvPr/>
        </p:nvSpPr>
        <p:spPr>
          <a:xfrm>
            <a:off x="2675588" y="1144847"/>
            <a:ext cx="8201520" cy="481879"/>
          </a:xfrm>
          <a:prstGeom prst="rect">
            <a:avLst/>
          </a:prstGeom>
        </p:spPr>
        <p:txBody>
          <a:bodyPr vert="horz" wrap="square" lIns="0" tIns="8144" rIns="0" bIns="0" rtlCol="0">
            <a:spAutoFit/>
          </a:bodyPr>
          <a:lstStyle/>
          <a:p>
            <a:pPr algn="ctr">
              <a:spcBef>
                <a:spcPts val="65"/>
              </a:spcBef>
              <a:tabLst>
                <a:tab pos="1795780" algn="l"/>
              </a:tabLst>
            </a:pPr>
            <a:r>
              <a:rPr sz="3080" b="1" spc="-3">
                <a:solidFill>
                  <a:srgbClr val="F4B083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尊重自</a:t>
            </a:r>
            <a:r>
              <a:rPr sz="3080" b="1">
                <a:solidFill>
                  <a:srgbClr val="F4B083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然	</a:t>
            </a:r>
            <a:r>
              <a:rPr sz="3080" b="1" spc="-3" err="1">
                <a:solidFill>
                  <a:srgbClr val="F4B083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依山就势</a:t>
            </a:r>
            <a:r>
              <a:rPr lang="en-US" sz="3080" b="1" spc="-3">
                <a:solidFill>
                  <a:srgbClr val="F4B083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sz="1795" spc="-3" err="1">
                <a:latin typeface="微软雅黑" panose="020B0503020204020204" pitchFamily="34" charset="-122"/>
                <a:cs typeface="微软雅黑" panose="020B0503020204020204" pitchFamily="34" charset="-122"/>
              </a:rPr>
              <a:t>梳山水、理林相，因地制宜布置园</a:t>
            </a:r>
            <a:r>
              <a:rPr sz="1795" err="1">
                <a:latin typeface="微软雅黑" panose="020B0503020204020204" pitchFamily="34" charset="-122"/>
                <a:cs typeface="微软雅黑" panose="020B0503020204020204" pitchFamily="34" charset="-122"/>
              </a:rPr>
              <a:t>区</a:t>
            </a:r>
            <a:r>
              <a:rPr sz="1795" spc="-3" err="1">
                <a:latin typeface="微软雅黑" panose="020B0503020204020204" pitchFamily="34" charset="-122"/>
                <a:cs typeface="微软雅黑" panose="020B0503020204020204" pitchFamily="34" charset="-122"/>
              </a:rPr>
              <a:t>设施</a:t>
            </a:r>
            <a:endParaRPr sz="1795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object 22"/>
          <p:cNvSpPr txBox="1"/>
          <p:nvPr/>
        </p:nvSpPr>
        <p:spPr>
          <a:xfrm>
            <a:off x="707163" y="1233622"/>
            <a:ext cx="1589470" cy="316000"/>
          </a:xfrm>
          <a:prstGeom prst="rect">
            <a:avLst/>
          </a:prstGeom>
        </p:spPr>
        <p:txBody>
          <a:bodyPr vert="horz" wrap="square" lIns="0" tIns="8144" rIns="0" bIns="0" rtlCol="0">
            <a:spAutoFit/>
          </a:bodyPr>
          <a:lstStyle/>
          <a:p>
            <a:pPr marL="8255">
              <a:spcBef>
                <a:spcPts val="65"/>
              </a:spcBef>
            </a:pPr>
            <a:r>
              <a:rPr sz="2000" b="1">
                <a:latin typeface="微软雅黑" panose="020B0503020204020204" pitchFamily="34" charset="-122"/>
                <a:cs typeface="微软雅黑" panose="020B0503020204020204" pitchFamily="34" charset="-122"/>
              </a:rPr>
              <a:t>规划原则</a:t>
            </a:r>
            <a:endParaRPr sz="2000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" name="图片 6" descr="2024年成都世界园艺博览会-汇总外发(1)_13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20"/>
          <a:stretch>
            <a:fillRect/>
          </a:stretch>
        </p:blipFill>
        <p:spPr>
          <a:xfrm>
            <a:off x="0" y="1817820"/>
            <a:ext cx="12192000" cy="5040180"/>
          </a:xfrm>
          <a:prstGeom prst="rect">
            <a:avLst/>
          </a:prstGeom>
        </p:spPr>
      </p:pic>
      <p:sp>
        <p:nvSpPr>
          <p:cNvPr id="2" name="object 19">
            <a:extLst>
              <a:ext uri="{FF2B5EF4-FFF2-40B4-BE49-F238E27FC236}">
                <a16:creationId xmlns:a16="http://schemas.microsoft.com/office/drawing/2014/main" id="{24675D82-7725-E2AF-19E4-A4DDB8BB15AF}"/>
              </a:ext>
            </a:extLst>
          </p:cNvPr>
          <p:cNvSpPr txBox="1"/>
          <p:nvPr/>
        </p:nvSpPr>
        <p:spPr>
          <a:xfrm>
            <a:off x="11333446" y="6452014"/>
            <a:ext cx="21085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1400">
                <a:solidFill>
                  <a:schemeClr val="bg1"/>
                </a:solidFill>
                <a:latin typeface="Calibri" panose="020F0502020204030204"/>
                <a:cs typeface="Calibri" panose="020F0502020204030204"/>
              </a:rPr>
              <a:t>15</a:t>
            </a:r>
            <a:endParaRPr sz="1400">
              <a:solidFill>
                <a:schemeClr val="bg1"/>
              </a:solidFill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1199489"/>
            <a:ext cx="8115300" cy="5448300"/>
          </a:xfrm>
          <a:prstGeom prst="rect">
            <a:avLst/>
          </a:prstGeom>
        </p:spPr>
      </p:pic>
      <p:sp>
        <p:nvSpPr>
          <p:cNvPr id="11" name="object 2"/>
          <p:cNvSpPr/>
          <p:nvPr/>
        </p:nvSpPr>
        <p:spPr>
          <a:xfrm>
            <a:off x="514094" y="1015307"/>
            <a:ext cx="68005" cy="450786"/>
          </a:xfrm>
          <a:custGeom>
            <a:avLst/>
            <a:gdLst/>
            <a:ahLst/>
            <a:cxnLst/>
            <a:rect l="l" t="t" r="r" b="b"/>
            <a:pathLst>
              <a:path w="106045" h="702944">
                <a:moveTo>
                  <a:pt x="0" y="702767"/>
                </a:moveTo>
                <a:lnTo>
                  <a:pt x="105773" y="702767"/>
                </a:lnTo>
                <a:lnTo>
                  <a:pt x="105773" y="0"/>
                </a:lnTo>
                <a:lnTo>
                  <a:pt x="0" y="0"/>
                </a:lnTo>
                <a:lnTo>
                  <a:pt x="0" y="702767"/>
                </a:lnTo>
                <a:close/>
              </a:path>
            </a:pathLst>
          </a:custGeom>
          <a:solidFill>
            <a:srgbClr val="F39701"/>
          </a:solidFill>
        </p:spPr>
        <p:txBody>
          <a:bodyPr wrap="square" lIns="0" tIns="0" rIns="0" bIns="0" rtlCol="0"/>
          <a:lstStyle/>
          <a:p>
            <a:endParaRPr sz="1155"/>
          </a:p>
        </p:txBody>
      </p:sp>
      <p:sp>
        <p:nvSpPr>
          <p:cNvPr id="16" name="object 7"/>
          <p:cNvSpPr txBox="1"/>
          <p:nvPr/>
        </p:nvSpPr>
        <p:spPr>
          <a:xfrm>
            <a:off x="675266" y="1082700"/>
            <a:ext cx="4613446" cy="316000"/>
          </a:xfrm>
          <a:prstGeom prst="rect">
            <a:avLst/>
          </a:prstGeom>
        </p:spPr>
        <p:txBody>
          <a:bodyPr vert="horz" wrap="square" lIns="0" tIns="8144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255">
              <a:lnSpc>
                <a:spcPct val="100000"/>
              </a:lnSpc>
              <a:spcBef>
                <a:spcPts val="65"/>
              </a:spcBef>
            </a:pP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规划布局</a:t>
            </a:r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b="1">
                <a:solidFill>
                  <a:srgbClr val="EB82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七区 百园	六馆</a:t>
            </a:r>
          </a:p>
        </p:txBody>
      </p:sp>
      <p:sp>
        <p:nvSpPr>
          <p:cNvPr id="27" name="矩形 26"/>
          <p:cNvSpPr/>
          <p:nvPr/>
        </p:nvSpPr>
        <p:spPr>
          <a:xfrm>
            <a:off x="4890977" y="1082700"/>
            <a:ext cx="606056" cy="5440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10880651" y="5913377"/>
            <a:ext cx="606056" cy="5440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object 9"/>
          <p:cNvSpPr txBox="1"/>
          <p:nvPr/>
        </p:nvSpPr>
        <p:spPr>
          <a:xfrm>
            <a:off x="675266" y="2111751"/>
            <a:ext cx="4614961" cy="918062"/>
          </a:xfrm>
          <a:prstGeom prst="rect">
            <a:avLst/>
          </a:prstGeom>
        </p:spPr>
        <p:txBody>
          <a:bodyPr vert="horz" wrap="square" lIns="0" tIns="7737" rIns="0" bIns="0" rtlCol="0">
            <a:spAutoFit/>
          </a:bodyPr>
          <a:lstStyle/>
          <a:p>
            <a:pPr marL="8255">
              <a:spcBef>
                <a:spcPts val="60"/>
              </a:spcBef>
            </a:pPr>
            <a:r>
              <a:rPr sz="1795" b="1" spc="-3">
                <a:solidFill>
                  <a:srgbClr val="EB824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七区：</a:t>
            </a:r>
            <a:endParaRPr sz="2000"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8255" marR="3175">
              <a:lnSpc>
                <a:spcPct val="150000"/>
              </a:lnSpc>
              <a:spcBef>
                <a:spcPts val="165"/>
              </a:spcBef>
            </a:pPr>
            <a:r>
              <a:rPr sz="1400" b="1">
                <a:latin typeface="微软雅黑" panose="020B0503020204020204" pitchFamily="34" charset="-122"/>
                <a:cs typeface="微软雅黑" panose="020B0503020204020204" pitchFamily="34" charset="-122"/>
              </a:rPr>
              <a:t>综合服务区/未来园艺展区/天府人居展区/中华园艺展区/国际园艺展区/ 公园城市展区/童梦世园区</a:t>
            </a:r>
            <a:endParaRPr sz="1400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object 10"/>
          <p:cNvSpPr txBox="1"/>
          <p:nvPr/>
        </p:nvSpPr>
        <p:spPr>
          <a:xfrm>
            <a:off x="675266" y="3385192"/>
            <a:ext cx="3187968" cy="615030"/>
          </a:xfrm>
          <a:prstGeom prst="rect">
            <a:avLst/>
          </a:prstGeom>
        </p:spPr>
        <p:txBody>
          <a:bodyPr vert="horz" wrap="square" lIns="0" tIns="7737" rIns="0" bIns="0" rtlCol="0">
            <a:spAutoFit/>
          </a:bodyPr>
          <a:lstStyle/>
          <a:p>
            <a:pPr marL="8255">
              <a:spcBef>
                <a:spcPts val="60"/>
              </a:spcBef>
            </a:pPr>
            <a:r>
              <a:rPr sz="1795" b="1" spc="-3">
                <a:solidFill>
                  <a:srgbClr val="C0000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百园：</a:t>
            </a:r>
            <a:endParaRPr sz="2000"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8255">
              <a:spcBef>
                <a:spcPts val="860"/>
              </a:spcBef>
            </a:pPr>
            <a:r>
              <a:rPr sz="1400" b="1">
                <a:latin typeface="微软雅黑" panose="020B0503020204020204" pitchFamily="34" charset="-122"/>
                <a:cs typeface="微软雅黑" panose="020B0503020204020204" pitchFamily="34" charset="-122"/>
              </a:rPr>
              <a:t>邀展展园共</a:t>
            </a:r>
            <a:r>
              <a:rPr sz="1400" b="1" spc="-3">
                <a:latin typeface="微软雅黑" panose="020B0503020204020204" pitchFamily="34" charset="-122"/>
                <a:cs typeface="微软雅黑" panose="020B0503020204020204" pitchFamily="34" charset="-122"/>
              </a:rPr>
              <a:t>计</a:t>
            </a:r>
            <a:r>
              <a:rPr sz="1400" b="1" spc="3">
                <a:latin typeface="微软雅黑" panose="020B0503020204020204" pitchFamily="34" charset="-122"/>
                <a:cs typeface="微软雅黑" panose="020B0503020204020204" pitchFamily="34" charset="-122"/>
              </a:rPr>
              <a:t>117</a:t>
            </a:r>
            <a:r>
              <a:rPr sz="1400" b="1">
                <a:latin typeface="微软雅黑" panose="020B0503020204020204" pitchFamily="34" charset="-122"/>
                <a:cs typeface="微软雅黑" panose="020B0503020204020204" pitchFamily="34" charset="-122"/>
              </a:rPr>
              <a:t>个，特色展园</a:t>
            </a:r>
            <a:r>
              <a:rPr sz="1400" b="1" spc="3">
                <a:latin typeface="微软雅黑" panose="020B0503020204020204" pitchFamily="34" charset="-122"/>
                <a:cs typeface="微软雅黑" panose="020B0503020204020204" pitchFamily="34" charset="-122"/>
              </a:rPr>
              <a:t>8</a:t>
            </a:r>
            <a:r>
              <a:rPr sz="1400" b="1">
                <a:latin typeface="微软雅黑" panose="020B0503020204020204" pitchFamily="34" charset="-122"/>
                <a:cs typeface="微软雅黑" panose="020B0503020204020204" pitchFamily="34" charset="-122"/>
              </a:rPr>
              <a:t>个</a:t>
            </a:r>
            <a:endParaRPr sz="1400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object 11"/>
          <p:cNvSpPr txBox="1"/>
          <p:nvPr/>
        </p:nvSpPr>
        <p:spPr>
          <a:xfrm>
            <a:off x="675266" y="4540215"/>
            <a:ext cx="3617080" cy="918062"/>
          </a:xfrm>
          <a:prstGeom prst="rect">
            <a:avLst/>
          </a:prstGeom>
        </p:spPr>
        <p:txBody>
          <a:bodyPr vert="horz" wrap="square" lIns="0" tIns="7737" rIns="0" bIns="0" rtlCol="0">
            <a:spAutoFit/>
          </a:bodyPr>
          <a:lstStyle/>
          <a:p>
            <a:pPr marL="8255">
              <a:spcBef>
                <a:spcPts val="60"/>
              </a:spcBef>
            </a:pPr>
            <a:r>
              <a:rPr sz="1795" b="1" spc="-3">
                <a:solidFill>
                  <a:srgbClr val="00AFE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六馆:</a:t>
            </a:r>
            <a:endParaRPr sz="2000"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8255" marR="3175">
              <a:lnSpc>
                <a:spcPct val="150000"/>
              </a:lnSpc>
              <a:spcBef>
                <a:spcPts val="165"/>
              </a:spcBef>
            </a:pPr>
            <a:r>
              <a:rPr sz="1400" b="1">
                <a:latin typeface="微软雅黑" panose="020B0503020204020204" pitchFamily="34" charset="-122"/>
                <a:cs typeface="微软雅黑" panose="020B0503020204020204" pitchFamily="34" charset="-122"/>
              </a:rPr>
              <a:t>主展馆（中国馆）/植物馆（国际馆）/锦城园艺馆 天府人居馆/散花楼/综合服务馆</a:t>
            </a:r>
            <a:endParaRPr sz="1400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object 19">
            <a:extLst>
              <a:ext uri="{FF2B5EF4-FFF2-40B4-BE49-F238E27FC236}">
                <a16:creationId xmlns:a16="http://schemas.microsoft.com/office/drawing/2014/main" id="{D9292606-3538-65C9-862A-75E0E9660AA9}"/>
              </a:ext>
            </a:extLst>
          </p:cNvPr>
          <p:cNvSpPr txBox="1"/>
          <p:nvPr/>
        </p:nvSpPr>
        <p:spPr>
          <a:xfrm>
            <a:off x="11333446" y="6452014"/>
            <a:ext cx="21085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1400">
                <a:solidFill>
                  <a:srgbClr val="888888"/>
                </a:solidFill>
                <a:latin typeface="Calibri" panose="020F0502020204030204"/>
                <a:cs typeface="Calibri" panose="020F0502020204030204"/>
              </a:rPr>
              <a:t>16</a:t>
            </a:r>
            <a:endParaRPr sz="1400"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>
            <a:off x="4890977" y="1082700"/>
            <a:ext cx="606056" cy="5440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10880651" y="5913377"/>
            <a:ext cx="606056" cy="5440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object 2"/>
          <p:cNvSpPr/>
          <p:nvPr/>
        </p:nvSpPr>
        <p:spPr>
          <a:xfrm>
            <a:off x="666494" y="1167707"/>
            <a:ext cx="68005" cy="450786"/>
          </a:xfrm>
          <a:custGeom>
            <a:avLst/>
            <a:gdLst/>
            <a:ahLst/>
            <a:cxnLst/>
            <a:rect l="l" t="t" r="r" b="b"/>
            <a:pathLst>
              <a:path w="106045" h="702944">
                <a:moveTo>
                  <a:pt x="0" y="702767"/>
                </a:moveTo>
                <a:lnTo>
                  <a:pt x="105773" y="702767"/>
                </a:lnTo>
                <a:lnTo>
                  <a:pt x="105773" y="0"/>
                </a:lnTo>
                <a:lnTo>
                  <a:pt x="0" y="0"/>
                </a:lnTo>
                <a:lnTo>
                  <a:pt x="0" y="702767"/>
                </a:lnTo>
                <a:close/>
              </a:path>
            </a:pathLst>
          </a:custGeom>
          <a:solidFill>
            <a:srgbClr val="F39701"/>
          </a:solidFill>
        </p:spPr>
        <p:txBody>
          <a:bodyPr wrap="square" lIns="0" tIns="0" rIns="0" bIns="0" rtlCol="0"/>
          <a:lstStyle/>
          <a:p>
            <a:endParaRPr sz="1155"/>
          </a:p>
        </p:txBody>
      </p:sp>
      <p:sp>
        <p:nvSpPr>
          <p:cNvPr id="8" name="object 7"/>
          <p:cNvSpPr txBox="1"/>
          <p:nvPr/>
        </p:nvSpPr>
        <p:spPr>
          <a:xfrm>
            <a:off x="827666" y="1235100"/>
            <a:ext cx="4613446" cy="316000"/>
          </a:xfrm>
          <a:prstGeom prst="rect">
            <a:avLst/>
          </a:prstGeom>
        </p:spPr>
        <p:txBody>
          <a:bodyPr vert="horz" wrap="square" lIns="0" tIns="8144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255">
              <a:lnSpc>
                <a:spcPct val="100000"/>
              </a:lnSpc>
              <a:spcBef>
                <a:spcPts val="65"/>
              </a:spcBef>
            </a:pP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规划布局</a:t>
            </a:r>
            <a:r>
              <a:rPr lang="en-US" altLang="zh-CN" sz="2000" b="1">
                <a:solidFill>
                  <a:srgbClr val="1A447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b="1">
                <a:solidFill>
                  <a:srgbClr val="EB82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七区</a:t>
            </a:r>
          </a:p>
        </p:txBody>
      </p:sp>
      <p:sp>
        <p:nvSpPr>
          <p:cNvPr id="9" name="object 12"/>
          <p:cNvSpPr txBox="1"/>
          <p:nvPr/>
        </p:nvSpPr>
        <p:spPr>
          <a:xfrm>
            <a:off x="734499" y="2144235"/>
            <a:ext cx="1854200" cy="3193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>
                <a:solidFill>
                  <a:srgbClr val="EB824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七区</a:t>
            </a:r>
            <a:endParaRPr sz="2400"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2700" marR="5080">
              <a:lnSpc>
                <a:spcPct val="150000"/>
              </a:lnSpc>
              <a:spcBef>
                <a:spcPts val="300"/>
              </a:spcBef>
            </a:pPr>
            <a:r>
              <a:rPr sz="1600" b="1" err="1">
                <a:latin typeface="微软雅黑" panose="020B0503020204020204" pitchFamily="34" charset="-122"/>
                <a:cs typeface="微软雅黑" panose="020B0503020204020204" pitchFamily="34" charset="-122"/>
              </a:rPr>
              <a:t>综合服务区</a:t>
            </a:r>
            <a:r>
              <a:rPr sz="1600" b="1">
                <a:latin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endParaRPr lang="en-US" sz="1600" b="1"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2700" marR="5080">
              <a:lnSpc>
                <a:spcPct val="150000"/>
              </a:lnSpc>
              <a:spcBef>
                <a:spcPts val="300"/>
              </a:spcBef>
            </a:pPr>
            <a:r>
              <a:rPr sz="1600" b="1" err="1">
                <a:latin typeface="微软雅黑" panose="020B0503020204020204" pitchFamily="34" charset="-122"/>
                <a:cs typeface="微软雅黑" panose="020B0503020204020204" pitchFamily="34" charset="-122"/>
              </a:rPr>
              <a:t>未来园艺展区</a:t>
            </a:r>
            <a:r>
              <a:rPr sz="1600" b="1">
                <a:latin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endParaRPr lang="en-US" sz="1600" b="1"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2700" marR="5080">
              <a:lnSpc>
                <a:spcPct val="150000"/>
              </a:lnSpc>
              <a:spcBef>
                <a:spcPts val="300"/>
              </a:spcBef>
            </a:pPr>
            <a:r>
              <a:rPr sz="1600" b="1" err="1">
                <a:latin typeface="微软雅黑" panose="020B0503020204020204" pitchFamily="34" charset="-122"/>
                <a:cs typeface="微软雅黑" panose="020B0503020204020204" pitchFamily="34" charset="-122"/>
              </a:rPr>
              <a:t>天府人居展区</a:t>
            </a:r>
            <a:r>
              <a:rPr sz="1600" b="1">
                <a:latin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endParaRPr lang="en-US" sz="1600" b="1"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2700" marR="5080">
              <a:lnSpc>
                <a:spcPct val="150000"/>
              </a:lnSpc>
              <a:spcBef>
                <a:spcPts val="300"/>
              </a:spcBef>
            </a:pPr>
            <a:r>
              <a:rPr sz="1600" b="1" err="1">
                <a:latin typeface="微软雅黑" panose="020B0503020204020204" pitchFamily="34" charset="-122"/>
                <a:cs typeface="微软雅黑" panose="020B0503020204020204" pitchFamily="34" charset="-122"/>
              </a:rPr>
              <a:t>中华园艺展区</a:t>
            </a:r>
            <a:r>
              <a:rPr sz="1600" b="1">
                <a:latin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endParaRPr lang="en-US" sz="1600" b="1"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2700" marR="5080">
              <a:lnSpc>
                <a:spcPct val="150000"/>
              </a:lnSpc>
              <a:spcBef>
                <a:spcPts val="300"/>
              </a:spcBef>
            </a:pPr>
            <a:r>
              <a:rPr sz="1600" b="1" err="1">
                <a:latin typeface="微软雅黑" panose="020B0503020204020204" pitchFamily="34" charset="-122"/>
                <a:cs typeface="微软雅黑" panose="020B0503020204020204" pitchFamily="34" charset="-122"/>
              </a:rPr>
              <a:t>国际园艺展区</a:t>
            </a:r>
            <a:r>
              <a:rPr sz="1600" b="1">
                <a:latin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endParaRPr lang="en-US" sz="1600" b="1"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2700" marR="5080">
              <a:lnSpc>
                <a:spcPct val="150000"/>
              </a:lnSpc>
              <a:spcBef>
                <a:spcPts val="300"/>
              </a:spcBef>
            </a:pPr>
            <a:r>
              <a:rPr sz="1600" b="1" err="1">
                <a:latin typeface="微软雅黑" panose="020B0503020204020204" pitchFamily="34" charset="-122"/>
                <a:cs typeface="微软雅黑" panose="020B0503020204020204" pitchFamily="34" charset="-122"/>
              </a:rPr>
              <a:t>公园城市展区</a:t>
            </a:r>
            <a:r>
              <a:rPr sz="1600" b="1">
                <a:latin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endParaRPr lang="en-US" sz="1600" b="1"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2700" marR="5080">
              <a:lnSpc>
                <a:spcPct val="150000"/>
              </a:lnSpc>
              <a:spcBef>
                <a:spcPts val="300"/>
              </a:spcBef>
            </a:pPr>
            <a:r>
              <a:rPr sz="1600" b="1" err="1">
                <a:latin typeface="微软雅黑" panose="020B0503020204020204" pitchFamily="34" charset="-122"/>
                <a:cs typeface="微软雅黑" panose="020B0503020204020204" pitchFamily="34" charset="-122"/>
              </a:rPr>
              <a:t>童梦世园区</a:t>
            </a:r>
            <a:endParaRPr sz="1600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0" name="图片 9" descr="2024年成都世界园艺博览会-汇总外发(1)_17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7" t="1977" r="1890" b="698"/>
          <a:stretch>
            <a:fillRect/>
          </a:stretch>
        </p:blipFill>
        <p:spPr>
          <a:xfrm>
            <a:off x="3134389" y="774406"/>
            <a:ext cx="8793125" cy="5932967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90947806-44FF-A4B6-DD0D-D0C1BAB22F24}"/>
              </a:ext>
            </a:extLst>
          </p:cNvPr>
          <p:cNvSpPr/>
          <p:nvPr/>
        </p:nvSpPr>
        <p:spPr>
          <a:xfrm>
            <a:off x="11093450" y="6330950"/>
            <a:ext cx="298450" cy="241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object 19">
            <a:extLst>
              <a:ext uri="{FF2B5EF4-FFF2-40B4-BE49-F238E27FC236}">
                <a16:creationId xmlns:a16="http://schemas.microsoft.com/office/drawing/2014/main" id="{7E38A674-76FD-6CC1-519B-6759BEC2EF24}"/>
              </a:ext>
            </a:extLst>
          </p:cNvPr>
          <p:cNvSpPr txBox="1"/>
          <p:nvPr/>
        </p:nvSpPr>
        <p:spPr>
          <a:xfrm>
            <a:off x="11333446" y="6452014"/>
            <a:ext cx="21085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1400">
                <a:solidFill>
                  <a:srgbClr val="888888"/>
                </a:solidFill>
                <a:latin typeface="Calibri" panose="020F0502020204030204"/>
                <a:cs typeface="Calibri" panose="020F0502020204030204"/>
              </a:rPr>
              <a:t>17</a:t>
            </a:r>
            <a:endParaRPr sz="1400"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>
            <a:off x="4890977" y="1082700"/>
            <a:ext cx="606056" cy="5440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10880651" y="5913377"/>
            <a:ext cx="606056" cy="5440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object 2"/>
          <p:cNvSpPr/>
          <p:nvPr/>
        </p:nvSpPr>
        <p:spPr>
          <a:xfrm>
            <a:off x="666494" y="1167707"/>
            <a:ext cx="68005" cy="450786"/>
          </a:xfrm>
          <a:custGeom>
            <a:avLst/>
            <a:gdLst/>
            <a:ahLst/>
            <a:cxnLst/>
            <a:rect l="l" t="t" r="r" b="b"/>
            <a:pathLst>
              <a:path w="106045" h="702944">
                <a:moveTo>
                  <a:pt x="0" y="702767"/>
                </a:moveTo>
                <a:lnTo>
                  <a:pt x="105773" y="702767"/>
                </a:lnTo>
                <a:lnTo>
                  <a:pt x="105773" y="0"/>
                </a:lnTo>
                <a:lnTo>
                  <a:pt x="0" y="0"/>
                </a:lnTo>
                <a:lnTo>
                  <a:pt x="0" y="702767"/>
                </a:lnTo>
                <a:close/>
              </a:path>
            </a:pathLst>
          </a:custGeom>
          <a:solidFill>
            <a:srgbClr val="F39701"/>
          </a:solidFill>
        </p:spPr>
        <p:txBody>
          <a:bodyPr wrap="square" lIns="0" tIns="0" rIns="0" bIns="0" rtlCol="0"/>
          <a:lstStyle/>
          <a:p>
            <a:endParaRPr sz="1155"/>
          </a:p>
        </p:txBody>
      </p:sp>
      <p:sp>
        <p:nvSpPr>
          <p:cNvPr id="8" name="object 7"/>
          <p:cNvSpPr txBox="1"/>
          <p:nvPr/>
        </p:nvSpPr>
        <p:spPr>
          <a:xfrm>
            <a:off x="827666" y="1235100"/>
            <a:ext cx="4613446" cy="316000"/>
          </a:xfrm>
          <a:prstGeom prst="rect">
            <a:avLst/>
          </a:prstGeom>
        </p:spPr>
        <p:txBody>
          <a:bodyPr vert="horz" wrap="square" lIns="0" tIns="8144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255">
              <a:lnSpc>
                <a:spcPct val="100000"/>
              </a:lnSpc>
              <a:spcBef>
                <a:spcPts val="65"/>
              </a:spcBef>
            </a:pP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规划布局</a:t>
            </a:r>
            <a:r>
              <a:rPr lang="en-US" altLang="zh-CN" sz="2000" b="1">
                <a:solidFill>
                  <a:srgbClr val="1A447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b="1">
                <a:solidFill>
                  <a:srgbClr val="EB82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百园（室外展园）</a:t>
            </a:r>
          </a:p>
        </p:txBody>
      </p:sp>
      <p:sp>
        <p:nvSpPr>
          <p:cNvPr id="6" name="object 45"/>
          <p:cNvSpPr txBox="1"/>
          <p:nvPr/>
        </p:nvSpPr>
        <p:spPr>
          <a:xfrm>
            <a:off x="720709" y="1551100"/>
            <a:ext cx="5126146" cy="936769"/>
          </a:xfrm>
          <a:prstGeom prst="rect">
            <a:avLst/>
          </a:prstGeom>
        </p:spPr>
        <p:txBody>
          <a:bodyPr vert="horz" wrap="square" lIns="0" tIns="114020" rIns="0" bIns="0" rtlCol="0">
            <a:spAutoFit/>
          </a:bodyPr>
          <a:lstStyle/>
          <a:p>
            <a:pPr marL="17780">
              <a:spcBef>
                <a:spcPts val="900"/>
              </a:spcBef>
            </a:pPr>
            <a:r>
              <a:rPr sz="1540" b="1">
                <a:solidFill>
                  <a:srgbClr val="EB8240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室外展园概括</a:t>
            </a:r>
            <a:endParaRPr sz="1400"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8255">
              <a:spcBef>
                <a:spcPts val="630"/>
              </a:spcBef>
            </a:pPr>
            <a:r>
              <a:rPr sz="1100" b="1">
                <a:latin typeface="微软雅黑" panose="020B0503020204020204" pitchFamily="34" charset="-122"/>
                <a:cs typeface="微软雅黑" panose="020B0503020204020204" pitchFamily="34" charset="-122"/>
              </a:rPr>
              <a:t>室外展园位于主要分布于未来园艺展区，中华园艺展区，天府人居展区，国际园艺展区及公园城市展区，均涉及邀展事宜，展园</a:t>
            </a:r>
            <a:r>
              <a:rPr sz="1100" b="1" spc="3">
                <a:latin typeface="微软雅黑" panose="020B0503020204020204" pitchFamily="34" charset="-122"/>
                <a:cs typeface="微软雅黑" panose="020B0503020204020204" pitchFamily="34" charset="-122"/>
              </a:rPr>
              <a:t>总</a:t>
            </a:r>
            <a:r>
              <a:rPr sz="1100" b="1">
                <a:latin typeface="微软雅黑" panose="020B0503020204020204" pitchFamily="34" charset="-122"/>
                <a:cs typeface="微软雅黑" panose="020B0503020204020204" pitchFamily="34" charset="-122"/>
              </a:rPr>
              <a:t>面积约</a:t>
            </a:r>
            <a:r>
              <a:rPr sz="1100" b="1" spc="3">
                <a:latin typeface="微软雅黑" panose="020B0503020204020204" pitchFamily="34" charset="-122"/>
                <a:cs typeface="微软雅黑" panose="020B0503020204020204" pitchFamily="34" charset="-122"/>
              </a:rPr>
              <a:t>174700</a:t>
            </a:r>
            <a:r>
              <a:rPr sz="1100" b="1" spc="205">
                <a:latin typeface="微软雅黑" panose="020B0503020204020204" pitchFamily="34" charset="-122"/>
                <a:cs typeface="微软雅黑" panose="020B0503020204020204" pitchFamily="34" charset="-122"/>
              </a:rPr>
              <a:t>㎡</a:t>
            </a:r>
            <a:r>
              <a:rPr sz="1100" b="1" spc="-301">
                <a:latin typeface="微软雅黑" panose="020B0503020204020204" pitchFamily="34" charset="-122"/>
                <a:cs typeface="微软雅黑" panose="020B0503020204020204" pitchFamily="34" charset="-122"/>
              </a:rPr>
              <a:t>； </a:t>
            </a:r>
            <a:r>
              <a:rPr sz="1100" b="1">
                <a:latin typeface="微软雅黑" panose="020B0503020204020204" pitchFamily="34" charset="-122"/>
                <a:cs typeface="微软雅黑" panose="020B0503020204020204" pitchFamily="34" charset="-122"/>
              </a:rPr>
              <a:t>规划邀展展园共计</a:t>
            </a:r>
            <a:r>
              <a:rPr sz="1100" b="1" spc="3">
                <a:latin typeface="微软雅黑" panose="020B0503020204020204" pitchFamily="34" charset="-122"/>
                <a:cs typeface="微软雅黑" panose="020B0503020204020204" pitchFamily="34" charset="-122"/>
              </a:rPr>
              <a:t>117</a:t>
            </a:r>
            <a:r>
              <a:rPr sz="1100" b="1">
                <a:latin typeface="微软雅黑" panose="020B0503020204020204" pitchFamily="34" charset="-122"/>
                <a:cs typeface="微软雅黑" panose="020B0503020204020204" pitchFamily="34" charset="-122"/>
              </a:rPr>
              <a:t>个。</a:t>
            </a:r>
            <a:endParaRPr sz="1100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aphicFrame>
        <p:nvGraphicFramePr>
          <p:cNvPr id="9" name="object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6648338"/>
              </p:ext>
            </p:extLst>
          </p:nvPr>
        </p:nvGraphicFramePr>
        <p:xfrm>
          <a:off x="666494" y="2618889"/>
          <a:ext cx="5234576" cy="32944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615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89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15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48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377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7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1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>
                          <a:latin typeface="微软雅黑" panose="020B0503020204020204" pitchFamily="34" charset="-122"/>
                          <a:cs typeface="微软雅黑" panose="020B0503020204020204" pitchFamily="34" charset="-122"/>
                        </a:rPr>
                        <a:t>分区</a:t>
                      </a:r>
                      <a:endParaRPr sz="900">
                        <a:latin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122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1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>
                          <a:latin typeface="微软雅黑" panose="020B0503020204020204" pitchFamily="34" charset="-122"/>
                          <a:cs typeface="微软雅黑" panose="020B0503020204020204" pitchFamily="34" charset="-122"/>
                        </a:rPr>
                        <a:t>展园</a:t>
                      </a:r>
                      <a:endParaRPr sz="900">
                        <a:latin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122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1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>
                          <a:latin typeface="微软雅黑" panose="020B0503020204020204" pitchFamily="34" charset="-122"/>
                          <a:cs typeface="微软雅黑" panose="020B0503020204020204" pitchFamily="34" charset="-122"/>
                        </a:rPr>
                        <a:t>个数</a:t>
                      </a:r>
                      <a:endParaRPr sz="900">
                        <a:latin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122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sz="900" b="1" spc="-5" dirty="0">
                          <a:latin typeface="微软雅黑" panose="020B0503020204020204" pitchFamily="34" charset="-122"/>
                          <a:cs typeface="微软雅黑" panose="020B0503020204020204" pitchFamily="34" charset="-122"/>
                        </a:rPr>
                        <a:t>展</a:t>
                      </a:r>
                      <a:r>
                        <a:rPr lang="zh-CN" altLang="en-US" sz="900" b="1" spc="-5" dirty="0">
                          <a:latin typeface="微软雅黑" panose="020B0503020204020204" pitchFamily="34" charset="-122"/>
                          <a:cs typeface="微软雅黑" panose="020B0503020204020204" pitchFamily="34" charset="-122"/>
                        </a:rPr>
                        <a:t>园</a:t>
                      </a:r>
                      <a:r>
                        <a:rPr sz="900" b="1" spc="-5" dirty="0" err="1">
                          <a:latin typeface="微软雅黑" panose="020B0503020204020204" pitchFamily="34" charset="-122"/>
                          <a:cs typeface="微软雅黑" panose="020B0503020204020204" pitchFamily="34" charset="-122"/>
                        </a:rPr>
                        <a:t>面积</a:t>
                      </a:r>
                      <a:endParaRPr sz="900" dirty="0">
                        <a:latin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900" b="1" dirty="0">
                          <a:latin typeface="微软雅黑" panose="020B0503020204020204" pitchFamily="34" charset="-122"/>
                          <a:cs typeface="微软雅黑" panose="020B0503020204020204" pitchFamily="34" charset="-122"/>
                        </a:rPr>
                        <a:t>（m2）</a:t>
                      </a:r>
                      <a:endParaRPr sz="900" dirty="0">
                        <a:latin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8755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492760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sz="900" b="1" spc="-5">
                          <a:latin typeface="微软雅黑" panose="020B0503020204020204" pitchFamily="34" charset="-122"/>
                          <a:cs typeface="微软雅黑" panose="020B0503020204020204" pitchFamily="34" charset="-122"/>
                        </a:rPr>
                        <a:t>规划面积</a:t>
                      </a:r>
                      <a:endParaRPr sz="900">
                        <a:latin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561340">
                        <a:lnSpc>
                          <a:spcPct val="100000"/>
                        </a:lnSpc>
                      </a:pPr>
                      <a:r>
                        <a:rPr sz="900" b="1" spc="5">
                          <a:latin typeface="微软雅黑" panose="020B0503020204020204" pitchFamily="34" charset="-122"/>
                          <a:cs typeface="微软雅黑" panose="020B0503020204020204" pitchFamily="34" charset="-122"/>
                        </a:rPr>
                        <a:t>（ha）</a:t>
                      </a:r>
                      <a:endParaRPr sz="900">
                        <a:latin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8755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844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6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106680">
                        <a:lnSpc>
                          <a:spcPct val="100000"/>
                        </a:lnSpc>
                      </a:pPr>
                      <a:r>
                        <a:rPr sz="900" b="1">
                          <a:latin typeface="微软雅黑" panose="020B0503020204020204" pitchFamily="34" charset="-122"/>
                          <a:cs typeface="微软雅黑" panose="020B0503020204020204" pitchFamily="34" charset="-122"/>
                        </a:rPr>
                        <a:t>未来园艺展区</a:t>
                      </a:r>
                      <a:endParaRPr sz="900">
                        <a:latin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A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1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>
                          <a:latin typeface="微软雅黑" panose="020B0503020204020204" pitchFamily="34" charset="-122"/>
                          <a:cs typeface="微软雅黑" panose="020B0503020204020204" pitchFamily="34" charset="-122"/>
                        </a:rPr>
                        <a:t>设计师园</a:t>
                      </a:r>
                    </a:p>
                  </a:txBody>
                  <a:tcPr marL="0" marR="0" marT="36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A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1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>
                          <a:latin typeface="微软雅黑" panose="020B0503020204020204" pitchFamily="34" charset="-122"/>
                          <a:cs typeface="微软雅黑" panose="020B0503020204020204" pitchFamily="34" charset="-122"/>
                        </a:rPr>
                        <a:t>8</a:t>
                      </a:r>
                    </a:p>
                  </a:txBody>
                  <a:tcPr marL="0" marR="0" marT="36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A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1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900" spc="5">
                          <a:latin typeface="微软雅黑" panose="020B0503020204020204" pitchFamily="34" charset="-122"/>
                          <a:cs typeface="微软雅黑" panose="020B0503020204020204" pitchFamily="34" charset="-122"/>
                        </a:rPr>
                        <a:t>1000~1500m</a:t>
                      </a:r>
                      <a:r>
                        <a:rPr sz="900" spc="7" baseline="25000">
                          <a:latin typeface="微软雅黑" panose="020B0503020204020204" pitchFamily="34" charset="-122"/>
                          <a:cs typeface="微软雅黑" panose="020B0503020204020204" pitchFamily="34" charset="-122"/>
                        </a:rPr>
                        <a:t>2</a:t>
                      </a:r>
                      <a:endParaRPr sz="900" baseline="25000">
                        <a:latin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36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A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1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>
                          <a:latin typeface="微软雅黑" panose="020B0503020204020204" pitchFamily="34" charset="-122"/>
                          <a:cs typeface="微软雅黑" panose="020B0503020204020204" pitchFamily="34" charset="-122"/>
                        </a:rPr>
                        <a:t>0.95</a:t>
                      </a:r>
                    </a:p>
                  </a:txBody>
                  <a:tcPr marL="0" marR="0" marT="36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A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8867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A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1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>
                          <a:latin typeface="微软雅黑" panose="020B0503020204020204" pitchFamily="34" charset="-122"/>
                          <a:cs typeface="微软雅黑" panose="020B0503020204020204" pitchFamily="34" charset="-122"/>
                        </a:rPr>
                        <a:t>院校园</a:t>
                      </a:r>
                    </a:p>
                  </a:txBody>
                  <a:tcPr marL="0" marR="0" marT="407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A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1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>
                          <a:latin typeface="微软雅黑" panose="020B0503020204020204" pitchFamily="34" charset="-122"/>
                          <a:cs typeface="微软雅黑" panose="020B0503020204020204" pitchFamily="34" charset="-122"/>
                        </a:rPr>
                        <a:t>4</a:t>
                      </a:r>
                    </a:p>
                  </a:txBody>
                  <a:tcPr marL="0" marR="0" marT="407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A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1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900" spc="5">
                          <a:latin typeface="微软雅黑" panose="020B0503020204020204" pitchFamily="34" charset="-122"/>
                          <a:cs typeface="微软雅黑" panose="020B0503020204020204" pitchFamily="34" charset="-122"/>
                        </a:rPr>
                        <a:t>1000~1500m</a:t>
                      </a:r>
                      <a:r>
                        <a:rPr sz="900" spc="7" baseline="25000">
                          <a:latin typeface="微软雅黑" panose="020B0503020204020204" pitchFamily="34" charset="-122"/>
                          <a:cs typeface="微软雅黑" panose="020B0503020204020204" pitchFamily="34" charset="-122"/>
                        </a:rPr>
                        <a:t>2</a:t>
                      </a:r>
                      <a:endParaRPr sz="900" baseline="25000">
                        <a:latin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407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A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1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>
                          <a:latin typeface="微软雅黑" panose="020B0503020204020204" pitchFamily="34" charset="-122"/>
                          <a:cs typeface="微软雅黑" panose="020B0503020204020204" pitchFamily="34" charset="-122"/>
                        </a:rPr>
                        <a:t>0.50</a:t>
                      </a:r>
                    </a:p>
                  </a:txBody>
                  <a:tcPr marL="0" marR="0" marT="4072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A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903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b="1">
                          <a:latin typeface="微软雅黑" panose="020B0503020204020204" pitchFamily="34" charset="-122"/>
                          <a:cs typeface="微软雅黑" panose="020B0503020204020204" pitchFamily="34" charset="-122"/>
                        </a:rPr>
                        <a:t>中华园艺展区</a:t>
                      </a:r>
                      <a:endParaRPr sz="900">
                        <a:latin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>
                          <a:latin typeface="微软雅黑" panose="020B0503020204020204" pitchFamily="34" charset="-122"/>
                          <a:cs typeface="微软雅黑" panose="020B0503020204020204" pitchFamily="34" charset="-122"/>
                        </a:rPr>
                        <a:t>中华园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>
                          <a:latin typeface="微软雅黑" panose="020B0503020204020204" pitchFamily="34" charset="-122"/>
                          <a:cs typeface="微软雅黑" panose="020B0503020204020204" pitchFamily="34" charset="-122"/>
                        </a:rPr>
                        <a:t>34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spc="5">
                          <a:latin typeface="微软雅黑" panose="020B0503020204020204" pitchFamily="34" charset="-122"/>
                          <a:cs typeface="微软雅黑" panose="020B0503020204020204" pitchFamily="34" charset="-122"/>
                        </a:rPr>
                        <a:t>1200~8000m</a:t>
                      </a:r>
                      <a:r>
                        <a:rPr sz="900" spc="7" baseline="25000">
                          <a:latin typeface="微软雅黑" panose="020B0503020204020204" pitchFamily="34" charset="-122"/>
                          <a:cs typeface="微软雅黑" panose="020B0503020204020204" pitchFamily="34" charset="-122"/>
                        </a:rPr>
                        <a:t>2</a:t>
                      </a:r>
                      <a:endParaRPr sz="900" baseline="25000">
                        <a:latin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>
                          <a:latin typeface="微软雅黑" panose="020B0503020204020204" pitchFamily="34" charset="-122"/>
                          <a:cs typeface="微软雅黑" panose="020B0503020204020204" pitchFamily="34" charset="-122"/>
                        </a:rPr>
                        <a:t>6.74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7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>
                          <a:latin typeface="微软雅黑" panose="020B0503020204020204" pitchFamily="34" charset="-122"/>
                          <a:cs typeface="微软雅黑" panose="020B0503020204020204" pitchFamily="34" charset="-122"/>
                        </a:rPr>
                        <a:t>天府人居展区</a:t>
                      </a:r>
                      <a:endParaRPr sz="900">
                        <a:latin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162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A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900">
                          <a:latin typeface="微软雅黑" panose="020B0503020204020204" pitchFamily="34" charset="-122"/>
                          <a:cs typeface="微软雅黑" panose="020B0503020204020204" pitchFamily="34" charset="-122"/>
                        </a:rPr>
                        <a:t>四川地市州园</a:t>
                      </a:r>
                    </a:p>
                  </a:txBody>
                  <a:tcPr marL="0" marR="0" marT="162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A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>
                          <a:latin typeface="微软雅黑" panose="020B0503020204020204" pitchFamily="34" charset="-122"/>
                          <a:cs typeface="微软雅黑" panose="020B0503020204020204" pitchFamily="34" charset="-122"/>
                        </a:rPr>
                        <a:t>20</a:t>
                      </a:r>
                    </a:p>
                  </a:txBody>
                  <a:tcPr marL="0" marR="0" marT="162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A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900" spc="5">
                          <a:latin typeface="微软雅黑" panose="020B0503020204020204" pitchFamily="34" charset="-122"/>
                          <a:cs typeface="微软雅黑" panose="020B0503020204020204" pitchFamily="34" charset="-122"/>
                        </a:rPr>
                        <a:t>1000~2000m</a:t>
                      </a:r>
                      <a:r>
                        <a:rPr sz="900" spc="7" baseline="25000">
                          <a:latin typeface="微软雅黑" panose="020B0503020204020204" pitchFamily="34" charset="-122"/>
                          <a:cs typeface="微软雅黑" panose="020B0503020204020204" pitchFamily="34" charset="-122"/>
                        </a:rPr>
                        <a:t>2</a:t>
                      </a:r>
                      <a:endParaRPr sz="900" baseline="25000">
                        <a:latin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162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A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>
                          <a:latin typeface="微软雅黑" panose="020B0503020204020204" pitchFamily="34" charset="-122"/>
                          <a:cs typeface="微软雅黑" panose="020B0503020204020204" pitchFamily="34" charset="-122"/>
                        </a:rPr>
                        <a:t>2.61</a:t>
                      </a:r>
                    </a:p>
                  </a:txBody>
                  <a:tcPr marL="0" marR="0" marT="162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A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795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>
                          <a:latin typeface="微软雅黑" panose="020B0503020204020204" pitchFamily="34" charset="-122"/>
                          <a:cs typeface="微软雅黑" panose="020B0503020204020204" pitchFamily="34" charset="-122"/>
                        </a:rPr>
                        <a:t>国际园艺展区</a:t>
                      </a:r>
                      <a:endParaRPr sz="900">
                        <a:latin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162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>
                          <a:latin typeface="微软雅黑" panose="020B0503020204020204" pitchFamily="34" charset="-122"/>
                          <a:cs typeface="微软雅黑" panose="020B0503020204020204" pitchFamily="34" charset="-122"/>
                        </a:rPr>
                        <a:t>国际园</a:t>
                      </a:r>
                    </a:p>
                  </a:txBody>
                  <a:tcPr marL="0" marR="0" marT="162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>
                          <a:latin typeface="微软雅黑" panose="020B0503020204020204" pitchFamily="34" charset="-122"/>
                          <a:cs typeface="微软雅黑" panose="020B0503020204020204" pitchFamily="34" charset="-122"/>
                        </a:rPr>
                        <a:t>27</a:t>
                      </a:r>
                    </a:p>
                  </a:txBody>
                  <a:tcPr marL="0" marR="0" marT="162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900" spc="5">
                          <a:latin typeface="微软雅黑" panose="020B0503020204020204" pitchFamily="34" charset="-122"/>
                          <a:cs typeface="微软雅黑" panose="020B0503020204020204" pitchFamily="34" charset="-122"/>
                        </a:rPr>
                        <a:t>1000~2000m</a:t>
                      </a:r>
                      <a:r>
                        <a:rPr sz="900" spc="7" baseline="25000">
                          <a:latin typeface="微软雅黑" panose="020B0503020204020204" pitchFamily="34" charset="-122"/>
                          <a:cs typeface="微软雅黑" panose="020B0503020204020204" pitchFamily="34" charset="-122"/>
                        </a:rPr>
                        <a:t>2</a:t>
                      </a:r>
                      <a:endParaRPr sz="900" baseline="25000">
                        <a:latin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162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>
                          <a:latin typeface="微软雅黑" panose="020B0503020204020204" pitchFamily="34" charset="-122"/>
                          <a:cs typeface="微软雅黑" panose="020B0503020204020204" pitchFamily="34" charset="-122"/>
                        </a:rPr>
                        <a:t>3.60</a:t>
                      </a:r>
                    </a:p>
                  </a:txBody>
                  <a:tcPr marL="0" marR="0" marT="162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78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 b="1">
                          <a:latin typeface="微软雅黑" panose="020B0503020204020204" pitchFamily="34" charset="-122"/>
                          <a:cs typeface="微软雅黑" panose="020B0503020204020204" pitchFamily="34" charset="-122"/>
                        </a:rPr>
                        <a:t>公园城市展区</a:t>
                      </a:r>
                      <a:endParaRPr sz="900">
                        <a:latin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162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A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>
                          <a:latin typeface="微软雅黑" panose="020B0503020204020204" pitchFamily="34" charset="-122"/>
                          <a:cs typeface="微软雅黑" panose="020B0503020204020204" pitchFamily="34" charset="-122"/>
                        </a:rPr>
                        <a:t>企业协会园</a:t>
                      </a:r>
                    </a:p>
                  </a:txBody>
                  <a:tcPr marL="0" marR="0" marT="162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A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>
                          <a:latin typeface="微软雅黑" panose="020B0503020204020204" pitchFamily="34" charset="-122"/>
                          <a:cs typeface="微软雅黑" panose="020B0503020204020204" pitchFamily="34" charset="-122"/>
                        </a:rPr>
                        <a:t>24</a:t>
                      </a:r>
                    </a:p>
                  </a:txBody>
                  <a:tcPr marL="0" marR="0" marT="162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A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900" spc="5">
                          <a:latin typeface="微软雅黑" panose="020B0503020204020204" pitchFamily="34" charset="-122"/>
                          <a:cs typeface="微软雅黑" panose="020B0503020204020204" pitchFamily="34" charset="-122"/>
                        </a:rPr>
                        <a:t>1000~2500m</a:t>
                      </a:r>
                      <a:r>
                        <a:rPr sz="900" spc="7" baseline="25000">
                          <a:latin typeface="微软雅黑" panose="020B0503020204020204" pitchFamily="34" charset="-122"/>
                          <a:cs typeface="微软雅黑" panose="020B0503020204020204" pitchFamily="34" charset="-122"/>
                        </a:rPr>
                        <a:t>2</a:t>
                      </a:r>
                      <a:endParaRPr sz="900" baseline="25000">
                        <a:latin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162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AE4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900">
                          <a:latin typeface="微软雅黑" panose="020B0503020204020204" pitchFamily="34" charset="-122"/>
                          <a:cs typeface="微软雅黑" panose="020B0503020204020204" pitchFamily="34" charset="-122"/>
                        </a:rPr>
                        <a:t>3.07</a:t>
                      </a:r>
                    </a:p>
                  </a:txBody>
                  <a:tcPr marL="0" marR="0" marT="162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A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6557"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75"/>
                        </a:spcBef>
                      </a:pPr>
                      <a:r>
                        <a:rPr sz="900" b="1">
                          <a:latin typeface="微软雅黑" panose="020B0503020204020204" pitchFamily="34" charset="-122"/>
                          <a:cs typeface="微软雅黑" panose="020B0503020204020204" pitchFamily="34" charset="-122"/>
                        </a:rPr>
                        <a:t>合计</a:t>
                      </a:r>
                      <a:endParaRPr sz="900">
                        <a:latin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0" marR="0" marT="1038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EBEB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75"/>
                        </a:spcBef>
                      </a:pPr>
                      <a:r>
                        <a:rPr sz="900" dirty="0">
                          <a:latin typeface="微软雅黑" panose="020B0503020204020204" pitchFamily="34" charset="-122"/>
                          <a:cs typeface="微软雅黑" panose="020B0503020204020204" pitchFamily="34" charset="-122"/>
                        </a:rPr>
                        <a:t>17.47</a:t>
                      </a:r>
                    </a:p>
                  </a:txBody>
                  <a:tcPr marL="0" marR="0" marT="1038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BEBE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object 47"/>
          <p:cNvSpPr txBox="1"/>
          <p:nvPr/>
        </p:nvSpPr>
        <p:spPr>
          <a:xfrm>
            <a:off x="827666" y="6172877"/>
            <a:ext cx="4006176" cy="284581"/>
          </a:xfrm>
          <a:prstGeom prst="rect">
            <a:avLst/>
          </a:prstGeom>
        </p:spPr>
        <p:txBody>
          <a:bodyPr vert="horz" wrap="square" lIns="0" tIns="8144" rIns="0" bIns="0" rtlCol="0">
            <a:spAutoFit/>
          </a:bodyPr>
          <a:lstStyle/>
          <a:p>
            <a:pPr marL="578485" marR="3175" indent="-570865">
              <a:spcBef>
                <a:spcPts val="65"/>
              </a:spcBef>
            </a:pPr>
            <a:r>
              <a:rPr sz="90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温馨提</a:t>
            </a:r>
            <a:r>
              <a:rPr sz="900" spc="-1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示</a:t>
            </a:r>
            <a:r>
              <a:rPr sz="90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：本</a:t>
            </a:r>
            <a:r>
              <a:rPr sz="900" spc="-1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规划</a:t>
            </a:r>
            <a:r>
              <a:rPr sz="90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方案将</a:t>
            </a:r>
            <a:r>
              <a:rPr sz="900" spc="-1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根</a:t>
            </a:r>
            <a:r>
              <a:rPr sz="90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据邀</a:t>
            </a:r>
            <a:r>
              <a:rPr sz="900" spc="-1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展进</a:t>
            </a:r>
            <a:r>
              <a:rPr sz="90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度适时</a:t>
            </a:r>
            <a:r>
              <a:rPr sz="900" spc="-1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进</a:t>
            </a:r>
            <a:r>
              <a:rPr sz="90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行科</a:t>
            </a:r>
            <a:r>
              <a:rPr sz="900" spc="-1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学调</a:t>
            </a:r>
            <a:r>
              <a:rPr sz="90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整，展</a:t>
            </a:r>
            <a:r>
              <a:rPr sz="900" spc="-1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区</a:t>
            </a:r>
            <a:r>
              <a:rPr sz="90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面积</a:t>
            </a:r>
            <a:r>
              <a:rPr sz="900" spc="-1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及位</a:t>
            </a:r>
            <a:r>
              <a:rPr sz="90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置将以 </a:t>
            </a:r>
            <a:r>
              <a:rPr sz="900" spc="-3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2024</a:t>
            </a:r>
            <a:r>
              <a:rPr sz="900" spc="-1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成</a:t>
            </a:r>
            <a:r>
              <a:rPr sz="90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都世园</a:t>
            </a:r>
            <a:r>
              <a:rPr sz="900" spc="-6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会</a:t>
            </a:r>
            <a:r>
              <a:rPr sz="90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筹委</a:t>
            </a:r>
            <a:r>
              <a:rPr sz="900" spc="-1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办最</a:t>
            </a:r>
            <a:r>
              <a:rPr sz="90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新规划</a:t>
            </a:r>
            <a:r>
              <a:rPr sz="900" spc="-1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图</a:t>
            </a:r>
            <a:r>
              <a:rPr sz="900">
                <a:solidFill>
                  <a:srgbClr val="FF0000"/>
                </a:solidFill>
                <a:latin typeface="黑体" panose="02010609060101010101" charset="-122"/>
                <a:cs typeface="黑体" panose="02010609060101010101" charset="-122"/>
              </a:rPr>
              <a:t>为准。</a:t>
            </a:r>
            <a:endParaRPr sz="900">
              <a:latin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1" name="图片 10" descr="2024年成都世界园艺博览会-汇总外发(1)_19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3"/>
          <a:stretch>
            <a:fillRect/>
          </a:stretch>
        </p:blipFill>
        <p:spPr>
          <a:xfrm>
            <a:off x="6198780" y="381000"/>
            <a:ext cx="5993219" cy="6096000"/>
          </a:xfrm>
          <a:prstGeom prst="rect">
            <a:avLst/>
          </a:prstGeom>
        </p:spPr>
      </p:pic>
      <p:sp>
        <p:nvSpPr>
          <p:cNvPr id="2" name="object 19">
            <a:extLst>
              <a:ext uri="{FF2B5EF4-FFF2-40B4-BE49-F238E27FC236}">
                <a16:creationId xmlns:a16="http://schemas.microsoft.com/office/drawing/2014/main" id="{4D75AF7A-1F57-61D5-9DD9-A5C3D34810C2}"/>
              </a:ext>
            </a:extLst>
          </p:cNvPr>
          <p:cNvSpPr txBox="1"/>
          <p:nvPr/>
        </p:nvSpPr>
        <p:spPr>
          <a:xfrm>
            <a:off x="11333446" y="6452014"/>
            <a:ext cx="210854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altLang="zh-CN" sz="1400">
                <a:solidFill>
                  <a:srgbClr val="888888"/>
                </a:solidFill>
                <a:latin typeface="Calibri" panose="020F0502020204030204"/>
                <a:cs typeface="Calibri" panose="020F0502020204030204"/>
              </a:rPr>
              <a:t>18</a:t>
            </a:r>
            <a:endParaRPr sz="1400"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Dc5ODA3M2JhZGE2ZWE5ZmRjN2JhMTUxMGNiOTNiMGM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2899</TotalTime>
  <Words>622</Words>
  <Application>Microsoft Office PowerPoint</Application>
  <PresentationFormat>宽屏</PresentationFormat>
  <Paragraphs>230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4" baseType="lpstr">
      <vt:lpstr>等线 Light</vt:lpstr>
      <vt:lpstr>黑体</vt:lpstr>
      <vt:lpstr>华文宋体</vt:lpstr>
      <vt:lpstr>Arial</vt:lpstr>
      <vt:lpstr>Calibri</vt:lpstr>
      <vt:lpstr>Times New Roman</vt:lpstr>
      <vt:lpstr>等线</vt:lpstr>
      <vt:lpstr>微软雅黑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室外展园规划——中华园艺展区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王 树娟</dc:creator>
  <cp:lastModifiedBy>A3969</cp:lastModifiedBy>
  <cp:revision>34</cp:revision>
  <dcterms:created xsi:type="dcterms:W3CDTF">2022-08-24T04:54:00Z</dcterms:created>
  <dcterms:modified xsi:type="dcterms:W3CDTF">2023-03-14T04:24:32Z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624DFD3A970A4D2C8C9764FD31725C24</vt:lpwstr>
  </property>
  <property fmtid="{D5CDD505-2E9C-101B-9397-08002B2CF9AE}" pid="3" name="KSOProductBuildVer">
    <vt:lpwstr>2052-11.1.0.12302</vt:lpwstr>
  </property>
</Properties>
</file>